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 id="2147483732" r:id="rId4"/>
    <p:sldMasterId id="2147483744" r:id="rId5"/>
  </p:sldMasterIdLst>
  <p:notesMasterIdLst>
    <p:notesMasterId r:id="rId55"/>
  </p:notesMasterIdLst>
  <p:sldIdLst>
    <p:sldId id="256" r:id="rId6"/>
    <p:sldId id="257" r:id="rId7"/>
    <p:sldId id="285" r:id="rId8"/>
    <p:sldId id="258" r:id="rId9"/>
    <p:sldId id="296" r:id="rId10"/>
    <p:sldId id="260" r:id="rId11"/>
    <p:sldId id="290" r:id="rId12"/>
    <p:sldId id="291" r:id="rId13"/>
    <p:sldId id="292" r:id="rId14"/>
    <p:sldId id="294" r:id="rId15"/>
    <p:sldId id="262" r:id="rId16"/>
    <p:sldId id="265" r:id="rId17"/>
    <p:sldId id="330" r:id="rId18"/>
    <p:sldId id="273" r:id="rId19"/>
    <p:sldId id="276" r:id="rId20"/>
    <p:sldId id="278" r:id="rId21"/>
    <p:sldId id="279" r:id="rId22"/>
    <p:sldId id="280" r:id="rId23"/>
    <p:sldId id="298" r:id="rId24"/>
    <p:sldId id="299" r:id="rId25"/>
    <p:sldId id="283" r:id="rId26"/>
    <p:sldId id="301" r:id="rId27"/>
    <p:sldId id="304" r:id="rId28"/>
    <p:sldId id="302" r:id="rId29"/>
    <p:sldId id="303" r:id="rId30"/>
    <p:sldId id="305" r:id="rId31"/>
    <p:sldId id="308" r:id="rId32"/>
    <p:sldId id="309" r:id="rId33"/>
    <p:sldId id="310" r:id="rId34"/>
    <p:sldId id="314" r:id="rId35"/>
    <p:sldId id="311" r:id="rId36"/>
    <p:sldId id="313" r:id="rId37"/>
    <p:sldId id="312" r:id="rId38"/>
    <p:sldId id="315" r:id="rId39"/>
    <p:sldId id="316" r:id="rId40"/>
    <p:sldId id="317" r:id="rId41"/>
    <p:sldId id="318" r:id="rId42"/>
    <p:sldId id="319" r:id="rId43"/>
    <p:sldId id="320" r:id="rId44"/>
    <p:sldId id="321" r:id="rId45"/>
    <p:sldId id="322" r:id="rId46"/>
    <p:sldId id="324" r:id="rId47"/>
    <p:sldId id="323" r:id="rId48"/>
    <p:sldId id="325" r:id="rId49"/>
    <p:sldId id="326" r:id="rId50"/>
    <p:sldId id="327" r:id="rId51"/>
    <p:sldId id="329" r:id="rId52"/>
    <p:sldId id="328" r:id="rId53"/>
    <p:sldId id="284" r:id="rId5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4660"/>
  </p:normalViewPr>
  <p:slideViewPr>
    <p:cSldViewPr snapToGrid="0">
      <p:cViewPr varScale="1">
        <p:scale>
          <a:sx n="74" d="100"/>
          <a:sy n="74" d="100"/>
        </p:scale>
        <p:origin x="8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0C061-5144-4DC8-B2DF-6B7AE63EDDB5}" type="datetimeFigureOut">
              <a:rPr lang="tr-TR" smtClean="0"/>
              <a:t>15.09.2015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17154-A20D-4620-B120-3A1C553BAEB4}" type="slidenum">
              <a:rPr lang="tr-TR" smtClean="0"/>
              <a:t>‹#›</a:t>
            </a:fld>
            <a:endParaRPr lang="tr-TR"/>
          </a:p>
        </p:txBody>
      </p:sp>
    </p:spTree>
    <p:extLst>
      <p:ext uri="{BB962C8B-B14F-4D97-AF65-F5344CB8AC3E}">
        <p14:creationId xmlns:p14="http://schemas.microsoft.com/office/powerpoint/2010/main" val="420633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21D461-0FC4-447E-A25A-0323A6D8B48F}" type="slidenum">
              <a:rPr lang="tr-TR" altLang="tr-TR">
                <a:solidFill>
                  <a:srgbClr val="000000"/>
                </a:solidFill>
                <a:latin typeface="Times New Roman" panose="02020603050405020304" pitchFamily="18" charset="0"/>
              </a:rPr>
              <a:pPr/>
              <a:t>22</a:t>
            </a:fld>
            <a:endParaRPr lang="tr-TR" altLang="tr-TR">
              <a:solidFill>
                <a:srgbClr val="000000"/>
              </a:solidFill>
              <a:latin typeface="Times New Roman" panose="02020603050405020304" pitchFamily="18"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2499990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953271-58C0-43EB-BF08-BD7A288AB8AB}" type="slidenum">
              <a:rPr lang="tr-TR" altLang="tr-TR">
                <a:solidFill>
                  <a:srgbClr val="000000"/>
                </a:solidFill>
                <a:latin typeface="Times New Roman" panose="02020603050405020304" pitchFamily="18" charset="0"/>
              </a:rPr>
              <a:pPr/>
              <a:t>32</a:t>
            </a:fld>
            <a:endParaRPr lang="tr-TR" altLang="tr-TR">
              <a:solidFill>
                <a:srgbClr val="000000"/>
              </a:solidFill>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1417196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FBC902-92AD-4E33-A977-FBBCDD1C8607}" type="slidenum">
              <a:rPr lang="tr-TR" altLang="tr-TR">
                <a:solidFill>
                  <a:srgbClr val="000000"/>
                </a:solidFill>
                <a:latin typeface="Times New Roman" panose="02020603050405020304" pitchFamily="18" charset="0"/>
              </a:rPr>
              <a:pPr/>
              <a:t>33</a:t>
            </a:fld>
            <a:endParaRPr lang="tr-TR" altLang="tr-TR">
              <a:solidFill>
                <a:srgbClr val="000000"/>
              </a:solidFill>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168032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C87766-C99F-4CFF-91C4-5F1B87A71AFA}" type="slidenum">
              <a:rPr lang="tr-TR" altLang="tr-TR">
                <a:solidFill>
                  <a:srgbClr val="000000"/>
                </a:solidFill>
                <a:latin typeface="Times New Roman" panose="02020603050405020304" pitchFamily="18" charset="0"/>
              </a:rPr>
              <a:pPr/>
              <a:t>34</a:t>
            </a:fld>
            <a:endParaRPr lang="tr-TR" altLang="tr-TR">
              <a:solidFill>
                <a:srgbClr val="000000"/>
              </a:solidFill>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p:spPr>
        <p:txBody>
          <a:bodyPr/>
          <a:lstStyle/>
          <a:p>
            <a:pPr eaLnBrk="1" hangingPunct="1"/>
            <a:endParaRPr lang="tr-TR" altLang="tr-TR" smtClean="0"/>
          </a:p>
        </p:txBody>
      </p:sp>
    </p:spTree>
    <p:extLst>
      <p:ext uri="{BB962C8B-B14F-4D97-AF65-F5344CB8AC3E}">
        <p14:creationId xmlns:p14="http://schemas.microsoft.com/office/powerpoint/2010/main" val="622832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A68FC4-2F18-4DD4-A0C8-A36E8272785E}" type="slidenum">
              <a:rPr lang="tr-TR" altLang="tr-TR">
                <a:solidFill>
                  <a:srgbClr val="000000"/>
                </a:solidFill>
                <a:latin typeface="Times New Roman" panose="02020603050405020304" pitchFamily="18" charset="0"/>
              </a:rPr>
              <a:pPr/>
              <a:t>35</a:t>
            </a:fld>
            <a:endParaRPr lang="tr-TR" altLang="tr-TR">
              <a:solidFill>
                <a:srgbClr val="000000"/>
              </a:solidFill>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p:spPr>
        <p:txBody>
          <a:bodyPr/>
          <a:lstStyle/>
          <a:p>
            <a:pPr eaLnBrk="1" hangingPunct="1"/>
            <a:endParaRPr lang="tr-TR" altLang="tr-TR" smtClean="0"/>
          </a:p>
        </p:txBody>
      </p:sp>
    </p:spTree>
    <p:extLst>
      <p:ext uri="{BB962C8B-B14F-4D97-AF65-F5344CB8AC3E}">
        <p14:creationId xmlns:p14="http://schemas.microsoft.com/office/powerpoint/2010/main" val="392827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A0B6F9-7129-4FA2-B89E-AF64160C63AA}" type="slidenum">
              <a:rPr lang="tr-TR" altLang="tr-TR">
                <a:solidFill>
                  <a:srgbClr val="000000"/>
                </a:solidFill>
                <a:latin typeface="Times New Roman" panose="02020603050405020304" pitchFamily="18" charset="0"/>
              </a:rPr>
              <a:pPr/>
              <a:t>36</a:t>
            </a:fld>
            <a:endParaRPr lang="tr-TR" altLang="tr-TR">
              <a:solidFill>
                <a:srgbClr val="000000"/>
              </a:solidFill>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p:spPr>
        <p:txBody>
          <a:bodyPr/>
          <a:lstStyle/>
          <a:p>
            <a:pPr eaLnBrk="1" hangingPunct="1"/>
            <a:endParaRPr lang="tr-TR" altLang="tr-TR" smtClean="0"/>
          </a:p>
        </p:txBody>
      </p:sp>
    </p:spTree>
    <p:extLst>
      <p:ext uri="{BB962C8B-B14F-4D97-AF65-F5344CB8AC3E}">
        <p14:creationId xmlns:p14="http://schemas.microsoft.com/office/powerpoint/2010/main" val="3336354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C64AA0-433E-4BB3-A39A-A183E08A0174}" type="slidenum">
              <a:rPr lang="tr-TR" altLang="tr-TR">
                <a:solidFill>
                  <a:srgbClr val="000000"/>
                </a:solidFill>
                <a:latin typeface="Times New Roman" panose="02020603050405020304" pitchFamily="18" charset="0"/>
              </a:rPr>
              <a:pPr/>
              <a:t>37</a:t>
            </a:fld>
            <a:endParaRPr lang="tr-TR" altLang="tr-TR">
              <a:solidFill>
                <a:srgbClr val="000000"/>
              </a:solidFill>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p:spPr>
        <p:txBody>
          <a:bodyPr/>
          <a:lstStyle/>
          <a:p>
            <a:pPr eaLnBrk="1" hangingPunct="1"/>
            <a:endParaRPr lang="tr-TR" altLang="tr-TR" smtClean="0"/>
          </a:p>
        </p:txBody>
      </p:sp>
    </p:spTree>
    <p:extLst>
      <p:ext uri="{BB962C8B-B14F-4D97-AF65-F5344CB8AC3E}">
        <p14:creationId xmlns:p14="http://schemas.microsoft.com/office/powerpoint/2010/main" val="2665131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FDA7C6-FA24-4BEE-B098-481CC361BF00}" type="slidenum">
              <a:rPr lang="tr-TR" altLang="tr-TR">
                <a:solidFill>
                  <a:srgbClr val="000000"/>
                </a:solidFill>
                <a:latin typeface="Times New Roman" panose="02020603050405020304" pitchFamily="18" charset="0"/>
              </a:rPr>
              <a:pPr/>
              <a:t>38</a:t>
            </a:fld>
            <a:endParaRPr lang="tr-TR" altLang="tr-TR">
              <a:solidFill>
                <a:srgbClr val="000000"/>
              </a:solidFill>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400" y="4343400"/>
            <a:ext cx="5029200" cy="4114800"/>
          </a:xfrm>
          <a:noFill/>
        </p:spPr>
        <p:txBody>
          <a:bodyPr/>
          <a:lstStyle/>
          <a:p>
            <a:pPr eaLnBrk="1" hangingPunct="1"/>
            <a:endParaRPr lang="tr-TR" altLang="tr-TR" smtClean="0"/>
          </a:p>
        </p:txBody>
      </p:sp>
    </p:spTree>
    <p:extLst>
      <p:ext uri="{BB962C8B-B14F-4D97-AF65-F5344CB8AC3E}">
        <p14:creationId xmlns:p14="http://schemas.microsoft.com/office/powerpoint/2010/main" val="432938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BB3C41-43AD-4AED-B6C7-DBF2D1064117}" type="slidenum">
              <a:rPr lang="tr-TR" altLang="tr-TR">
                <a:solidFill>
                  <a:srgbClr val="000000"/>
                </a:solidFill>
                <a:latin typeface="Times New Roman" panose="02020603050405020304" pitchFamily="18" charset="0"/>
              </a:rPr>
              <a:pPr/>
              <a:t>39</a:t>
            </a:fld>
            <a:endParaRPr lang="tr-TR" altLang="tr-TR">
              <a:solidFill>
                <a:srgbClr val="000000"/>
              </a:solidFill>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400" y="4343400"/>
            <a:ext cx="5029200" cy="4114800"/>
          </a:xfrm>
          <a:noFill/>
        </p:spPr>
        <p:txBody>
          <a:bodyPr/>
          <a:lstStyle/>
          <a:p>
            <a:pPr eaLnBrk="1" hangingPunct="1"/>
            <a:endParaRPr lang="tr-TR" altLang="tr-TR" smtClean="0"/>
          </a:p>
        </p:txBody>
      </p:sp>
    </p:spTree>
    <p:extLst>
      <p:ext uri="{BB962C8B-B14F-4D97-AF65-F5344CB8AC3E}">
        <p14:creationId xmlns:p14="http://schemas.microsoft.com/office/powerpoint/2010/main" val="3568840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AC163F-FB4A-4098-A5A0-EC0F3B7F2096}" type="slidenum">
              <a:rPr lang="tr-TR" altLang="tr-TR">
                <a:solidFill>
                  <a:srgbClr val="000000"/>
                </a:solidFill>
                <a:latin typeface="Times New Roman" panose="02020603050405020304" pitchFamily="18" charset="0"/>
              </a:rPr>
              <a:pPr/>
              <a:t>40</a:t>
            </a:fld>
            <a:endParaRPr lang="tr-TR" altLang="tr-TR">
              <a:solidFill>
                <a:srgbClr val="000000"/>
              </a:solidFill>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400" y="4343400"/>
            <a:ext cx="5029200" cy="4114800"/>
          </a:xfrm>
          <a:noFill/>
        </p:spPr>
        <p:txBody>
          <a:bodyPr/>
          <a:lstStyle/>
          <a:p>
            <a:pPr eaLnBrk="1" hangingPunct="1"/>
            <a:endParaRPr lang="tr-TR" altLang="tr-TR" smtClean="0"/>
          </a:p>
        </p:txBody>
      </p:sp>
    </p:spTree>
    <p:extLst>
      <p:ext uri="{BB962C8B-B14F-4D97-AF65-F5344CB8AC3E}">
        <p14:creationId xmlns:p14="http://schemas.microsoft.com/office/powerpoint/2010/main" val="3908263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5E6E6D-8BD8-42DF-BC61-035555D50504}" type="slidenum">
              <a:rPr lang="tr-TR" altLang="tr-TR">
                <a:solidFill>
                  <a:srgbClr val="000000"/>
                </a:solidFill>
                <a:latin typeface="Times New Roman" panose="02020603050405020304" pitchFamily="18" charset="0"/>
              </a:rPr>
              <a:pPr/>
              <a:t>41</a:t>
            </a:fld>
            <a:endParaRPr lang="tr-TR" altLang="tr-TR">
              <a:solidFill>
                <a:srgbClr val="000000"/>
              </a:solidFill>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p:spPr>
        <p:txBody>
          <a:bodyPr/>
          <a:lstStyle/>
          <a:p>
            <a:pPr eaLnBrk="1" hangingPunct="1"/>
            <a:endParaRPr lang="tr-TR" altLang="tr-TR" smtClean="0"/>
          </a:p>
        </p:txBody>
      </p:sp>
    </p:spTree>
    <p:extLst>
      <p:ext uri="{BB962C8B-B14F-4D97-AF65-F5344CB8AC3E}">
        <p14:creationId xmlns:p14="http://schemas.microsoft.com/office/powerpoint/2010/main" val="276283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CC5DCB-652A-4583-9771-EE1B1E71C926}" type="slidenum">
              <a:rPr lang="tr-TR" altLang="tr-TR">
                <a:solidFill>
                  <a:srgbClr val="000000"/>
                </a:solidFill>
                <a:latin typeface="Times New Roman" panose="02020603050405020304" pitchFamily="18" charset="0"/>
              </a:rPr>
              <a:pPr/>
              <a:t>23</a:t>
            </a:fld>
            <a:endParaRPr lang="tr-TR" altLang="tr-TR">
              <a:solidFill>
                <a:srgbClr val="000000"/>
              </a:solidFill>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922768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466263-A754-45D5-BE05-A1D689F44627}" type="slidenum">
              <a:rPr lang="tr-TR" altLang="tr-TR">
                <a:solidFill>
                  <a:srgbClr val="000000"/>
                </a:solidFill>
                <a:latin typeface="Times New Roman" panose="02020603050405020304" pitchFamily="18" charset="0"/>
              </a:rPr>
              <a:pPr/>
              <a:t>24</a:t>
            </a:fld>
            <a:endParaRPr lang="tr-TR" altLang="tr-TR">
              <a:solidFill>
                <a:srgbClr val="000000"/>
              </a:solidFill>
              <a:latin typeface="Times New Roman" panose="02020603050405020304"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308622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AAD760-1668-401E-A6D1-C3B4EE9CF63F}" type="slidenum">
              <a:rPr lang="tr-TR" altLang="tr-TR">
                <a:solidFill>
                  <a:srgbClr val="000000"/>
                </a:solidFill>
                <a:latin typeface="Times New Roman" panose="02020603050405020304" pitchFamily="18" charset="0"/>
              </a:rPr>
              <a:pPr/>
              <a:t>25</a:t>
            </a:fld>
            <a:endParaRPr lang="tr-TR" altLang="tr-TR">
              <a:solidFill>
                <a:srgbClr val="000000"/>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2431329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245B33-329A-47CA-8367-A7520E253D6C}" type="slidenum">
              <a:rPr lang="tr-TR" altLang="tr-TR">
                <a:solidFill>
                  <a:srgbClr val="000000"/>
                </a:solidFill>
                <a:latin typeface="Times New Roman" panose="02020603050405020304" pitchFamily="18" charset="0"/>
              </a:rPr>
              <a:pPr/>
              <a:t>26</a:t>
            </a:fld>
            <a:endParaRPr lang="tr-TR" altLang="tr-TR">
              <a:solidFill>
                <a:srgbClr val="000000"/>
              </a:solidFill>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421658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821D17-E0AE-4540-922C-39245BB72725}" type="slidenum">
              <a:rPr lang="tr-TR" altLang="tr-TR">
                <a:solidFill>
                  <a:srgbClr val="000000"/>
                </a:solidFill>
                <a:latin typeface="Times New Roman" panose="02020603050405020304" pitchFamily="18" charset="0"/>
              </a:rPr>
              <a:pPr/>
              <a:t>28</a:t>
            </a:fld>
            <a:endParaRPr lang="tr-TR" altLang="tr-TR">
              <a:solidFill>
                <a:srgbClr val="000000"/>
              </a:solidFill>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2428680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6C1E14-76E8-4969-8A7C-D58A7ECFCFB0}" type="slidenum">
              <a:rPr lang="tr-TR" altLang="tr-TR">
                <a:solidFill>
                  <a:srgbClr val="000000"/>
                </a:solidFill>
                <a:latin typeface="Times New Roman" panose="02020603050405020304" pitchFamily="18" charset="0"/>
              </a:rPr>
              <a:pPr/>
              <a:t>29</a:t>
            </a:fld>
            <a:endParaRPr lang="tr-TR" altLang="tr-TR">
              <a:solidFill>
                <a:srgbClr val="000000"/>
              </a:solidFill>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235713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0A1194-78AC-4E66-BF0A-0A80453A294D}" type="slidenum">
              <a:rPr lang="tr-TR" altLang="tr-TR">
                <a:solidFill>
                  <a:srgbClr val="000000"/>
                </a:solidFill>
                <a:latin typeface="Times New Roman" panose="02020603050405020304" pitchFamily="18" charset="0"/>
              </a:rPr>
              <a:pPr/>
              <a:t>30</a:t>
            </a:fld>
            <a:endParaRPr lang="tr-TR" altLang="tr-TR">
              <a:solidFill>
                <a:srgbClr val="000000"/>
              </a:solidFill>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3020224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C98BD6-F129-4ED9-827D-68D74244FC0C}" type="slidenum">
              <a:rPr lang="tr-TR" altLang="tr-TR">
                <a:solidFill>
                  <a:srgbClr val="000000"/>
                </a:solidFill>
                <a:latin typeface="Times New Roman" panose="02020603050405020304" pitchFamily="18" charset="0"/>
              </a:rPr>
              <a:pPr/>
              <a:t>31</a:t>
            </a:fld>
            <a:endParaRPr lang="tr-TR" altLang="tr-TR">
              <a:solidFill>
                <a:srgbClr val="000000"/>
              </a:solidFill>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70375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1"/>
            <a:ext cx="12192000" cy="6856413"/>
            <a:chOff x="0" y="0"/>
            <a:chExt cx="5760" cy="4319"/>
          </a:xfrm>
        </p:grpSpPr>
        <p:sp>
          <p:nvSpPr>
            <p:cNvPr id="3277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277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279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nvGrpSpPr>
            <p:cNvPr id="32807" name="Group 39"/>
            <p:cNvGrpSpPr>
              <a:grpSpLocks/>
            </p:cNvGrpSpPr>
            <p:nvPr userDrawn="1"/>
          </p:nvGrpSpPr>
          <p:grpSpPr bwMode="auto">
            <a:xfrm>
              <a:off x="0" y="1632"/>
              <a:ext cx="5758" cy="1858"/>
              <a:chOff x="0" y="1632"/>
              <a:chExt cx="5758" cy="1858"/>
            </a:xfrm>
          </p:grpSpPr>
          <p:sp>
            <p:nvSpPr>
              <p:cNvPr id="3280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grpSp>
      <p:sp>
        <p:nvSpPr>
          <p:cNvPr id="32810" name="Rectangle 42"/>
          <p:cNvSpPr>
            <a:spLocks noGrp="1" noChangeArrowheads="1"/>
          </p:cNvSpPr>
          <p:nvPr>
            <p:ph type="ctrTitle" sz="quarter"/>
          </p:nvPr>
        </p:nvSpPr>
        <p:spPr>
          <a:xfrm>
            <a:off x="609600" y="1600200"/>
            <a:ext cx="10972800" cy="1828800"/>
          </a:xfrm>
        </p:spPr>
        <p:txBody>
          <a:bodyPr/>
          <a:lstStyle>
            <a:lvl1pPr>
              <a:defRPr sz="4800"/>
            </a:lvl1pPr>
          </a:lstStyle>
          <a:p>
            <a:pPr lvl="0"/>
            <a:r>
              <a:rPr lang="tr-TR" altLang="tr-TR" noProof="0" smtClean="0"/>
              <a:t>Asıl başlık stili için tıklatın</a:t>
            </a:r>
          </a:p>
        </p:txBody>
      </p:sp>
      <p:sp>
        <p:nvSpPr>
          <p:cNvPr id="32811"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sz="3600"/>
            </a:lvl1pPr>
          </a:lstStyle>
          <a:p>
            <a:pPr lvl="0"/>
            <a:r>
              <a:rPr lang="tr-TR" altLang="tr-TR" noProof="0" smtClean="0"/>
              <a:t>Asıl alt başlık stilini düzenlemek için tıklatın</a:t>
            </a:r>
          </a:p>
        </p:txBody>
      </p:sp>
      <p:sp>
        <p:nvSpPr>
          <p:cNvPr id="32812" name="Rectangle 44"/>
          <p:cNvSpPr>
            <a:spLocks noGrp="1" noChangeArrowheads="1"/>
          </p:cNvSpPr>
          <p:nvPr>
            <p:ph type="dt" sz="quarter" idx="2"/>
          </p:nvPr>
        </p:nvSpPr>
        <p:spPr/>
        <p:txBody>
          <a:bodyPr/>
          <a:lstStyle>
            <a:lvl1pPr>
              <a:defRPr/>
            </a:lvl1pPr>
          </a:lstStyle>
          <a:p>
            <a:endParaRPr lang="tr-TR" altLang="tr-TR">
              <a:solidFill>
                <a:srgbClr val="FFFFFF"/>
              </a:solidFill>
            </a:endParaRPr>
          </a:p>
        </p:txBody>
      </p:sp>
      <p:sp>
        <p:nvSpPr>
          <p:cNvPr id="32813" name="Rectangle 45"/>
          <p:cNvSpPr>
            <a:spLocks noGrp="1" noChangeArrowheads="1"/>
          </p:cNvSpPr>
          <p:nvPr>
            <p:ph type="ftr" sz="quarter" idx="3"/>
          </p:nvPr>
        </p:nvSpPr>
        <p:spPr/>
        <p:txBody>
          <a:bodyPr/>
          <a:lstStyle>
            <a:lvl1pPr>
              <a:defRPr/>
            </a:lvl1pPr>
          </a:lstStyle>
          <a:p>
            <a:endParaRPr lang="tr-TR" altLang="tr-TR">
              <a:solidFill>
                <a:srgbClr val="FFFFFF"/>
              </a:solidFill>
            </a:endParaRPr>
          </a:p>
        </p:txBody>
      </p:sp>
      <p:sp>
        <p:nvSpPr>
          <p:cNvPr id="32814" name="Rectangle 46"/>
          <p:cNvSpPr>
            <a:spLocks noGrp="1" noChangeArrowheads="1"/>
          </p:cNvSpPr>
          <p:nvPr>
            <p:ph type="sldNum" sz="quarter" idx="4"/>
          </p:nvPr>
        </p:nvSpPr>
        <p:spPr/>
        <p:txBody>
          <a:bodyPr/>
          <a:lstStyle>
            <a:lvl1pPr>
              <a:defRPr/>
            </a:lvl1pPr>
          </a:lstStyle>
          <a:p>
            <a:fld id="{1F2766B6-3BA4-42E6-AB99-763F0C8CB56F}"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97573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199B6FA2-FE54-4671-9FFB-B727DE2D65E4}"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464477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7813"/>
            <a:ext cx="2743200" cy="5853112"/>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7813"/>
            <a:ext cx="80264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F7E9F5E0-FF35-40B5-981A-71D98FBF1E72}"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630700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1"/>
            <a:ext cx="12192000" cy="6856413"/>
            <a:chOff x="0" y="0"/>
            <a:chExt cx="5760" cy="4319"/>
          </a:xfrm>
        </p:grpSpPr>
        <p:sp>
          <p:nvSpPr>
            <p:cNvPr id="3277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277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279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nvGrpSpPr>
            <p:cNvPr id="32807" name="Group 39"/>
            <p:cNvGrpSpPr>
              <a:grpSpLocks/>
            </p:cNvGrpSpPr>
            <p:nvPr userDrawn="1"/>
          </p:nvGrpSpPr>
          <p:grpSpPr bwMode="auto">
            <a:xfrm>
              <a:off x="0" y="1632"/>
              <a:ext cx="5758" cy="1858"/>
              <a:chOff x="0" y="1632"/>
              <a:chExt cx="5758" cy="1858"/>
            </a:xfrm>
          </p:grpSpPr>
          <p:sp>
            <p:nvSpPr>
              <p:cNvPr id="3280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grpSp>
      <p:sp>
        <p:nvSpPr>
          <p:cNvPr id="32810" name="Rectangle 42"/>
          <p:cNvSpPr>
            <a:spLocks noGrp="1" noChangeArrowheads="1"/>
          </p:cNvSpPr>
          <p:nvPr>
            <p:ph type="ctrTitle" sz="quarter"/>
          </p:nvPr>
        </p:nvSpPr>
        <p:spPr>
          <a:xfrm>
            <a:off x="609600" y="1600200"/>
            <a:ext cx="10972800" cy="1828800"/>
          </a:xfrm>
        </p:spPr>
        <p:txBody>
          <a:bodyPr/>
          <a:lstStyle>
            <a:lvl1pPr>
              <a:defRPr sz="4800"/>
            </a:lvl1pPr>
          </a:lstStyle>
          <a:p>
            <a:pPr lvl="0"/>
            <a:r>
              <a:rPr lang="tr-TR" altLang="tr-TR" noProof="0" smtClean="0"/>
              <a:t>Asıl başlık stili için tıklatın</a:t>
            </a:r>
          </a:p>
        </p:txBody>
      </p:sp>
      <p:sp>
        <p:nvSpPr>
          <p:cNvPr id="32811"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sz="3600"/>
            </a:lvl1pPr>
          </a:lstStyle>
          <a:p>
            <a:pPr lvl="0"/>
            <a:r>
              <a:rPr lang="tr-TR" altLang="tr-TR" noProof="0" smtClean="0"/>
              <a:t>Asıl alt başlık stilini düzenlemek için tıklatın</a:t>
            </a:r>
          </a:p>
        </p:txBody>
      </p:sp>
      <p:sp>
        <p:nvSpPr>
          <p:cNvPr id="32812" name="Rectangle 44"/>
          <p:cNvSpPr>
            <a:spLocks noGrp="1" noChangeArrowheads="1"/>
          </p:cNvSpPr>
          <p:nvPr>
            <p:ph type="dt" sz="quarter" idx="2"/>
          </p:nvPr>
        </p:nvSpPr>
        <p:spPr/>
        <p:txBody>
          <a:bodyPr/>
          <a:lstStyle>
            <a:lvl1pPr>
              <a:defRPr/>
            </a:lvl1pPr>
          </a:lstStyle>
          <a:p>
            <a:endParaRPr lang="tr-TR" altLang="tr-TR">
              <a:solidFill>
                <a:srgbClr val="FFFFFF"/>
              </a:solidFill>
            </a:endParaRPr>
          </a:p>
        </p:txBody>
      </p:sp>
      <p:sp>
        <p:nvSpPr>
          <p:cNvPr id="32813" name="Rectangle 45"/>
          <p:cNvSpPr>
            <a:spLocks noGrp="1" noChangeArrowheads="1"/>
          </p:cNvSpPr>
          <p:nvPr>
            <p:ph type="ftr" sz="quarter" idx="3"/>
          </p:nvPr>
        </p:nvSpPr>
        <p:spPr/>
        <p:txBody>
          <a:bodyPr/>
          <a:lstStyle>
            <a:lvl1pPr>
              <a:defRPr/>
            </a:lvl1pPr>
          </a:lstStyle>
          <a:p>
            <a:endParaRPr lang="tr-TR" altLang="tr-TR">
              <a:solidFill>
                <a:srgbClr val="FFFFFF"/>
              </a:solidFill>
            </a:endParaRPr>
          </a:p>
        </p:txBody>
      </p:sp>
      <p:sp>
        <p:nvSpPr>
          <p:cNvPr id="32814" name="Rectangle 46"/>
          <p:cNvSpPr>
            <a:spLocks noGrp="1" noChangeArrowheads="1"/>
          </p:cNvSpPr>
          <p:nvPr>
            <p:ph type="sldNum" sz="quarter" idx="4"/>
          </p:nvPr>
        </p:nvSpPr>
        <p:spPr/>
        <p:txBody>
          <a:bodyPr/>
          <a:lstStyle>
            <a:lvl1pPr>
              <a:defRPr/>
            </a:lvl1pPr>
          </a:lstStyle>
          <a:p>
            <a:fld id="{1F2766B6-3BA4-42E6-AB99-763F0C8CB56F}"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989188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92C2A0C2-7F9C-4695-9A91-AC929A496782}"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4106155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090B0FC5-A1A6-4A26-BC3C-ED3BD76797C3}"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813446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16E96C16-EA32-450F-9F4C-281E4305A2A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519072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tr-TR" alt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F9FD86F4-8928-48C2-B209-67962AEAEFF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624282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tr-TR" alt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DEFF11EA-ABFA-4B27-A5A5-46D3C54DBF56}"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405043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tr-TR" alt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A3714D16-0723-4A11-93B9-AED4A7FFAA84}"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767928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C3C30602-B785-49A9-BA13-6DA80F026FD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56949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92C2A0C2-7F9C-4695-9A91-AC929A496782}"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4288647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C00A3E27-DEE6-482E-AF29-B230C937A5E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909981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199B6FA2-FE54-4671-9FFB-B727DE2D65E4}"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00153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7813"/>
            <a:ext cx="2743200" cy="5853112"/>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7813"/>
            <a:ext cx="80264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F7E9F5E0-FF35-40B5-981A-71D98FBF1E72}"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021347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1"/>
            <a:ext cx="12192000" cy="6856413"/>
            <a:chOff x="0" y="0"/>
            <a:chExt cx="5760" cy="4319"/>
          </a:xfrm>
        </p:grpSpPr>
        <p:sp>
          <p:nvSpPr>
            <p:cNvPr id="3277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277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279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nvGrpSpPr>
            <p:cNvPr id="32807" name="Group 39"/>
            <p:cNvGrpSpPr>
              <a:grpSpLocks/>
            </p:cNvGrpSpPr>
            <p:nvPr userDrawn="1"/>
          </p:nvGrpSpPr>
          <p:grpSpPr bwMode="auto">
            <a:xfrm>
              <a:off x="0" y="1632"/>
              <a:ext cx="5758" cy="1858"/>
              <a:chOff x="0" y="1632"/>
              <a:chExt cx="5758" cy="1858"/>
            </a:xfrm>
          </p:grpSpPr>
          <p:sp>
            <p:nvSpPr>
              <p:cNvPr id="3280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grpSp>
      <p:sp>
        <p:nvSpPr>
          <p:cNvPr id="32810" name="Rectangle 42"/>
          <p:cNvSpPr>
            <a:spLocks noGrp="1" noChangeArrowheads="1"/>
          </p:cNvSpPr>
          <p:nvPr>
            <p:ph type="ctrTitle" sz="quarter"/>
          </p:nvPr>
        </p:nvSpPr>
        <p:spPr>
          <a:xfrm>
            <a:off x="609600" y="1600200"/>
            <a:ext cx="10972800" cy="1828800"/>
          </a:xfrm>
        </p:spPr>
        <p:txBody>
          <a:bodyPr/>
          <a:lstStyle>
            <a:lvl1pPr>
              <a:defRPr sz="4800"/>
            </a:lvl1pPr>
          </a:lstStyle>
          <a:p>
            <a:pPr lvl="0"/>
            <a:r>
              <a:rPr lang="tr-TR" altLang="tr-TR" noProof="0" smtClean="0"/>
              <a:t>Asıl başlık stili için tıklatın</a:t>
            </a:r>
          </a:p>
        </p:txBody>
      </p:sp>
      <p:sp>
        <p:nvSpPr>
          <p:cNvPr id="32811"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sz="3600"/>
            </a:lvl1pPr>
          </a:lstStyle>
          <a:p>
            <a:pPr lvl="0"/>
            <a:r>
              <a:rPr lang="tr-TR" altLang="tr-TR" noProof="0" smtClean="0"/>
              <a:t>Asıl alt başlık stilini düzenlemek için tıklatın</a:t>
            </a:r>
          </a:p>
        </p:txBody>
      </p:sp>
      <p:sp>
        <p:nvSpPr>
          <p:cNvPr id="32812" name="Rectangle 44"/>
          <p:cNvSpPr>
            <a:spLocks noGrp="1" noChangeArrowheads="1"/>
          </p:cNvSpPr>
          <p:nvPr>
            <p:ph type="dt" sz="quarter" idx="2"/>
          </p:nvPr>
        </p:nvSpPr>
        <p:spPr/>
        <p:txBody>
          <a:bodyPr/>
          <a:lstStyle>
            <a:lvl1pPr>
              <a:defRPr/>
            </a:lvl1pPr>
          </a:lstStyle>
          <a:p>
            <a:endParaRPr lang="tr-TR" altLang="tr-TR">
              <a:solidFill>
                <a:srgbClr val="FFFFFF"/>
              </a:solidFill>
            </a:endParaRPr>
          </a:p>
        </p:txBody>
      </p:sp>
      <p:sp>
        <p:nvSpPr>
          <p:cNvPr id="32813" name="Rectangle 45"/>
          <p:cNvSpPr>
            <a:spLocks noGrp="1" noChangeArrowheads="1"/>
          </p:cNvSpPr>
          <p:nvPr>
            <p:ph type="ftr" sz="quarter" idx="3"/>
          </p:nvPr>
        </p:nvSpPr>
        <p:spPr/>
        <p:txBody>
          <a:bodyPr/>
          <a:lstStyle>
            <a:lvl1pPr>
              <a:defRPr/>
            </a:lvl1pPr>
          </a:lstStyle>
          <a:p>
            <a:endParaRPr lang="tr-TR" altLang="tr-TR">
              <a:solidFill>
                <a:srgbClr val="FFFFFF"/>
              </a:solidFill>
            </a:endParaRPr>
          </a:p>
        </p:txBody>
      </p:sp>
      <p:sp>
        <p:nvSpPr>
          <p:cNvPr id="32814" name="Rectangle 46"/>
          <p:cNvSpPr>
            <a:spLocks noGrp="1" noChangeArrowheads="1"/>
          </p:cNvSpPr>
          <p:nvPr>
            <p:ph type="sldNum" sz="quarter" idx="4"/>
          </p:nvPr>
        </p:nvSpPr>
        <p:spPr/>
        <p:txBody>
          <a:bodyPr/>
          <a:lstStyle>
            <a:lvl1pPr>
              <a:defRPr/>
            </a:lvl1pPr>
          </a:lstStyle>
          <a:p>
            <a:fld id="{1F2766B6-3BA4-42E6-AB99-763F0C8CB56F}"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478270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92C2A0C2-7F9C-4695-9A91-AC929A496782}"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861322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090B0FC5-A1A6-4A26-BC3C-ED3BD76797C3}"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4019730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16E96C16-EA32-450F-9F4C-281E4305A2A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263077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tr-TR" alt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F9FD86F4-8928-48C2-B209-67962AEAEFF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239022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tr-TR" alt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DEFF11EA-ABFA-4B27-A5A5-46D3C54DBF56}"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55756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tr-TR" alt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A3714D16-0723-4A11-93B9-AED4A7FFAA84}"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92319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090B0FC5-A1A6-4A26-BC3C-ED3BD76797C3}"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773249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C3C30602-B785-49A9-BA13-6DA80F026FD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581739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C00A3E27-DEE6-482E-AF29-B230C937A5E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775658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199B6FA2-FE54-4671-9FFB-B727DE2D65E4}"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974764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7813"/>
            <a:ext cx="2743200" cy="5853112"/>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7813"/>
            <a:ext cx="80264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F7E9F5E0-FF35-40B5-981A-71D98FBF1E72}"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750688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1"/>
            <a:ext cx="12192000" cy="6856413"/>
            <a:chOff x="0" y="0"/>
            <a:chExt cx="5760" cy="4319"/>
          </a:xfrm>
        </p:grpSpPr>
        <p:sp>
          <p:nvSpPr>
            <p:cNvPr id="3277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277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279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nvGrpSpPr>
            <p:cNvPr id="32807" name="Group 39"/>
            <p:cNvGrpSpPr>
              <a:grpSpLocks/>
            </p:cNvGrpSpPr>
            <p:nvPr userDrawn="1"/>
          </p:nvGrpSpPr>
          <p:grpSpPr bwMode="auto">
            <a:xfrm>
              <a:off x="0" y="1632"/>
              <a:ext cx="5758" cy="1858"/>
              <a:chOff x="0" y="1632"/>
              <a:chExt cx="5758" cy="1858"/>
            </a:xfrm>
          </p:grpSpPr>
          <p:sp>
            <p:nvSpPr>
              <p:cNvPr id="3280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grpSp>
      <p:sp>
        <p:nvSpPr>
          <p:cNvPr id="32810" name="Rectangle 42"/>
          <p:cNvSpPr>
            <a:spLocks noGrp="1" noChangeArrowheads="1"/>
          </p:cNvSpPr>
          <p:nvPr>
            <p:ph type="ctrTitle" sz="quarter"/>
          </p:nvPr>
        </p:nvSpPr>
        <p:spPr>
          <a:xfrm>
            <a:off x="609600" y="1600200"/>
            <a:ext cx="10972800" cy="1828800"/>
          </a:xfrm>
        </p:spPr>
        <p:txBody>
          <a:bodyPr/>
          <a:lstStyle>
            <a:lvl1pPr>
              <a:defRPr sz="4800"/>
            </a:lvl1pPr>
          </a:lstStyle>
          <a:p>
            <a:pPr lvl="0"/>
            <a:r>
              <a:rPr lang="tr-TR" altLang="tr-TR" noProof="0" smtClean="0"/>
              <a:t>Asıl başlık stili için tıklatın</a:t>
            </a:r>
          </a:p>
        </p:txBody>
      </p:sp>
      <p:sp>
        <p:nvSpPr>
          <p:cNvPr id="32811"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sz="3600"/>
            </a:lvl1pPr>
          </a:lstStyle>
          <a:p>
            <a:pPr lvl="0"/>
            <a:r>
              <a:rPr lang="tr-TR" altLang="tr-TR" noProof="0" smtClean="0"/>
              <a:t>Asıl alt başlık stilini düzenlemek için tıklatın</a:t>
            </a:r>
          </a:p>
        </p:txBody>
      </p:sp>
      <p:sp>
        <p:nvSpPr>
          <p:cNvPr id="32812" name="Rectangle 44"/>
          <p:cNvSpPr>
            <a:spLocks noGrp="1" noChangeArrowheads="1"/>
          </p:cNvSpPr>
          <p:nvPr>
            <p:ph type="dt" sz="quarter" idx="2"/>
          </p:nvPr>
        </p:nvSpPr>
        <p:spPr/>
        <p:txBody>
          <a:bodyPr/>
          <a:lstStyle>
            <a:lvl1pPr>
              <a:defRPr/>
            </a:lvl1pPr>
          </a:lstStyle>
          <a:p>
            <a:endParaRPr lang="tr-TR" altLang="tr-TR">
              <a:solidFill>
                <a:srgbClr val="FFFFFF"/>
              </a:solidFill>
            </a:endParaRPr>
          </a:p>
        </p:txBody>
      </p:sp>
      <p:sp>
        <p:nvSpPr>
          <p:cNvPr id="32813" name="Rectangle 45"/>
          <p:cNvSpPr>
            <a:spLocks noGrp="1" noChangeArrowheads="1"/>
          </p:cNvSpPr>
          <p:nvPr>
            <p:ph type="ftr" sz="quarter" idx="3"/>
          </p:nvPr>
        </p:nvSpPr>
        <p:spPr/>
        <p:txBody>
          <a:bodyPr/>
          <a:lstStyle>
            <a:lvl1pPr>
              <a:defRPr/>
            </a:lvl1pPr>
          </a:lstStyle>
          <a:p>
            <a:endParaRPr lang="tr-TR" altLang="tr-TR">
              <a:solidFill>
                <a:srgbClr val="FFFFFF"/>
              </a:solidFill>
            </a:endParaRPr>
          </a:p>
        </p:txBody>
      </p:sp>
      <p:sp>
        <p:nvSpPr>
          <p:cNvPr id="32814" name="Rectangle 46"/>
          <p:cNvSpPr>
            <a:spLocks noGrp="1" noChangeArrowheads="1"/>
          </p:cNvSpPr>
          <p:nvPr>
            <p:ph type="sldNum" sz="quarter" idx="4"/>
          </p:nvPr>
        </p:nvSpPr>
        <p:spPr/>
        <p:txBody>
          <a:bodyPr/>
          <a:lstStyle>
            <a:lvl1pPr>
              <a:defRPr/>
            </a:lvl1pPr>
          </a:lstStyle>
          <a:p>
            <a:fld id="{1F2766B6-3BA4-42E6-AB99-763F0C8CB56F}"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450864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92C2A0C2-7F9C-4695-9A91-AC929A496782}"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040643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090B0FC5-A1A6-4A26-BC3C-ED3BD76797C3}"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8416385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16E96C16-EA32-450F-9F4C-281E4305A2A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4191625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tr-TR" alt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F9FD86F4-8928-48C2-B209-67962AEAEFF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9518639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tr-TR" alt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DEFF11EA-ABFA-4B27-A5A5-46D3C54DBF56}"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91597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16E96C16-EA32-450F-9F4C-281E4305A2A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4679453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tr-TR" alt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A3714D16-0723-4A11-93B9-AED4A7FFAA84}"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4474318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C3C30602-B785-49A9-BA13-6DA80F026FD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291535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C00A3E27-DEE6-482E-AF29-B230C937A5E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157544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199B6FA2-FE54-4671-9FFB-B727DE2D65E4}"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969135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7813"/>
            <a:ext cx="2743200" cy="5853112"/>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7813"/>
            <a:ext cx="80264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F7E9F5E0-FF35-40B5-981A-71D98FBF1E72}"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0774218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1"/>
            <a:ext cx="12192000" cy="6856413"/>
            <a:chOff x="0" y="0"/>
            <a:chExt cx="5760" cy="4319"/>
          </a:xfrm>
        </p:grpSpPr>
        <p:sp>
          <p:nvSpPr>
            <p:cNvPr id="3277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277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7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8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279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79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nvGrpSpPr>
            <p:cNvPr id="32807" name="Group 39"/>
            <p:cNvGrpSpPr>
              <a:grpSpLocks/>
            </p:cNvGrpSpPr>
            <p:nvPr userDrawn="1"/>
          </p:nvGrpSpPr>
          <p:grpSpPr bwMode="auto">
            <a:xfrm>
              <a:off x="0" y="1632"/>
              <a:ext cx="5758" cy="1858"/>
              <a:chOff x="0" y="1632"/>
              <a:chExt cx="5758" cy="1858"/>
            </a:xfrm>
          </p:grpSpPr>
          <p:sp>
            <p:nvSpPr>
              <p:cNvPr id="3280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280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grpSp>
      <p:sp>
        <p:nvSpPr>
          <p:cNvPr id="32810" name="Rectangle 42"/>
          <p:cNvSpPr>
            <a:spLocks noGrp="1" noChangeArrowheads="1"/>
          </p:cNvSpPr>
          <p:nvPr>
            <p:ph type="ctrTitle" sz="quarter"/>
          </p:nvPr>
        </p:nvSpPr>
        <p:spPr>
          <a:xfrm>
            <a:off x="609600" y="1600200"/>
            <a:ext cx="10972800" cy="1828800"/>
          </a:xfrm>
        </p:spPr>
        <p:txBody>
          <a:bodyPr/>
          <a:lstStyle>
            <a:lvl1pPr>
              <a:defRPr sz="4800"/>
            </a:lvl1pPr>
          </a:lstStyle>
          <a:p>
            <a:pPr lvl="0"/>
            <a:r>
              <a:rPr lang="tr-TR" altLang="tr-TR" noProof="0" smtClean="0"/>
              <a:t>Asıl başlık stili için tıklatın</a:t>
            </a:r>
          </a:p>
        </p:txBody>
      </p:sp>
      <p:sp>
        <p:nvSpPr>
          <p:cNvPr id="32811"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sz="3600"/>
            </a:lvl1pPr>
          </a:lstStyle>
          <a:p>
            <a:pPr lvl="0"/>
            <a:r>
              <a:rPr lang="tr-TR" altLang="tr-TR" noProof="0" smtClean="0"/>
              <a:t>Asıl alt başlık stilini düzenlemek için tıklatın</a:t>
            </a:r>
          </a:p>
        </p:txBody>
      </p:sp>
      <p:sp>
        <p:nvSpPr>
          <p:cNvPr id="32812" name="Rectangle 44"/>
          <p:cNvSpPr>
            <a:spLocks noGrp="1" noChangeArrowheads="1"/>
          </p:cNvSpPr>
          <p:nvPr>
            <p:ph type="dt" sz="quarter" idx="2"/>
          </p:nvPr>
        </p:nvSpPr>
        <p:spPr/>
        <p:txBody>
          <a:bodyPr/>
          <a:lstStyle>
            <a:lvl1pPr>
              <a:defRPr/>
            </a:lvl1pPr>
          </a:lstStyle>
          <a:p>
            <a:endParaRPr lang="tr-TR" altLang="tr-TR">
              <a:solidFill>
                <a:srgbClr val="FFFFFF"/>
              </a:solidFill>
            </a:endParaRPr>
          </a:p>
        </p:txBody>
      </p:sp>
      <p:sp>
        <p:nvSpPr>
          <p:cNvPr id="32813" name="Rectangle 45"/>
          <p:cNvSpPr>
            <a:spLocks noGrp="1" noChangeArrowheads="1"/>
          </p:cNvSpPr>
          <p:nvPr>
            <p:ph type="ftr" sz="quarter" idx="3"/>
          </p:nvPr>
        </p:nvSpPr>
        <p:spPr/>
        <p:txBody>
          <a:bodyPr/>
          <a:lstStyle>
            <a:lvl1pPr>
              <a:defRPr/>
            </a:lvl1pPr>
          </a:lstStyle>
          <a:p>
            <a:endParaRPr lang="tr-TR" altLang="tr-TR">
              <a:solidFill>
                <a:srgbClr val="FFFFFF"/>
              </a:solidFill>
            </a:endParaRPr>
          </a:p>
        </p:txBody>
      </p:sp>
      <p:sp>
        <p:nvSpPr>
          <p:cNvPr id="32814" name="Rectangle 46"/>
          <p:cNvSpPr>
            <a:spLocks noGrp="1" noChangeArrowheads="1"/>
          </p:cNvSpPr>
          <p:nvPr>
            <p:ph type="sldNum" sz="quarter" idx="4"/>
          </p:nvPr>
        </p:nvSpPr>
        <p:spPr/>
        <p:txBody>
          <a:bodyPr/>
          <a:lstStyle>
            <a:lvl1pPr>
              <a:defRPr/>
            </a:lvl1pPr>
          </a:lstStyle>
          <a:p>
            <a:fld id="{1F2766B6-3BA4-42E6-AB99-763F0C8CB56F}"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316142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92C2A0C2-7F9C-4695-9A91-AC929A496782}"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3226755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090B0FC5-A1A6-4A26-BC3C-ED3BD76797C3}"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5785585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16E96C16-EA32-450F-9F4C-281E4305A2A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481916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tr-TR" alt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F9FD86F4-8928-48C2-B209-67962AEAEFF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91584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tr-TR" alt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F9FD86F4-8928-48C2-B209-67962AEAEFF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5511516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tr-TR" alt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DEFF11EA-ABFA-4B27-A5A5-46D3C54DBF56}"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5195027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tr-TR" alt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A3714D16-0723-4A11-93B9-AED4A7FFAA84}"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4855470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C3C30602-B785-49A9-BA13-6DA80F026FD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7285834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C00A3E27-DEE6-482E-AF29-B230C937A5E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924489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199B6FA2-FE54-4671-9FFB-B727DE2D65E4}"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7777934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7813"/>
            <a:ext cx="2743200" cy="5853112"/>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7813"/>
            <a:ext cx="80264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F7E9F5E0-FF35-40B5-981A-71D98FBF1E72}"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422562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tr-TR" alt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DEFF11EA-ABFA-4B27-A5A5-46D3C54DBF56}"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94322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tr-TR" alt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A3714D16-0723-4A11-93B9-AED4A7FFAA84}"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57219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C3C30602-B785-49A9-BA13-6DA80F026FD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62825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C00A3E27-DEE6-482E-AF29-B230C937A5E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99547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31746" name="Group 2"/>
          <p:cNvGrpSpPr>
            <a:grpSpLocks/>
          </p:cNvGrpSpPr>
          <p:nvPr/>
        </p:nvGrpSpPr>
        <p:grpSpPr bwMode="auto">
          <a:xfrm>
            <a:off x="0" y="1"/>
            <a:ext cx="12192000" cy="6856413"/>
            <a:chOff x="0" y="0"/>
            <a:chExt cx="5760" cy="4319"/>
          </a:xfrm>
        </p:grpSpPr>
        <p:sp>
          <p:nvSpPr>
            <p:cNvPr id="31747"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48"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49"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0"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1"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1752"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3"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4"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5"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6"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7"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8"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9"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0"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1"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2"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3"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4"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5"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6"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7"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1768"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9"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0"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1"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2"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3"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4"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5"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6"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7"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8"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9"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0"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1"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2"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nvGrpSpPr>
            <p:cNvPr id="31783" name="Group 39"/>
            <p:cNvGrpSpPr>
              <a:grpSpLocks/>
            </p:cNvGrpSpPr>
            <p:nvPr userDrawn="1"/>
          </p:nvGrpSpPr>
          <p:grpSpPr bwMode="auto">
            <a:xfrm>
              <a:off x="0" y="1632"/>
              <a:ext cx="5758" cy="1858"/>
              <a:chOff x="0" y="1632"/>
              <a:chExt cx="5758" cy="1858"/>
            </a:xfrm>
          </p:grpSpPr>
          <p:sp>
            <p:nvSpPr>
              <p:cNvPr id="31784"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5"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grpSp>
      <p:sp>
        <p:nvSpPr>
          <p:cNvPr id="31786" name="Rectangle 42"/>
          <p:cNvSpPr>
            <a:spLocks noGrp="1" noChangeArrowheads="1"/>
          </p:cNvSpPr>
          <p:nvPr>
            <p:ph type="title"/>
          </p:nvPr>
        </p:nvSpPr>
        <p:spPr bwMode="auto">
          <a:xfrm>
            <a:off x="609600" y="2778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31787"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31788" name="Rectangle 4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tr-TR" altLang="tr-TR" smtClean="0">
              <a:solidFill>
                <a:srgbClr val="FFFFFF"/>
              </a:solidFill>
            </a:endParaRPr>
          </a:p>
        </p:txBody>
      </p:sp>
      <p:sp>
        <p:nvSpPr>
          <p:cNvPr id="31789" name="Rectangle 4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tr-TR" altLang="tr-TR" smtClean="0">
              <a:solidFill>
                <a:srgbClr val="FFFFFF"/>
              </a:solidFill>
            </a:endParaRPr>
          </a:p>
        </p:txBody>
      </p:sp>
      <p:sp>
        <p:nvSpPr>
          <p:cNvPr id="31790" name="Rectangle 4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4EF71332-3B52-4B25-AAB2-6584CF4AC780}"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196541704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90000"/>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14"/>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15"/>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31746" name="Group 2"/>
          <p:cNvGrpSpPr>
            <a:grpSpLocks/>
          </p:cNvGrpSpPr>
          <p:nvPr/>
        </p:nvGrpSpPr>
        <p:grpSpPr bwMode="auto">
          <a:xfrm>
            <a:off x="0" y="1"/>
            <a:ext cx="12192000" cy="6856413"/>
            <a:chOff x="0" y="0"/>
            <a:chExt cx="5760" cy="4319"/>
          </a:xfrm>
        </p:grpSpPr>
        <p:sp>
          <p:nvSpPr>
            <p:cNvPr id="31747"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48"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49"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0"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1"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1752"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3"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4"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5"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6"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7"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8"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9"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0"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1"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2"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3"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4"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5"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6"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7"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1768"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9"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0"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1"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2"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3"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4"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5"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6"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7"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8"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9"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0"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1"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2"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nvGrpSpPr>
            <p:cNvPr id="31783" name="Group 39"/>
            <p:cNvGrpSpPr>
              <a:grpSpLocks/>
            </p:cNvGrpSpPr>
            <p:nvPr userDrawn="1"/>
          </p:nvGrpSpPr>
          <p:grpSpPr bwMode="auto">
            <a:xfrm>
              <a:off x="0" y="1632"/>
              <a:ext cx="5758" cy="1858"/>
              <a:chOff x="0" y="1632"/>
              <a:chExt cx="5758" cy="1858"/>
            </a:xfrm>
          </p:grpSpPr>
          <p:sp>
            <p:nvSpPr>
              <p:cNvPr id="31784"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5"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grpSp>
      <p:sp>
        <p:nvSpPr>
          <p:cNvPr id="31786" name="Rectangle 42"/>
          <p:cNvSpPr>
            <a:spLocks noGrp="1" noChangeArrowheads="1"/>
          </p:cNvSpPr>
          <p:nvPr>
            <p:ph type="title"/>
          </p:nvPr>
        </p:nvSpPr>
        <p:spPr bwMode="auto">
          <a:xfrm>
            <a:off x="609600" y="2778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31787"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31788" name="Rectangle 4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tr-TR" altLang="tr-TR" smtClean="0">
              <a:solidFill>
                <a:srgbClr val="FFFFFF"/>
              </a:solidFill>
            </a:endParaRPr>
          </a:p>
        </p:txBody>
      </p:sp>
      <p:sp>
        <p:nvSpPr>
          <p:cNvPr id="31789" name="Rectangle 4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tr-TR" altLang="tr-TR" smtClean="0">
              <a:solidFill>
                <a:srgbClr val="FFFFFF"/>
              </a:solidFill>
            </a:endParaRPr>
          </a:p>
        </p:txBody>
      </p:sp>
      <p:sp>
        <p:nvSpPr>
          <p:cNvPr id="31790" name="Rectangle 4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4EF71332-3B52-4B25-AAB2-6584CF4AC780}"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1498477043"/>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90000"/>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14"/>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15"/>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31746" name="Group 2"/>
          <p:cNvGrpSpPr>
            <a:grpSpLocks/>
          </p:cNvGrpSpPr>
          <p:nvPr/>
        </p:nvGrpSpPr>
        <p:grpSpPr bwMode="auto">
          <a:xfrm>
            <a:off x="0" y="1"/>
            <a:ext cx="12192000" cy="6856413"/>
            <a:chOff x="0" y="0"/>
            <a:chExt cx="5760" cy="4319"/>
          </a:xfrm>
        </p:grpSpPr>
        <p:sp>
          <p:nvSpPr>
            <p:cNvPr id="31747"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48"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49"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0"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1"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1752"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3"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4"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5"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6"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7"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8"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9"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0"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1"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2"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3"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4"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5"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6"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7"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1768"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9"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0"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1"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2"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3"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4"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5"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6"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7"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8"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9"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0"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1"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2"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nvGrpSpPr>
            <p:cNvPr id="31783" name="Group 39"/>
            <p:cNvGrpSpPr>
              <a:grpSpLocks/>
            </p:cNvGrpSpPr>
            <p:nvPr userDrawn="1"/>
          </p:nvGrpSpPr>
          <p:grpSpPr bwMode="auto">
            <a:xfrm>
              <a:off x="0" y="1632"/>
              <a:ext cx="5758" cy="1858"/>
              <a:chOff x="0" y="1632"/>
              <a:chExt cx="5758" cy="1858"/>
            </a:xfrm>
          </p:grpSpPr>
          <p:sp>
            <p:nvSpPr>
              <p:cNvPr id="31784"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5"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grpSp>
      <p:sp>
        <p:nvSpPr>
          <p:cNvPr id="31786" name="Rectangle 42"/>
          <p:cNvSpPr>
            <a:spLocks noGrp="1" noChangeArrowheads="1"/>
          </p:cNvSpPr>
          <p:nvPr>
            <p:ph type="title"/>
          </p:nvPr>
        </p:nvSpPr>
        <p:spPr bwMode="auto">
          <a:xfrm>
            <a:off x="609600" y="2778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31787"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31788" name="Rectangle 4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tr-TR" altLang="tr-TR" smtClean="0">
              <a:solidFill>
                <a:srgbClr val="FFFFFF"/>
              </a:solidFill>
            </a:endParaRPr>
          </a:p>
        </p:txBody>
      </p:sp>
      <p:sp>
        <p:nvSpPr>
          <p:cNvPr id="31789" name="Rectangle 4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tr-TR" altLang="tr-TR" smtClean="0">
              <a:solidFill>
                <a:srgbClr val="FFFFFF"/>
              </a:solidFill>
            </a:endParaRPr>
          </a:p>
        </p:txBody>
      </p:sp>
      <p:sp>
        <p:nvSpPr>
          <p:cNvPr id="31790" name="Rectangle 4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4EF71332-3B52-4B25-AAB2-6584CF4AC780}"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2077750376"/>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90000"/>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14"/>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15"/>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31746" name="Group 2"/>
          <p:cNvGrpSpPr>
            <a:grpSpLocks/>
          </p:cNvGrpSpPr>
          <p:nvPr/>
        </p:nvGrpSpPr>
        <p:grpSpPr bwMode="auto">
          <a:xfrm>
            <a:off x="0" y="1"/>
            <a:ext cx="12192000" cy="6856413"/>
            <a:chOff x="0" y="0"/>
            <a:chExt cx="5760" cy="4319"/>
          </a:xfrm>
        </p:grpSpPr>
        <p:sp>
          <p:nvSpPr>
            <p:cNvPr id="31747"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48"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49"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0"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1"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1752"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3"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4"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5"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6"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7"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8"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9"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0"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1"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2"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3"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4"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5"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6"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7"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1768"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9"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0"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1"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2"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3"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4"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5"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6"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7"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8"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9"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0"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1"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2"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nvGrpSpPr>
            <p:cNvPr id="31783" name="Group 39"/>
            <p:cNvGrpSpPr>
              <a:grpSpLocks/>
            </p:cNvGrpSpPr>
            <p:nvPr userDrawn="1"/>
          </p:nvGrpSpPr>
          <p:grpSpPr bwMode="auto">
            <a:xfrm>
              <a:off x="0" y="1632"/>
              <a:ext cx="5758" cy="1858"/>
              <a:chOff x="0" y="1632"/>
              <a:chExt cx="5758" cy="1858"/>
            </a:xfrm>
          </p:grpSpPr>
          <p:sp>
            <p:nvSpPr>
              <p:cNvPr id="31784"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5"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grpSp>
      <p:sp>
        <p:nvSpPr>
          <p:cNvPr id="31786" name="Rectangle 42"/>
          <p:cNvSpPr>
            <a:spLocks noGrp="1" noChangeArrowheads="1"/>
          </p:cNvSpPr>
          <p:nvPr>
            <p:ph type="title"/>
          </p:nvPr>
        </p:nvSpPr>
        <p:spPr bwMode="auto">
          <a:xfrm>
            <a:off x="609600" y="2778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31787"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31788" name="Rectangle 4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tr-TR" altLang="tr-TR" smtClean="0">
              <a:solidFill>
                <a:srgbClr val="FFFFFF"/>
              </a:solidFill>
            </a:endParaRPr>
          </a:p>
        </p:txBody>
      </p:sp>
      <p:sp>
        <p:nvSpPr>
          <p:cNvPr id="31789" name="Rectangle 4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tr-TR" altLang="tr-TR" smtClean="0">
              <a:solidFill>
                <a:srgbClr val="FFFFFF"/>
              </a:solidFill>
            </a:endParaRPr>
          </a:p>
        </p:txBody>
      </p:sp>
      <p:sp>
        <p:nvSpPr>
          <p:cNvPr id="31790" name="Rectangle 4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4EF71332-3B52-4B25-AAB2-6584CF4AC780}"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1465063751"/>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90000"/>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14"/>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15"/>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31746" name="Group 2"/>
          <p:cNvGrpSpPr>
            <a:grpSpLocks/>
          </p:cNvGrpSpPr>
          <p:nvPr/>
        </p:nvGrpSpPr>
        <p:grpSpPr bwMode="auto">
          <a:xfrm>
            <a:off x="0" y="1"/>
            <a:ext cx="12192000" cy="6856413"/>
            <a:chOff x="0" y="0"/>
            <a:chExt cx="5760" cy="4319"/>
          </a:xfrm>
        </p:grpSpPr>
        <p:sp>
          <p:nvSpPr>
            <p:cNvPr id="31747"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48"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49"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0"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1"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1752"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3"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4"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5"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6"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7"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8"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59"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0"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1"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2"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3"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4"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5"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6"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7"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z="2800" smtClean="0">
                <a:solidFill>
                  <a:srgbClr val="FFFFFF"/>
                </a:solidFill>
              </a:endParaRPr>
            </a:p>
          </p:txBody>
        </p:sp>
        <p:sp>
          <p:nvSpPr>
            <p:cNvPr id="31768"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69"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0"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1"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2"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3"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4"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5"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6"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7"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8"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79"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0"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1"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2"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nvGrpSpPr>
            <p:cNvPr id="31783" name="Group 39"/>
            <p:cNvGrpSpPr>
              <a:grpSpLocks/>
            </p:cNvGrpSpPr>
            <p:nvPr userDrawn="1"/>
          </p:nvGrpSpPr>
          <p:grpSpPr bwMode="auto">
            <a:xfrm>
              <a:off x="0" y="1632"/>
              <a:ext cx="5758" cy="1858"/>
              <a:chOff x="0" y="1632"/>
              <a:chExt cx="5758" cy="1858"/>
            </a:xfrm>
          </p:grpSpPr>
          <p:sp>
            <p:nvSpPr>
              <p:cNvPr id="31784"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sp>
            <p:nvSpPr>
              <p:cNvPr id="31785"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z="2800" smtClean="0">
                  <a:solidFill>
                    <a:srgbClr val="FFFFFF"/>
                  </a:solidFill>
                </a:endParaRPr>
              </a:p>
            </p:txBody>
          </p:sp>
        </p:grpSp>
      </p:grpSp>
      <p:sp>
        <p:nvSpPr>
          <p:cNvPr id="31786" name="Rectangle 42"/>
          <p:cNvSpPr>
            <a:spLocks noGrp="1" noChangeArrowheads="1"/>
          </p:cNvSpPr>
          <p:nvPr>
            <p:ph type="title"/>
          </p:nvPr>
        </p:nvSpPr>
        <p:spPr bwMode="auto">
          <a:xfrm>
            <a:off x="609600" y="2778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31787"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31788" name="Rectangle 4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tr-TR" altLang="tr-TR" smtClean="0">
              <a:solidFill>
                <a:srgbClr val="FFFFFF"/>
              </a:solidFill>
            </a:endParaRPr>
          </a:p>
        </p:txBody>
      </p:sp>
      <p:sp>
        <p:nvSpPr>
          <p:cNvPr id="31789" name="Rectangle 4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tr-TR" altLang="tr-TR" smtClean="0">
              <a:solidFill>
                <a:srgbClr val="FFFFFF"/>
              </a:solidFill>
            </a:endParaRPr>
          </a:p>
        </p:txBody>
      </p:sp>
      <p:sp>
        <p:nvSpPr>
          <p:cNvPr id="31790" name="Rectangle 4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4EF71332-3B52-4B25-AAB2-6584CF4AC780}"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2362968292"/>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90000"/>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14"/>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15"/>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sz="quarter"/>
          </p:nvPr>
        </p:nvSpPr>
        <p:spPr>
          <a:xfrm>
            <a:off x="854298" y="2575775"/>
            <a:ext cx="10972800" cy="1310425"/>
          </a:xfrm>
        </p:spPr>
        <p:txBody>
          <a:bodyPr>
            <a:normAutofit fontScale="90000"/>
          </a:bodyPr>
          <a:lstStyle/>
          <a:p>
            <a:r>
              <a:rPr lang="tr-TR" dirty="0" smtClean="0"/>
              <a:t/>
            </a:r>
            <a:br>
              <a:rPr lang="tr-TR" dirty="0" smtClean="0"/>
            </a:br>
            <a:r>
              <a:rPr lang="tr-TR" dirty="0" smtClean="0"/>
              <a:t>ETKİLİ İLETİŞİM ve ÇATIŞMA ÇÖZME</a:t>
            </a:r>
            <a:endParaRPr lang="tr-TR" dirty="0"/>
          </a:p>
        </p:txBody>
      </p:sp>
      <p:sp>
        <p:nvSpPr>
          <p:cNvPr id="5" name="Alt Başlık 4"/>
          <p:cNvSpPr>
            <a:spLocks noGrp="1"/>
          </p:cNvSpPr>
          <p:nvPr>
            <p:ph type="subTitle" sz="quarter" idx="1"/>
          </p:nvPr>
        </p:nvSpPr>
        <p:spPr>
          <a:xfrm>
            <a:off x="1922635" y="4723327"/>
            <a:ext cx="8534400" cy="1752600"/>
          </a:xfrm>
        </p:spPr>
        <p:txBody>
          <a:bodyPr/>
          <a:lstStyle/>
          <a:p>
            <a:r>
              <a:rPr lang="tr-TR" dirty="0" smtClean="0">
                <a:solidFill>
                  <a:srgbClr val="FFFF00"/>
                </a:solidFill>
                <a:latin typeface="Garamond" panose="02020404030301010803" pitchFamily="18" charset="0"/>
              </a:rPr>
              <a:t>Sağlık İşleri Dairesi Başkanlığı</a:t>
            </a:r>
          </a:p>
          <a:p>
            <a:r>
              <a:rPr lang="tr-TR" sz="2800" dirty="0" smtClean="0">
                <a:solidFill>
                  <a:srgbClr val="FFFF00"/>
                </a:solidFill>
                <a:latin typeface="Garamond" panose="02020404030301010803" pitchFamily="18" charset="0"/>
              </a:rPr>
              <a:t>Sağlık İşleri Şube Müdürlüğü</a:t>
            </a:r>
            <a:endParaRPr lang="tr-TR" sz="2800" dirty="0">
              <a:solidFill>
                <a:srgbClr val="FFFF00"/>
              </a:solidFill>
              <a:latin typeface="Garamond" panose="02020404030301010803"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2507" y="660713"/>
            <a:ext cx="2010721" cy="2476012"/>
          </a:xfrm>
          <a:prstGeom prst="rect">
            <a:avLst/>
          </a:prstGeom>
        </p:spPr>
      </p:pic>
    </p:spTree>
    <p:extLst>
      <p:ext uri="{BB962C8B-B14F-4D97-AF65-F5344CB8AC3E}">
        <p14:creationId xmlns:p14="http://schemas.microsoft.com/office/powerpoint/2010/main" val="2130323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a:r>
              <a:rPr lang="tr-TR" altLang="tr-TR" sz="3600" b="1" dirty="0">
                <a:solidFill>
                  <a:srgbClr val="FFFF00"/>
                </a:solidFill>
              </a:rPr>
              <a:t>EL </a:t>
            </a:r>
            <a:r>
              <a:rPr lang="tr-TR" altLang="tr-TR" sz="3600" b="1" dirty="0" smtClean="0">
                <a:solidFill>
                  <a:srgbClr val="FFFF00"/>
                </a:solidFill>
              </a:rPr>
              <a:t>SIKIŞMA</a:t>
            </a:r>
            <a:endParaRPr lang="tr-TR" altLang="tr-TR" sz="3600" b="1" dirty="0">
              <a:solidFill>
                <a:srgbClr val="FFFF00"/>
              </a:solidFill>
            </a:endParaRPr>
          </a:p>
        </p:txBody>
      </p:sp>
      <p:sp>
        <p:nvSpPr>
          <p:cNvPr id="75779" name="Rectangle 3"/>
          <p:cNvSpPr>
            <a:spLocks noGrp="1" noChangeArrowheads="1"/>
          </p:cNvSpPr>
          <p:nvPr>
            <p:ph type="body" idx="1"/>
          </p:nvPr>
        </p:nvSpPr>
        <p:spPr>
          <a:xfrm>
            <a:off x="609600" y="1600201"/>
            <a:ext cx="10972800" cy="3409681"/>
          </a:xfrm>
        </p:spPr>
        <p:txBody>
          <a:bodyPr/>
          <a:lstStyle/>
          <a:p>
            <a:pPr>
              <a:buFont typeface="Wingdings" panose="05000000000000000000" pitchFamily="2" charset="2"/>
              <a:buChar char="v"/>
            </a:pPr>
            <a:r>
              <a:rPr lang="tr-TR" altLang="tr-TR" sz="2800" dirty="0">
                <a:latin typeface="Garamond" panose="02020404030301010803" pitchFamily="18" charset="0"/>
              </a:rPr>
              <a:t>El sıkmada ilk hareket daima büyükten gelmelidir,</a:t>
            </a:r>
          </a:p>
          <a:p>
            <a:pPr>
              <a:buFont typeface="Wingdings" panose="05000000000000000000" pitchFamily="2" charset="2"/>
              <a:buChar char="v"/>
            </a:pPr>
            <a:r>
              <a:rPr lang="tr-TR" altLang="tr-TR" sz="2800" dirty="0">
                <a:latin typeface="Garamond" panose="02020404030301010803" pitchFamily="18" charset="0"/>
              </a:rPr>
              <a:t>Eli </a:t>
            </a:r>
            <a:r>
              <a:rPr lang="tr-TR" altLang="tr-TR" sz="2800" dirty="0" smtClean="0">
                <a:latin typeface="Garamond" panose="02020404030301010803" pitchFamily="18" charset="0"/>
              </a:rPr>
              <a:t>sıkılanın </a:t>
            </a:r>
            <a:r>
              <a:rPr lang="tr-TR" altLang="tr-TR" sz="2800" dirty="0">
                <a:latin typeface="Garamond" panose="02020404030301010803" pitchFamily="18" charset="0"/>
              </a:rPr>
              <a:t>yüzüne bakmak gerekir,</a:t>
            </a:r>
          </a:p>
          <a:p>
            <a:pPr>
              <a:buFont typeface="Wingdings" panose="05000000000000000000" pitchFamily="2" charset="2"/>
              <a:buChar char="v"/>
            </a:pPr>
            <a:r>
              <a:rPr lang="tr-TR" altLang="tr-TR" sz="2800" dirty="0">
                <a:latin typeface="Garamond" panose="02020404030301010803" pitchFamily="18" charset="0"/>
              </a:rPr>
              <a:t>Kadın el uzatmadan erkek el uzatmamalıdır,</a:t>
            </a:r>
          </a:p>
          <a:p>
            <a:pPr>
              <a:buFont typeface="Wingdings" panose="05000000000000000000" pitchFamily="2" charset="2"/>
              <a:buChar char="v"/>
            </a:pPr>
            <a:r>
              <a:rPr lang="tr-TR" altLang="tr-TR" sz="2800" dirty="0">
                <a:latin typeface="Garamond" panose="02020404030301010803" pitchFamily="18" charset="0"/>
              </a:rPr>
              <a:t>El sıkışma dirsek seviyesinde yapılmalı </a:t>
            </a:r>
            <a:r>
              <a:rPr lang="tr-TR" altLang="tr-TR" sz="2800" dirty="0" smtClean="0">
                <a:latin typeface="Garamond" panose="02020404030301010803" pitchFamily="18" charset="0"/>
              </a:rPr>
              <a:t>ve </a:t>
            </a:r>
            <a:r>
              <a:rPr lang="tr-TR" altLang="tr-TR" sz="2800" dirty="0">
                <a:latin typeface="Garamond" panose="02020404030301010803" pitchFamily="18" charset="0"/>
              </a:rPr>
              <a:t>2-3 saniye en fazla 5 saniye sürmelidir</a:t>
            </a:r>
            <a:r>
              <a:rPr lang="tr-TR" altLang="tr-TR" sz="2800" dirty="0" smtClean="0">
                <a:latin typeface="Garamond" panose="02020404030301010803" pitchFamily="18" charset="0"/>
              </a:rPr>
              <a:t>.</a:t>
            </a:r>
          </a:p>
          <a:p>
            <a:pPr>
              <a:buFont typeface="Wingdings" panose="05000000000000000000" pitchFamily="2" charset="2"/>
              <a:buChar char="v"/>
            </a:pPr>
            <a:r>
              <a:rPr lang="tr-TR" altLang="tr-TR" sz="2800" dirty="0">
                <a:latin typeface="Garamond" panose="02020404030301010803" pitchFamily="18" charset="0"/>
              </a:rPr>
              <a:t>El sıkışmada ayağa kalkılır,</a:t>
            </a:r>
          </a:p>
          <a:p>
            <a:pPr>
              <a:buFont typeface="Wingdings" panose="05000000000000000000" pitchFamily="2" charset="2"/>
              <a:buChar char="v"/>
            </a:pPr>
            <a:endParaRPr lang="tr-TR" altLang="tr-TR" sz="2800" b="1" dirty="0"/>
          </a:p>
        </p:txBody>
      </p:sp>
    </p:spTree>
    <p:extLst>
      <p:ext uri="{BB962C8B-B14F-4D97-AF65-F5344CB8AC3E}">
        <p14:creationId xmlns:p14="http://schemas.microsoft.com/office/powerpoint/2010/main" val="3981002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3089" y="264935"/>
            <a:ext cx="3228304" cy="1143000"/>
          </a:xfrm>
        </p:spPr>
        <p:txBody>
          <a:bodyPr/>
          <a:lstStyle/>
          <a:p>
            <a:pPr lvl="0"/>
            <a:r>
              <a:rPr lang="tr-TR" b="1" dirty="0"/>
              <a:t>Sen </a:t>
            </a:r>
            <a:r>
              <a:rPr lang="tr-TR" b="1" dirty="0" smtClean="0"/>
              <a:t>Dili</a:t>
            </a:r>
            <a:endParaRPr lang="tr-TR" dirty="0"/>
          </a:p>
        </p:txBody>
      </p:sp>
      <p:sp>
        <p:nvSpPr>
          <p:cNvPr id="3" name="İçerik Yer Tutucusu 2"/>
          <p:cNvSpPr>
            <a:spLocks noGrp="1"/>
          </p:cNvSpPr>
          <p:nvPr>
            <p:ph idx="1"/>
          </p:nvPr>
        </p:nvSpPr>
        <p:spPr>
          <a:xfrm>
            <a:off x="339143" y="1110804"/>
            <a:ext cx="5108620" cy="4530725"/>
          </a:xfrm>
        </p:spPr>
        <p:txBody>
          <a:bodyPr/>
          <a:lstStyle/>
          <a:p>
            <a:pPr marL="0" lvl="0" indent="0">
              <a:lnSpc>
                <a:spcPct val="100000"/>
              </a:lnSpc>
              <a:spcBef>
                <a:spcPts val="580"/>
              </a:spcBef>
              <a:buClr>
                <a:schemeClr val="accent1"/>
              </a:buClr>
              <a:buSzPct val="85000"/>
              <a:buFont typeface="Wingdings" pitchFamily="2" charset="2"/>
              <a:buChar char="v"/>
            </a:pPr>
            <a:r>
              <a:rPr lang="tr-TR" sz="2800" dirty="0" smtClean="0">
                <a:latin typeface="Garamond" panose="02020404030301010803" pitchFamily="18" charset="0"/>
              </a:rPr>
              <a:t>Kişiyi </a:t>
            </a:r>
            <a:r>
              <a:rPr lang="tr-TR" sz="2800" dirty="0">
                <a:latin typeface="Garamond" panose="02020404030301010803" pitchFamily="18" charset="0"/>
              </a:rPr>
              <a:t>suçlayıcıdır</a:t>
            </a:r>
            <a:r>
              <a:rPr lang="tr-TR" sz="2800" dirty="0" smtClean="0">
                <a:latin typeface="Garamond" panose="02020404030301010803" pitchFamily="18" charset="0"/>
              </a:rPr>
              <a:t>.</a:t>
            </a:r>
          </a:p>
          <a:p>
            <a:pPr marL="0" indent="0">
              <a:spcBef>
                <a:spcPts val="580"/>
              </a:spcBef>
              <a:buClr>
                <a:schemeClr val="accent1"/>
              </a:buClr>
              <a:buSzPct val="85000"/>
              <a:buFont typeface="Wingdings" pitchFamily="2" charset="2"/>
              <a:buChar char="v"/>
            </a:pPr>
            <a:r>
              <a:rPr lang="tr-TR" sz="2800" dirty="0">
                <a:latin typeface="Garamond" panose="02020404030301010803" pitchFamily="18" charset="0"/>
              </a:rPr>
              <a:t>Davranıştan çok kişiliğe yöneliktir.</a:t>
            </a:r>
          </a:p>
          <a:p>
            <a:pPr marL="0" indent="0">
              <a:spcBef>
                <a:spcPts val="580"/>
              </a:spcBef>
              <a:buClr>
                <a:schemeClr val="accent1"/>
              </a:buClr>
              <a:buSzPct val="85000"/>
              <a:buFont typeface="Wingdings" pitchFamily="2" charset="2"/>
              <a:buChar char="v"/>
            </a:pPr>
            <a:r>
              <a:rPr lang="tr-TR" sz="2800" dirty="0">
                <a:latin typeface="Garamond" panose="02020404030301010803" pitchFamily="18" charset="0"/>
              </a:rPr>
              <a:t>Yeniden konuşma isteğini engeller.</a:t>
            </a:r>
          </a:p>
          <a:p>
            <a:pPr marL="0" indent="0">
              <a:spcBef>
                <a:spcPts val="580"/>
              </a:spcBef>
              <a:buClr>
                <a:schemeClr val="accent1"/>
              </a:buClr>
              <a:buSzPct val="85000"/>
              <a:buFont typeface="Wingdings" pitchFamily="2" charset="2"/>
              <a:buChar char="v"/>
            </a:pPr>
            <a:r>
              <a:rPr lang="tr-TR" sz="2800" dirty="0">
                <a:latin typeface="Garamond" panose="02020404030301010803" pitchFamily="18" charset="0"/>
              </a:rPr>
              <a:t>Kişi kendini suçlanmış ve anlaşılmamış hisseder.</a:t>
            </a:r>
          </a:p>
          <a:p>
            <a:pPr marL="0" indent="0">
              <a:spcBef>
                <a:spcPts val="580"/>
              </a:spcBef>
              <a:buClr>
                <a:schemeClr val="accent1"/>
              </a:buClr>
              <a:buSzPct val="85000"/>
              <a:buFont typeface="Wingdings" pitchFamily="2" charset="2"/>
              <a:buChar char="v"/>
            </a:pPr>
            <a:r>
              <a:rPr lang="tr-TR" sz="2800" dirty="0">
                <a:latin typeface="Garamond" panose="02020404030301010803" pitchFamily="18" charset="0"/>
              </a:rPr>
              <a:t>Kişiyi gücendirir, kırar.</a:t>
            </a:r>
          </a:p>
          <a:p>
            <a:pPr marL="0" indent="0">
              <a:spcBef>
                <a:spcPts val="580"/>
              </a:spcBef>
              <a:buClr>
                <a:schemeClr val="accent1"/>
              </a:buClr>
              <a:buSzPct val="85000"/>
              <a:buFont typeface="Wingdings" pitchFamily="2" charset="2"/>
              <a:buChar char="v"/>
            </a:pPr>
            <a:r>
              <a:rPr lang="tr-TR" sz="2800" dirty="0">
                <a:latin typeface="Garamond" panose="02020404030301010803" pitchFamily="18" charset="0"/>
              </a:rPr>
              <a:t>Kişinin direnmesine neden olur</a:t>
            </a:r>
          </a:p>
          <a:p>
            <a:pPr marL="0" lvl="0" indent="0">
              <a:lnSpc>
                <a:spcPct val="100000"/>
              </a:lnSpc>
              <a:spcBef>
                <a:spcPts val="580"/>
              </a:spcBef>
              <a:buClr>
                <a:schemeClr val="accent1"/>
              </a:buClr>
              <a:buSzPct val="85000"/>
              <a:buNone/>
            </a:pPr>
            <a:endParaRPr lang="tr-TR" sz="2800" b="1" dirty="0"/>
          </a:p>
          <a:p>
            <a:endParaRPr lang="tr-TR" dirty="0"/>
          </a:p>
        </p:txBody>
      </p:sp>
      <p:sp>
        <p:nvSpPr>
          <p:cNvPr id="4" name="Dikdörtgen 3"/>
          <p:cNvSpPr/>
          <p:nvPr/>
        </p:nvSpPr>
        <p:spPr>
          <a:xfrm>
            <a:off x="5967212" y="1127821"/>
            <a:ext cx="5670998" cy="3924151"/>
          </a:xfrm>
          <a:prstGeom prst="rect">
            <a:avLst/>
          </a:prstGeom>
        </p:spPr>
        <p:txBody>
          <a:bodyPr wrap="square">
            <a:spAutoFit/>
          </a:bodyPr>
          <a:lstStyle/>
          <a:p>
            <a:pPr lvl="0">
              <a:lnSpc>
                <a:spcPct val="80000"/>
              </a:lnSpc>
              <a:spcBef>
                <a:spcPts val="580"/>
              </a:spcBef>
              <a:buClr>
                <a:schemeClr val="accent1"/>
              </a:buClr>
              <a:buSzPct val="85000"/>
              <a:buFont typeface="Wingdings" pitchFamily="2" charset="2"/>
              <a:buChar char="v"/>
            </a:pPr>
            <a:r>
              <a:rPr lang="tr-TR" sz="2800" dirty="0" smtClean="0">
                <a:latin typeface="Garamond" panose="02020404030301010803" pitchFamily="18" charset="0"/>
              </a:rPr>
              <a:t>Sen </a:t>
            </a:r>
            <a:r>
              <a:rPr lang="tr-TR" sz="2800" dirty="0">
                <a:latin typeface="Garamond" panose="02020404030301010803" pitchFamily="18" charset="0"/>
              </a:rPr>
              <a:t>dilindeki gibi, kişiler savunmaya geçmezler.</a:t>
            </a:r>
          </a:p>
          <a:p>
            <a:pPr lvl="0">
              <a:lnSpc>
                <a:spcPct val="80000"/>
              </a:lnSpc>
              <a:spcBef>
                <a:spcPts val="580"/>
              </a:spcBef>
              <a:buClr>
                <a:schemeClr val="accent1"/>
              </a:buClr>
              <a:buSzPct val="85000"/>
              <a:buFont typeface="Wingdings" pitchFamily="2" charset="2"/>
              <a:buChar char="v"/>
            </a:pPr>
            <a:r>
              <a:rPr lang="tr-TR" sz="2800" dirty="0">
                <a:latin typeface="Garamond" panose="02020404030301010803" pitchFamily="18" charset="0"/>
              </a:rPr>
              <a:t>Birey karşısındakini suçlu hissettirmez.</a:t>
            </a:r>
          </a:p>
          <a:p>
            <a:pPr lvl="0">
              <a:lnSpc>
                <a:spcPct val="80000"/>
              </a:lnSpc>
              <a:spcBef>
                <a:spcPts val="580"/>
              </a:spcBef>
              <a:buClr>
                <a:schemeClr val="accent1"/>
              </a:buClr>
              <a:buSzPct val="85000"/>
              <a:buFont typeface="Wingdings" pitchFamily="2" charset="2"/>
              <a:buChar char="v"/>
            </a:pPr>
            <a:r>
              <a:rPr lang="tr-TR" sz="2800" dirty="0">
                <a:latin typeface="Garamond" panose="02020404030301010803" pitchFamily="18" charset="0"/>
              </a:rPr>
              <a:t>Ben mesajını alan kişi başkalarını da düşünmeyi öğrenir.</a:t>
            </a:r>
          </a:p>
          <a:p>
            <a:pPr lvl="0">
              <a:lnSpc>
                <a:spcPct val="80000"/>
              </a:lnSpc>
              <a:spcBef>
                <a:spcPts val="580"/>
              </a:spcBef>
              <a:buClr>
                <a:schemeClr val="accent1"/>
              </a:buClr>
              <a:buSzPct val="85000"/>
              <a:buFont typeface="Wingdings" pitchFamily="2" charset="2"/>
              <a:buChar char="v"/>
            </a:pPr>
            <a:r>
              <a:rPr lang="tr-TR" sz="2800" dirty="0">
                <a:latin typeface="Garamond" panose="02020404030301010803" pitchFamily="18" charset="0"/>
              </a:rPr>
              <a:t>Duyguları tanımladığı için insanidir.</a:t>
            </a:r>
          </a:p>
          <a:p>
            <a:pPr lvl="0">
              <a:lnSpc>
                <a:spcPct val="80000"/>
              </a:lnSpc>
              <a:spcBef>
                <a:spcPts val="580"/>
              </a:spcBef>
              <a:buClr>
                <a:schemeClr val="accent1"/>
              </a:buClr>
              <a:buSzPct val="85000"/>
              <a:buFont typeface="Wingdings" pitchFamily="2" charset="2"/>
              <a:buChar char="v"/>
            </a:pPr>
            <a:r>
              <a:rPr lang="tr-TR" sz="2800" dirty="0">
                <a:latin typeface="Garamond" panose="02020404030301010803" pitchFamily="18" charset="0"/>
              </a:rPr>
              <a:t>Anlaşmazlıkları azaltır.</a:t>
            </a:r>
          </a:p>
          <a:p>
            <a:pPr lvl="0">
              <a:lnSpc>
                <a:spcPct val="80000"/>
              </a:lnSpc>
              <a:spcBef>
                <a:spcPts val="580"/>
              </a:spcBef>
              <a:buClr>
                <a:schemeClr val="accent1"/>
              </a:buClr>
              <a:buSzPct val="85000"/>
              <a:buFont typeface="Wingdings" pitchFamily="2" charset="2"/>
              <a:buChar char="v"/>
            </a:pPr>
            <a:r>
              <a:rPr lang="tr-TR" sz="2800" dirty="0">
                <a:latin typeface="Garamond" panose="02020404030301010803" pitchFamily="18" charset="0"/>
              </a:rPr>
              <a:t>Konuşan kişiyi duygularını biriktirmediği için rahatlatır.</a:t>
            </a:r>
          </a:p>
        </p:txBody>
      </p:sp>
      <p:sp>
        <p:nvSpPr>
          <p:cNvPr id="5" name="Unvan 1"/>
          <p:cNvSpPr txBox="1">
            <a:spLocks/>
          </p:cNvSpPr>
          <p:nvPr/>
        </p:nvSpPr>
        <p:spPr bwMode="auto">
          <a:xfrm>
            <a:off x="7188559" y="264935"/>
            <a:ext cx="322830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tr-TR" b="1" dirty="0" smtClean="0"/>
              <a:t>Ben Dili</a:t>
            </a:r>
            <a:endParaRPr lang="tr-TR" dirty="0"/>
          </a:p>
        </p:txBody>
      </p:sp>
      <p:sp>
        <p:nvSpPr>
          <p:cNvPr id="6" name="Dikdörtgen 5"/>
          <p:cNvSpPr/>
          <p:nvPr/>
        </p:nvSpPr>
        <p:spPr>
          <a:xfrm>
            <a:off x="111056" y="5832987"/>
            <a:ext cx="5564793" cy="400110"/>
          </a:xfrm>
          <a:prstGeom prst="rect">
            <a:avLst/>
          </a:prstGeom>
        </p:spPr>
        <p:txBody>
          <a:bodyPr wrap="none">
            <a:spAutoFit/>
          </a:bodyPr>
          <a:lstStyle/>
          <a:p>
            <a:pPr lvl="0" eaLnBrk="0" hangingPunct="0">
              <a:spcBef>
                <a:spcPts val="580"/>
              </a:spcBef>
              <a:buClr>
                <a:schemeClr val="accent1"/>
              </a:buClr>
              <a:buSzPct val="85000"/>
              <a:buFont typeface="Wingdings" pitchFamily="2" charset="2"/>
              <a:buChar char="v"/>
              <a:tabLst>
                <a:tab pos="457200" algn="l"/>
              </a:tabLst>
            </a:pPr>
            <a:r>
              <a:rPr lang="tr-TR" sz="2000" b="1" dirty="0">
                <a:latin typeface="Garamond" panose="02020404030301010803" pitchFamily="18" charset="0"/>
                <a:cs typeface="Times New Roman" pitchFamily="18" charset="0"/>
              </a:rPr>
              <a:t>Sen dili: Akşam yemeğe geç kaldın, düşüncesiz</a:t>
            </a:r>
            <a:r>
              <a:rPr lang="tr-TR" b="1" dirty="0">
                <a:cs typeface="Times New Roman" pitchFamily="18" charset="0"/>
              </a:rPr>
              <a:t>.</a:t>
            </a:r>
          </a:p>
        </p:txBody>
      </p:sp>
      <p:sp>
        <p:nvSpPr>
          <p:cNvPr id="7" name="Dikdörtgen 6"/>
          <p:cNvSpPr/>
          <p:nvPr/>
        </p:nvSpPr>
        <p:spPr>
          <a:xfrm>
            <a:off x="6126052" y="5832987"/>
            <a:ext cx="5353318" cy="707886"/>
          </a:xfrm>
          <a:prstGeom prst="rect">
            <a:avLst/>
          </a:prstGeom>
        </p:spPr>
        <p:txBody>
          <a:bodyPr wrap="square">
            <a:spAutoFit/>
          </a:bodyPr>
          <a:lstStyle/>
          <a:p>
            <a:pPr lvl="0" eaLnBrk="0" hangingPunct="0">
              <a:spcBef>
                <a:spcPts val="580"/>
              </a:spcBef>
              <a:buClr>
                <a:schemeClr val="accent1"/>
              </a:buClr>
              <a:buSzPct val="85000"/>
              <a:buFont typeface="Wingdings" pitchFamily="2" charset="2"/>
              <a:buChar char="v"/>
              <a:tabLst>
                <a:tab pos="457200" algn="l"/>
              </a:tabLst>
            </a:pPr>
            <a:r>
              <a:rPr lang="tr-TR" sz="2000" b="1" dirty="0">
                <a:latin typeface="Garamond" panose="02020404030301010803" pitchFamily="18" charset="0"/>
                <a:cs typeface="Times New Roman" pitchFamily="18" charset="0"/>
              </a:rPr>
              <a:t>Ben dili: Çok üzülüyorum, ailemiz akşam yemeklerinde hiç bir araya gelmiyor.</a:t>
            </a:r>
            <a:endParaRPr lang="tr-TR" sz="2000" b="1" dirty="0">
              <a:latin typeface="Garamond" panose="02020404030301010803" pitchFamily="18" charset="0"/>
            </a:endParaRPr>
          </a:p>
        </p:txBody>
      </p:sp>
    </p:spTree>
    <p:extLst>
      <p:ext uri="{BB962C8B-B14F-4D97-AF65-F5344CB8AC3E}">
        <p14:creationId xmlns:p14="http://schemas.microsoft.com/office/powerpoint/2010/main" val="3182498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342900" lvl="0" indent="-342900">
              <a:lnSpc>
                <a:spcPct val="100000"/>
              </a:lnSpc>
              <a:spcBef>
                <a:spcPts val="580"/>
              </a:spcBef>
            </a:pPr>
            <a:r>
              <a:rPr lang="tr-TR" b="1" dirty="0"/>
              <a:t>İletişim Çeşitleri</a:t>
            </a:r>
          </a:p>
        </p:txBody>
      </p:sp>
      <p:sp>
        <p:nvSpPr>
          <p:cNvPr id="3" name="İçerik Yer Tutucusu 2"/>
          <p:cNvSpPr>
            <a:spLocks noGrp="1"/>
          </p:cNvSpPr>
          <p:nvPr>
            <p:ph idx="1"/>
          </p:nvPr>
        </p:nvSpPr>
        <p:spPr>
          <a:xfrm>
            <a:off x="699752" y="2450208"/>
            <a:ext cx="10972800" cy="3049072"/>
          </a:xfrm>
        </p:spPr>
        <p:txBody>
          <a:bodyPr/>
          <a:lstStyle/>
          <a:p>
            <a:pPr marL="342900" lvl="0" indent="-342900" algn="ctr">
              <a:lnSpc>
                <a:spcPct val="100000"/>
              </a:lnSpc>
              <a:spcBef>
                <a:spcPts val="580"/>
              </a:spcBef>
              <a:buClr>
                <a:srgbClr val="753A82"/>
              </a:buClr>
              <a:buSzPct val="85000"/>
              <a:buNone/>
            </a:pPr>
            <a:r>
              <a:rPr lang="tr-TR" b="1" dirty="0" smtClean="0">
                <a:latin typeface="Garamond" panose="02020404030301010803" pitchFamily="18" charset="0"/>
              </a:rPr>
              <a:t>İçsel </a:t>
            </a:r>
            <a:r>
              <a:rPr lang="tr-TR" b="1" dirty="0">
                <a:latin typeface="Garamond" panose="02020404030301010803" pitchFamily="18" charset="0"/>
              </a:rPr>
              <a:t>İletişim</a:t>
            </a:r>
          </a:p>
          <a:p>
            <a:pPr marL="342900" lvl="0" indent="-342900" algn="ctr">
              <a:lnSpc>
                <a:spcPct val="100000"/>
              </a:lnSpc>
              <a:spcBef>
                <a:spcPts val="580"/>
              </a:spcBef>
              <a:buClr>
                <a:srgbClr val="753A82"/>
              </a:buClr>
              <a:buSzPct val="85000"/>
              <a:buNone/>
            </a:pPr>
            <a:r>
              <a:rPr lang="tr-TR" b="1" dirty="0">
                <a:latin typeface="Garamond" panose="02020404030301010803" pitchFamily="18" charset="0"/>
              </a:rPr>
              <a:t>Yazılı İletişim</a:t>
            </a:r>
          </a:p>
          <a:p>
            <a:pPr marL="342900" lvl="0" indent="-342900" algn="ctr">
              <a:lnSpc>
                <a:spcPct val="100000"/>
              </a:lnSpc>
              <a:spcBef>
                <a:spcPts val="580"/>
              </a:spcBef>
              <a:buClr>
                <a:srgbClr val="753A82"/>
              </a:buClr>
              <a:buSzPct val="85000"/>
              <a:buNone/>
            </a:pPr>
            <a:r>
              <a:rPr lang="tr-TR" b="1" dirty="0">
                <a:latin typeface="Garamond" panose="02020404030301010803" pitchFamily="18" charset="0"/>
              </a:rPr>
              <a:t>Sözlü İletişim</a:t>
            </a:r>
          </a:p>
          <a:p>
            <a:pPr marL="342900" lvl="0" indent="-342900" algn="ctr">
              <a:lnSpc>
                <a:spcPct val="100000"/>
              </a:lnSpc>
              <a:spcBef>
                <a:spcPts val="580"/>
              </a:spcBef>
              <a:buClr>
                <a:srgbClr val="753A82"/>
              </a:buClr>
              <a:buSzPct val="85000"/>
              <a:buNone/>
            </a:pPr>
            <a:r>
              <a:rPr lang="tr-TR" b="1" dirty="0">
                <a:latin typeface="Garamond" panose="02020404030301010803" pitchFamily="18" charset="0"/>
              </a:rPr>
              <a:t>Sözsüz </a:t>
            </a:r>
            <a:r>
              <a:rPr lang="tr-TR" b="1" dirty="0" smtClean="0">
                <a:latin typeface="Garamond" panose="02020404030301010803" pitchFamily="18" charset="0"/>
              </a:rPr>
              <a:t>İletişim</a:t>
            </a:r>
            <a:endParaRPr lang="tr-TR" b="1" dirty="0">
              <a:latin typeface="Garamond" panose="02020404030301010803" pitchFamily="18" charset="0"/>
            </a:endParaRPr>
          </a:p>
        </p:txBody>
      </p:sp>
    </p:spTree>
    <p:extLst>
      <p:ext uri="{BB962C8B-B14F-4D97-AF65-F5344CB8AC3E}">
        <p14:creationId xmlns:p14="http://schemas.microsoft.com/office/powerpoint/2010/main" val="3829279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342900" lvl="0" indent="-342900">
              <a:lnSpc>
                <a:spcPct val="100000"/>
              </a:lnSpc>
              <a:spcBef>
                <a:spcPts val="580"/>
              </a:spcBef>
              <a:buClr>
                <a:srgbClr val="753A82"/>
              </a:buClr>
              <a:buSzPct val="85000"/>
              <a:buNone/>
            </a:pPr>
            <a:endParaRPr lang="tr-TR" b="1" dirty="0">
              <a:solidFill>
                <a:prstClr val="black"/>
              </a:solidFill>
              <a:effectLst/>
            </a:endParaRPr>
          </a:p>
          <a:p>
            <a:pPr marL="0" indent="0">
              <a:buNone/>
            </a:pP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806145880"/>
              </p:ext>
            </p:extLst>
          </p:nvPr>
        </p:nvGraphicFramePr>
        <p:xfrm>
          <a:off x="609600" y="128096"/>
          <a:ext cx="10972800" cy="6629400"/>
        </p:xfrm>
        <a:graphic>
          <a:graphicData uri="http://schemas.openxmlformats.org/drawingml/2006/table">
            <a:tbl>
              <a:tblPr firstRow="1" bandRow="1">
                <a:tableStyleId>{5C22544A-7EE6-4342-B048-85BDC9FD1C3A}</a:tableStyleId>
              </a:tblPr>
              <a:tblGrid>
                <a:gridCol w="2194560"/>
                <a:gridCol w="2194560"/>
                <a:gridCol w="2194560"/>
                <a:gridCol w="2194560"/>
                <a:gridCol w="2194560"/>
              </a:tblGrid>
              <a:tr h="660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b="1" dirty="0" smtClean="0">
                          <a:effectLst/>
                          <a:latin typeface="Garamond" panose="02020404030301010803" pitchFamily="18" charset="0"/>
                        </a:rPr>
                        <a:t>İçsel İletişim</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b="1" dirty="0" smtClean="0">
                          <a:effectLst/>
                          <a:latin typeface="Garamond" panose="02020404030301010803" pitchFamily="18" charset="0"/>
                        </a:rPr>
                        <a:t> Ruh ve Beden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dirty="0" smtClean="0">
                          <a:effectLst/>
                          <a:latin typeface="Garamond" panose="02020404030301010803" pitchFamily="18" charset="0"/>
                        </a:rPr>
                        <a:t>Yazılı İletişim</a:t>
                      </a:r>
                    </a:p>
                  </a:txBody>
                  <a:tcPr anchor="ctr"/>
                </a:tc>
                <a:tc>
                  <a:txBody>
                    <a:bodyPr/>
                    <a:lstStyle/>
                    <a:p>
                      <a:pPr marL="342900" lvl="0" indent="-342900" algn="ctr">
                        <a:lnSpc>
                          <a:spcPct val="100000"/>
                        </a:lnSpc>
                        <a:spcBef>
                          <a:spcPts val="580"/>
                        </a:spcBef>
                        <a:buClr>
                          <a:srgbClr val="753A82"/>
                        </a:buClr>
                        <a:buSzPct val="85000"/>
                        <a:buNone/>
                      </a:pPr>
                      <a:r>
                        <a:rPr lang="tr-TR" b="1" dirty="0" smtClean="0">
                          <a:effectLst/>
                          <a:latin typeface="Garamond" pitchFamily="18" charset="0"/>
                        </a:rPr>
                        <a:t>Sözlü İletişimde</a:t>
                      </a:r>
                    </a:p>
                    <a:p>
                      <a:pPr marL="342900" lvl="0" indent="-342900" algn="ctr">
                        <a:lnSpc>
                          <a:spcPct val="100000"/>
                        </a:lnSpc>
                        <a:spcBef>
                          <a:spcPts val="580"/>
                        </a:spcBef>
                        <a:buClr>
                          <a:srgbClr val="753A82"/>
                        </a:buClr>
                        <a:buSzPct val="85000"/>
                        <a:buNone/>
                      </a:pPr>
                      <a:r>
                        <a:rPr lang="tr-TR" b="1" dirty="0" smtClean="0">
                          <a:effectLst/>
                          <a:latin typeface="Garamond" pitchFamily="18" charset="0"/>
                        </a:rPr>
                        <a:t>Dinleme</a:t>
                      </a:r>
                    </a:p>
                  </a:txBody>
                  <a:tcPr anchor="ctr"/>
                </a:tc>
                <a:tc>
                  <a:txBody>
                    <a:bodyPr/>
                    <a:lstStyle/>
                    <a:p>
                      <a:pPr marL="342900" lvl="0" indent="-342900" algn="ctr">
                        <a:lnSpc>
                          <a:spcPct val="100000"/>
                        </a:lnSpc>
                        <a:spcBef>
                          <a:spcPts val="580"/>
                        </a:spcBef>
                        <a:buClr>
                          <a:srgbClr val="753A82"/>
                        </a:buClr>
                        <a:buSzPct val="85000"/>
                        <a:buNone/>
                      </a:pPr>
                      <a:r>
                        <a:rPr lang="tr-TR" b="1" dirty="0" smtClean="0">
                          <a:latin typeface="Garamond" panose="02020404030301010803" pitchFamily="18" charset="0"/>
                        </a:rPr>
                        <a:t>Sözlü İletişimde</a:t>
                      </a:r>
                    </a:p>
                    <a:p>
                      <a:pPr marL="342900" lvl="0" indent="-342900" algn="ctr">
                        <a:lnSpc>
                          <a:spcPct val="100000"/>
                        </a:lnSpc>
                        <a:spcBef>
                          <a:spcPts val="580"/>
                        </a:spcBef>
                        <a:buClr>
                          <a:srgbClr val="753A82"/>
                        </a:buClr>
                        <a:buSzPct val="85000"/>
                        <a:buNone/>
                      </a:pPr>
                      <a:r>
                        <a:rPr lang="tr-TR" b="1" dirty="0" smtClean="0">
                          <a:latin typeface="Garamond" panose="02020404030301010803" pitchFamily="18" charset="0"/>
                        </a:rPr>
                        <a:t>Konuşma</a:t>
                      </a:r>
                    </a:p>
                  </a:txBody>
                  <a:tcPr anchor="ctr"/>
                </a:tc>
                <a:tc>
                  <a:txBody>
                    <a:bodyPr/>
                    <a:lstStyle/>
                    <a:p>
                      <a:pPr marL="342900" lvl="0" indent="-342900" algn="ctr">
                        <a:lnSpc>
                          <a:spcPct val="100000"/>
                        </a:lnSpc>
                        <a:spcBef>
                          <a:spcPts val="580"/>
                        </a:spcBef>
                        <a:buClr>
                          <a:srgbClr val="753A82"/>
                        </a:buClr>
                        <a:buSzPct val="85000"/>
                        <a:buNone/>
                      </a:pPr>
                      <a:r>
                        <a:rPr lang="tr-TR" b="1" dirty="0" smtClean="0">
                          <a:latin typeface="Garamond" panose="02020404030301010803" pitchFamily="18" charset="0"/>
                        </a:rPr>
                        <a:t>Sözsüz İletişimde</a:t>
                      </a:r>
                    </a:p>
                    <a:p>
                      <a:pPr marL="342900" lvl="0" indent="-342900" algn="ctr">
                        <a:lnSpc>
                          <a:spcPct val="100000"/>
                        </a:lnSpc>
                        <a:spcBef>
                          <a:spcPts val="580"/>
                        </a:spcBef>
                        <a:buClr>
                          <a:srgbClr val="753A82"/>
                        </a:buClr>
                        <a:buSzPct val="85000"/>
                        <a:buNone/>
                      </a:pPr>
                      <a:r>
                        <a:rPr lang="tr-TR" b="1" dirty="0" smtClean="0">
                          <a:latin typeface="Garamond" panose="02020404030301010803" pitchFamily="18" charset="0"/>
                        </a:rPr>
                        <a:t>Beden dili</a:t>
                      </a:r>
                    </a:p>
                  </a:txBody>
                  <a:tcPr anchor="ctr"/>
                </a:tc>
              </a:tr>
              <a:tr h="660724">
                <a:tc>
                  <a:txBody>
                    <a:bodyPr/>
                    <a:lstStyle/>
                    <a:p>
                      <a:pPr marL="342900" lvl="0" indent="-342900">
                        <a:lnSpc>
                          <a:spcPct val="100000"/>
                        </a:lnSpc>
                        <a:spcBef>
                          <a:spcPts val="580"/>
                        </a:spcBef>
                        <a:buClr>
                          <a:schemeClr val="accent1"/>
                        </a:buClr>
                        <a:buSzPct val="85000"/>
                        <a:buFont typeface="Wingdings" pitchFamily="2" charset="2"/>
                        <a:buChar char="v"/>
                      </a:pPr>
                      <a:r>
                        <a:rPr lang="tr-TR" sz="1600" b="1" dirty="0" smtClean="0">
                          <a:effectLst/>
                          <a:latin typeface="Garamond" panose="02020404030301010803" pitchFamily="18" charset="0"/>
                        </a:rPr>
                        <a:t>Kendinizle iyi iletişim kurabiliyor musunuz</a:t>
                      </a:r>
                      <a:r>
                        <a:rPr lang="tr-TR" sz="1600" b="1" baseline="0" dirty="0" smtClean="0">
                          <a:effectLst/>
                          <a:latin typeface="Garamond" panose="02020404030301010803" pitchFamily="18" charset="0"/>
                        </a:rPr>
                        <a:t>?</a:t>
                      </a:r>
                      <a:endParaRPr lang="tr-TR" sz="1600" b="1" dirty="0" smtClean="0">
                        <a:effectLst/>
                        <a:latin typeface="Garamond" panose="02020404030301010803" pitchFamily="18" charset="0"/>
                      </a:endParaRPr>
                    </a:p>
                    <a:p>
                      <a:pPr marL="342900" lvl="0" indent="-342900">
                        <a:lnSpc>
                          <a:spcPct val="100000"/>
                        </a:lnSpc>
                        <a:spcBef>
                          <a:spcPts val="580"/>
                        </a:spcBef>
                        <a:buClr>
                          <a:schemeClr val="accent1"/>
                        </a:buClr>
                        <a:buSzPct val="85000"/>
                        <a:buFont typeface="Wingdings" pitchFamily="2" charset="2"/>
                        <a:buChar char="v"/>
                      </a:pPr>
                      <a:r>
                        <a:rPr lang="tr-TR" sz="1600" b="1" dirty="0" smtClean="0">
                          <a:effectLst/>
                          <a:latin typeface="Garamond" panose="02020404030301010803" pitchFamily="18" charset="0"/>
                        </a:rPr>
                        <a:t>Öz eleştiri yapabilme.</a:t>
                      </a:r>
                    </a:p>
                    <a:p>
                      <a:pPr marL="342900" lvl="0" indent="-342900">
                        <a:lnSpc>
                          <a:spcPct val="100000"/>
                        </a:lnSpc>
                        <a:spcBef>
                          <a:spcPts val="580"/>
                        </a:spcBef>
                        <a:buClr>
                          <a:schemeClr val="accent1"/>
                        </a:buClr>
                        <a:buSzPct val="85000"/>
                        <a:buFont typeface="Wingdings" pitchFamily="2" charset="2"/>
                        <a:buChar char="v"/>
                      </a:pPr>
                      <a:r>
                        <a:rPr lang="tr-TR" sz="1600" b="1" dirty="0" smtClean="0">
                          <a:effectLst/>
                          <a:latin typeface="Garamond" panose="02020404030301010803" pitchFamily="18" charset="0"/>
                        </a:rPr>
                        <a:t>Nefsinize yenilmeme, ilk adım.</a:t>
                      </a:r>
                    </a:p>
                    <a:p>
                      <a:endParaRPr lang="tr-TR" sz="1600" dirty="0">
                        <a:latin typeface="Garamond" panose="02020404030301010803" pitchFamily="18" charset="0"/>
                      </a:endParaRPr>
                    </a:p>
                  </a:txBody>
                  <a:tcPr/>
                </a:tc>
                <a:tc>
                  <a:txBody>
                    <a:bodyPr/>
                    <a:lstStyle/>
                    <a:p>
                      <a:pPr marL="342900" lvl="0" indent="-342900">
                        <a:lnSpc>
                          <a:spcPct val="100000"/>
                        </a:lnSpc>
                        <a:spcBef>
                          <a:spcPts val="580"/>
                        </a:spcBef>
                        <a:buClr>
                          <a:schemeClr val="accent1"/>
                        </a:buClr>
                        <a:buSzPct val="85000"/>
                        <a:buFont typeface="Wingdings" pitchFamily="2" charset="2"/>
                        <a:buChar char="v"/>
                      </a:pPr>
                      <a:r>
                        <a:rPr lang="tr-TR" sz="1600" b="1" dirty="0" smtClean="0">
                          <a:effectLst/>
                          <a:latin typeface="Garamond" panose="02020404030301010803" pitchFamily="18" charset="0"/>
                        </a:rPr>
                        <a:t>Muhatabın anlayacağı bir dil kullanılır.</a:t>
                      </a:r>
                    </a:p>
                    <a:p>
                      <a:pPr marL="342900" lvl="0" indent="-342900">
                        <a:lnSpc>
                          <a:spcPct val="100000"/>
                        </a:lnSpc>
                        <a:spcBef>
                          <a:spcPts val="580"/>
                        </a:spcBef>
                        <a:buClr>
                          <a:schemeClr val="accent1"/>
                        </a:buClr>
                        <a:buSzPct val="85000"/>
                        <a:buFont typeface="Wingdings" pitchFamily="2" charset="2"/>
                        <a:buChar char="v"/>
                      </a:pPr>
                      <a:r>
                        <a:rPr lang="tr-TR" sz="1600" b="1" dirty="0" smtClean="0">
                          <a:effectLst/>
                          <a:latin typeface="Garamond" panose="02020404030301010803" pitchFamily="18" charset="0"/>
                        </a:rPr>
                        <a:t>Konudan sapılmaz.</a:t>
                      </a:r>
                    </a:p>
                    <a:p>
                      <a:pPr marL="342900" lvl="0" indent="-342900">
                        <a:lnSpc>
                          <a:spcPct val="100000"/>
                        </a:lnSpc>
                        <a:spcBef>
                          <a:spcPts val="580"/>
                        </a:spcBef>
                        <a:buClr>
                          <a:schemeClr val="accent1"/>
                        </a:buClr>
                        <a:buSzPct val="85000"/>
                        <a:buFont typeface="Wingdings" pitchFamily="2" charset="2"/>
                        <a:buChar char="v"/>
                      </a:pPr>
                      <a:r>
                        <a:rPr lang="tr-TR" sz="1600" b="1" dirty="0" smtClean="0">
                          <a:effectLst/>
                          <a:latin typeface="Garamond" panose="02020404030301010803" pitchFamily="18" charset="0"/>
                        </a:rPr>
                        <a:t>En az kelimeyle istediğinizi anlatılır.</a:t>
                      </a:r>
                    </a:p>
                    <a:p>
                      <a:pPr marL="342900" lvl="0" indent="-342900">
                        <a:lnSpc>
                          <a:spcPct val="100000"/>
                        </a:lnSpc>
                        <a:spcBef>
                          <a:spcPts val="580"/>
                        </a:spcBef>
                        <a:buClr>
                          <a:schemeClr val="accent1"/>
                        </a:buClr>
                        <a:buSzPct val="85000"/>
                        <a:buFont typeface="Wingdings" pitchFamily="2" charset="2"/>
                        <a:buChar char="v"/>
                      </a:pPr>
                      <a:r>
                        <a:rPr lang="tr-TR" sz="1600" b="1" dirty="0" smtClean="0">
                          <a:effectLst/>
                          <a:latin typeface="Garamond" panose="02020404030301010803" pitchFamily="18" charset="0"/>
                        </a:rPr>
                        <a:t>Pozitif bir üslup kullanıp, Anlatılmak istenen bitince yazmayı Bırakılır.</a:t>
                      </a:r>
                    </a:p>
                  </a:txBody>
                  <a:tcPr/>
                </a:tc>
                <a:tc>
                  <a:txBody>
                    <a:bodyPr/>
                    <a:lstStyle/>
                    <a:p>
                      <a:pPr marL="285750" lvl="0" indent="-285750">
                        <a:lnSpc>
                          <a:spcPct val="100000"/>
                        </a:lnSpc>
                        <a:spcBef>
                          <a:spcPts val="580"/>
                        </a:spcBef>
                        <a:buClr>
                          <a:schemeClr val="accent1"/>
                        </a:buClr>
                        <a:buSzPct val="85000"/>
                        <a:buFont typeface="Wingdings" pitchFamily="2" charset="2"/>
                        <a:buChar char="ü"/>
                      </a:pPr>
                      <a:r>
                        <a:rPr lang="tr-TR" sz="1600" b="1" dirty="0" smtClean="0">
                          <a:effectLst/>
                          <a:latin typeface="Garamond" pitchFamily="18" charset="0"/>
                        </a:rPr>
                        <a:t>Dinlemeyi bilmeyen etkili iletişim kuramaz.</a:t>
                      </a:r>
                      <a:r>
                        <a:rPr lang="tr-TR" sz="1600" b="1" baseline="0" dirty="0" smtClean="0">
                          <a:effectLst/>
                          <a:latin typeface="Garamond" pitchFamily="18" charset="0"/>
                        </a:rPr>
                        <a:t> </a:t>
                      </a:r>
                      <a:r>
                        <a:rPr lang="tr-TR" sz="1600" b="1" dirty="0" smtClean="0">
                          <a:effectLst/>
                          <a:latin typeface="Garamond" pitchFamily="18" charset="0"/>
                        </a:rPr>
                        <a:t>Dinleme öğrenmenin temel yoludur.</a:t>
                      </a:r>
                    </a:p>
                    <a:p>
                      <a:pPr marL="285750" lvl="0" indent="-285750">
                        <a:lnSpc>
                          <a:spcPct val="100000"/>
                        </a:lnSpc>
                        <a:spcBef>
                          <a:spcPts val="580"/>
                        </a:spcBef>
                        <a:buClr>
                          <a:schemeClr val="accent1"/>
                        </a:buClr>
                        <a:buSzPct val="85000"/>
                        <a:buFont typeface="Wingdings" pitchFamily="2" charset="2"/>
                        <a:buChar char="ü"/>
                      </a:pPr>
                      <a:r>
                        <a:rPr lang="tr-TR" sz="1600" b="1" dirty="0" smtClean="0">
                          <a:effectLst/>
                          <a:latin typeface="Garamond" pitchFamily="18" charset="0"/>
                        </a:rPr>
                        <a:t>Dinlerseniz yeni dinleyicileriniz olur.</a:t>
                      </a:r>
                      <a:r>
                        <a:rPr lang="en-US" sz="1600" b="1" dirty="0" smtClean="0">
                          <a:effectLst/>
                          <a:latin typeface="Garamond" pitchFamily="18" charset="0"/>
                        </a:rPr>
                        <a:t> </a:t>
                      </a:r>
                      <a:r>
                        <a:rPr lang="en-US" sz="1600" b="1" dirty="0" err="1" smtClean="0">
                          <a:effectLst/>
                          <a:latin typeface="Garamond" pitchFamily="18" charset="0"/>
                        </a:rPr>
                        <a:t>Dinl</a:t>
                      </a:r>
                      <a:r>
                        <a:rPr lang="tr-TR" sz="1600" b="1" dirty="0" smtClean="0">
                          <a:effectLst/>
                          <a:latin typeface="Garamond" pitchFamily="18" charset="0"/>
                        </a:rPr>
                        <a:t>eme esnasında</a:t>
                      </a:r>
                      <a:r>
                        <a:rPr lang="en-US" sz="1600" b="1" dirty="0" smtClean="0">
                          <a:effectLst/>
                          <a:latin typeface="Garamond" pitchFamily="18" charset="0"/>
                        </a:rPr>
                        <a:t> </a:t>
                      </a:r>
                      <a:r>
                        <a:rPr lang="tr-TR" sz="1600" b="1" dirty="0" smtClean="0">
                          <a:effectLst/>
                          <a:latin typeface="Garamond" pitchFamily="18" charset="0"/>
                        </a:rPr>
                        <a:t>jest ve mimiklerinizi</a:t>
                      </a:r>
                      <a:r>
                        <a:rPr lang="en-US" sz="1600" b="1" dirty="0" smtClean="0">
                          <a:effectLst/>
                          <a:latin typeface="Garamond" pitchFamily="18" charset="0"/>
                        </a:rPr>
                        <a:t> de </a:t>
                      </a:r>
                      <a:r>
                        <a:rPr lang="en-US" sz="1600" b="1" dirty="0" err="1" smtClean="0">
                          <a:effectLst/>
                          <a:latin typeface="Garamond" pitchFamily="18" charset="0"/>
                        </a:rPr>
                        <a:t>kullanın</a:t>
                      </a:r>
                      <a:r>
                        <a:rPr lang="tr-TR" sz="1600" b="1" dirty="0" smtClean="0">
                          <a:effectLst/>
                          <a:latin typeface="Garamond" pitchFamily="18" charset="0"/>
                        </a:rPr>
                        <a:t>.</a:t>
                      </a:r>
                    </a:p>
                    <a:p>
                      <a:pPr marL="285750" lvl="0" indent="-285750">
                        <a:lnSpc>
                          <a:spcPct val="100000"/>
                        </a:lnSpc>
                        <a:spcBef>
                          <a:spcPts val="580"/>
                        </a:spcBef>
                        <a:buClr>
                          <a:schemeClr val="accent1"/>
                        </a:buClr>
                        <a:buSzPct val="85000"/>
                        <a:buFont typeface="Wingdings" pitchFamily="2" charset="2"/>
                        <a:buChar char="ü"/>
                      </a:pPr>
                      <a:r>
                        <a:rPr lang="tr-TR" sz="1600" b="1" dirty="0" smtClean="0">
                          <a:effectLst/>
                          <a:latin typeface="Garamond" pitchFamily="18" charset="0"/>
                        </a:rPr>
                        <a:t>Kendinizi konuşanın yerine koyup, empati gösterin.</a:t>
                      </a:r>
                    </a:p>
                    <a:p>
                      <a:pPr marL="285750" lvl="0" indent="-285750">
                        <a:lnSpc>
                          <a:spcPct val="100000"/>
                        </a:lnSpc>
                        <a:spcBef>
                          <a:spcPts val="580"/>
                        </a:spcBef>
                        <a:buClr>
                          <a:schemeClr val="accent1"/>
                        </a:buClr>
                        <a:buSzPct val="85000"/>
                        <a:buFont typeface="Wingdings" pitchFamily="2" charset="2"/>
                        <a:buChar char="ü"/>
                      </a:pPr>
                      <a:r>
                        <a:rPr lang="tr-TR" sz="1600" b="1" dirty="0" smtClean="0">
                          <a:effectLst/>
                          <a:latin typeface="Garamond" pitchFamily="18" charset="0"/>
                        </a:rPr>
                        <a:t>‘‘Onun yerinde ben olsaydım ne düşünürdüm ne yapardım?”</a:t>
                      </a:r>
                      <a:r>
                        <a:rPr lang="tr-TR" sz="1600" dirty="0" smtClean="0">
                          <a:effectLst/>
                          <a:latin typeface="Garamond" pitchFamily="18" charset="0"/>
                        </a:rPr>
                        <a:t> </a:t>
                      </a:r>
                      <a:endParaRPr lang="tr-TR" sz="1600" b="1" dirty="0" smtClean="0">
                        <a:effectLst/>
                        <a:latin typeface="Garamond" pitchFamily="18" charset="0"/>
                      </a:endParaRPr>
                    </a:p>
                  </a:txBody>
                  <a:tcPr/>
                </a:tc>
                <a:tc>
                  <a:txBody>
                    <a:bodyPr/>
                    <a:lstStyle/>
                    <a:p>
                      <a:pPr marL="285750" lvl="0" indent="-285750">
                        <a:lnSpc>
                          <a:spcPct val="100000"/>
                        </a:lnSpc>
                        <a:spcBef>
                          <a:spcPts val="580"/>
                        </a:spcBef>
                        <a:buClr>
                          <a:schemeClr val="accent1"/>
                        </a:buClr>
                        <a:buSzPct val="85000"/>
                        <a:buFont typeface="Wingdings" pitchFamily="2" charset="2"/>
                        <a:buChar char="v"/>
                      </a:pPr>
                      <a:r>
                        <a:rPr lang="tr-TR" sz="1600" b="1" dirty="0" smtClean="0">
                          <a:latin typeface="Garamond" panose="02020404030301010803" pitchFamily="18" charset="0"/>
                        </a:rPr>
                        <a:t>Kim? İletişim kim,</a:t>
                      </a:r>
                    </a:p>
                    <a:p>
                      <a:pPr marL="285750" lvl="0" indent="-285750">
                        <a:lnSpc>
                          <a:spcPct val="100000"/>
                        </a:lnSpc>
                        <a:spcBef>
                          <a:spcPts val="580"/>
                        </a:spcBef>
                        <a:buClr>
                          <a:schemeClr val="accent1"/>
                        </a:buClr>
                        <a:buSzPct val="85000"/>
                        <a:buFont typeface="Wingdings" pitchFamily="2" charset="2"/>
                        <a:buChar char="v"/>
                      </a:pPr>
                      <a:r>
                        <a:rPr lang="tr-TR" sz="1600" b="1" dirty="0" smtClean="0">
                          <a:latin typeface="Garamond" panose="02020404030301010803" pitchFamily="18" charset="0"/>
                        </a:rPr>
                        <a:t>Ne? İletmek istediğiniz</a:t>
                      </a:r>
                      <a:r>
                        <a:rPr lang="tr-TR" sz="1600" b="1" baseline="0" dirty="0" smtClean="0">
                          <a:latin typeface="Garamond" panose="02020404030301010803" pitchFamily="18" charset="0"/>
                        </a:rPr>
                        <a:t> Mesaj</a:t>
                      </a:r>
                      <a:endParaRPr lang="tr-TR" sz="1600" b="1" dirty="0" smtClean="0">
                        <a:latin typeface="Garamond" panose="02020404030301010803" pitchFamily="18" charset="0"/>
                      </a:endParaRPr>
                    </a:p>
                    <a:p>
                      <a:pPr marL="285750" lvl="0" indent="-285750">
                        <a:lnSpc>
                          <a:spcPct val="100000"/>
                        </a:lnSpc>
                        <a:spcBef>
                          <a:spcPts val="580"/>
                        </a:spcBef>
                        <a:buClr>
                          <a:schemeClr val="accent1"/>
                        </a:buClr>
                        <a:buSzPct val="85000"/>
                        <a:buFont typeface="Wingdings" pitchFamily="2" charset="2"/>
                        <a:buChar char="v"/>
                      </a:pPr>
                      <a:r>
                        <a:rPr lang="tr-TR" sz="1600" b="1" dirty="0" smtClean="0">
                          <a:latin typeface="Garamond" panose="02020404030301010803" pitchFamily="18" charset="0"/>
                        </a:rPr>
                        <a:t>Nasıl? Doğru kelimeler.</a:t>
                      </a:r>
                    </a:p>
                    <a:p>
                      <a:pPr marL="285750" lvl="0" indent="-285750">
                        <a:spcBef>
                          <a:spcPts val="580"/>
                        </a:spcBef>
                        <a:buClr>
                          <a:schemeClr val="accent1"/>
                        </a:buClr>
                        <a:buSzPct val="85000"/>
                        <a:buFont typeface="Wingdings" pitchFamily="2" charset="2"/>
                        <a:buChar char="v"/>
                      </a:pPr>
                      <a:r>
                        <a:rPr lang="tr-TR" sz="1600" b="1" dirty="0" smtClean="0">
                          <a:effectLst/>
                          <a:latin typeface="Garamond" panose="02020404030301010803" pitchFamily="18" charset="0"/>
                        </a:rPr>
                        <a:t>Ne zaman? Doğru iletişim için doğru zamanlama.</a:t>
                      </a:r>
                    </a:p>
                    <a:p>
                      <a:pPr marL="285750" lvl="0" indent="-285750">
                        <a:spcBef>
                          <a:spcPts val="580"/>
                        </a:spcBef>
                        <a:buClr>
                          <a:schemeClr val="accent1"/>
                        </a:buClr>
                        <a:buSzPct val="85000"/>
                        <a:buFont typeface="Wingdings" pitchFamily="2" charset="2"/>
                        <a:buChar char="v"/>
                      </a:pPr>
                      <a:r>
                        <a:rPr lang="tr-TR" sz="1600" b="1" dirty="0" smtClean="0">
                          <a:effectLst/>
                          <a:latin typeface="Garamond" panose="02020404030301010803" pitchFamily="18" charset="0"/>
                        </a:rPr>
                        <a:t>Nerede? Mekan uygun mu?</a:t>
                      </a:r>
                    </a:p>
                    <a:p>
                      <a:pPr marL="342900" lvl="0" indent="-342900" algn="l">
                        <a:lnSpc>
                          <a:spcPct val="100000"/>
                        </a:lnSpc>
                        <a:spcBef>
                          <a:spcPts val="580"/>
                        </a:spcBef>
                        <a:buClr>
                          <a:srgbClr val="753A82"/>
                        </a:buClr>
                        <a:buSzPct val="85000"/>
                        <a:buFont typeface="Wingdings" panose="05000000000000000000" pitchFamily="2" charset="2"/>
                        <a:buChar char="v"/>
                      </a:pPr>
                      <a:r>
                        <a:rPr lang="tr-TR" sz="1600" b="1" dirty="0" smtClean="0">
                          <a:effectLst/>
                          <a:latin typeface="Garamond" panose="02020404030301010803" pitchFamily="18" charset="0"/>
                        </a:rPr>
                        <a:t>Neden? Dinlemeleri için sebep.</a:t>
                      </a:r>
                    </a:p>
                    <a:p>
                      <a:pPr marL="285750" lvl="0" indent="-285750">
                        <a:lnSpc>
                          <a:spcPct val="100000"/>
                        </a:lnSpc>
                        <a:spcBef>
                          <a:spcPts val="580"/>
                        </a:spcBef>
                        <a:buClr>
                          <a:schemeClr val="accent1"/>
                        </a:buClr>
                        <a:buSzPct val="85000"/>
                        <a:buFont typeface="Wingdings" pitchFamily="2" charset="2"/>
                        <a:buChar char="v"/>
                      </a:pPr>
                      <a:r>
                        <a:rPr lang="tr-TR" sz="1600" b="1" dirty="0" smtClean="0">
                          <a:effectLst/>
                          <a:latin typeface="Garamond" panose="02020404030301010803" pitchFamily="18" charset="0"/>
                        </a:rPr>
                        <a:t>Dinleyicinizle empati kurun. Sade olun, Doğal ve canlı olun.</a:t>
                      </a:r>
                      <a:r>
                        <a:rPr lang="tr-TR" sz="1600" b="1" baseline="0" dirty="0" smtClean="0">
                          <a:effectLst/>
                          <a:latin typeface="Garamond" panose="02020404030301010803" pitchFamily="18" charset="0"/>
                        </a:rPr>
                        <a:t> </a:t>
                      </a:r>
                      <a:r>
                        <a:rPr lang="tr-TR" sz="1600" b="1" dirty="0" smtClean="0">
                          <a:effectLst/>
                          <a:latin typeface="Garamond" panose="02020404030301010803" pitchFamily="18" charset="0"/>
                        </a:rPr>
                        <a:t>Gülümseyin.</a:t>
                      </a:r>
                    </a:p>
                    <a:p>
                      <a:pPr marL="285750" lvl="0" indent="-285750">
                        <a:lnSpc>
                          <a:spcPct val="100000"/>
                        </a:lnSpc>
                        <a:spcBef>
                          <a:spcPts val="580"/>
                        </a:spcBef>
                        <a:buClr>
                          <a:schemeClr val="accent1"/>
                        </a:buClr>
                        <a:buSzPct val="85000"/>
                        <a:buFont typeface="Wingdings" pitchFamily="2" charset="2"/>
                        <a:buChar char="v"/>
                      </a:pPr>
                      <a:r>
                        <a:rPr lang="tr-TR" sz="1600" b="1" dirty="0" smtClean="0">
                          <a:effectLst/>
                          <a:latin typeface="Garamond" panose="02020404030301010803" pitchFamily="18" charset="0"/>
                        </a:rPr>
                        <a:t>Sesinize duyguya göre yön verin.</a:t>
                      </a:r>
                    </a:p>
                  </a:txBody>
                  <a:tcPr/>
                </a:tc>
                <a:tc>
                  <a:txBody>
                    <a:bodyPr/>
                    <a:lstStyle/>
                    <a:p>
                      <a:pPr marL="342900" lvl="0" indent="-342900">
                        <a:lnSpc>
                          <a:spcPct val="100000"/>
                        </a:lnSpc>
                        <a:spcBef>
                          <a:spcPts val="580"/>
                        </a:spcBef>
                        <a:buClr>
                          <a:schemeClr val="accent1"/>
                        </a:buClr>
                        <a:buSzPct val="85000"/>
                        <a:buFont typeface="Wingdings" pitchFamily="2" charset="2"/>
                        <a:buChar char="v"/>
                      </a:pPr>
                      <a:r>
                        <a:rPr lang="tr-TR" sz="1600" b="1" dirty="0" smtClean="0">
                          <a:latin typeface="Garamond" panose="02020404030301010803" pitchFamily="18" charset="0"/>
                        </a:rPr>
                        <a:t>Sadece jest ve mimiklerden oluşmaz.</a:t>
                      </a:r>
                    </a:p>
                    <a:p>
                      <a:pPr marL="342900" lvl="0" indent="-342900">
                        <a:lnSpc>
                          <a:spcPct val="100000"/>
                        </a:lnSpc>
                        <a:spcBef>
                          <a:spcPts val="580"/>
                        </a:spcBef>
                        <a:buClr>
                          <a:schemeClr val="accent1"/>
                        </a:buClr>
                        <a:buSzPct val="85000"/>
                        <a:buFont typeface="Wingdings" pitchFamily="2" charset="2"/>
                        <a:buChar char="v"/>
                      </a:pPr>
                      <a:r>
                        <a:rPr lang="tr-TR" sz="1600" b="1" dirty="0" smtClean="0">
                          <a:latin typeface="Garamond" panose="02020404030301010803" pitchFamily="18" charset="0"/>
                        </a:rPr>
                        <a:t>Bilgi ileten bedensel tavırlardır.</a:t>
                      </a:r>
                    </a:p>
                    <a:p>
                      <a:pPr marL="342900" lvl="0" indent="-342900">
                        <a:lnSpc>
                          <a:spcPct val="100000"/>
                        </a:lnSpc>
                        <a:spcBef>
                          <a:spcPts val="580"/>
                        </a:spcBef>
                        <a:buClr>
                          <a:schemeClr val="accent1"/>
                        </a:buClr>
                        <a:buSzPct val="85000"/>
                        <a:buFont typeface="Wingdings" pitchFamily="2" charset="2"/>
                        <a:buChar char="v"/>
                      </a:pPr>
                      <a:r>
                        <a:rPr lang="tr-TR" sz="1600" b="1" dirty="0" smtClean="0">
                          <a:latin typeface="Garamond" panose="02020404030301010803" pitchFamily="18" charset="0"/>
                        </a:rPr>
                        <a:t>Sözcükleri tamamlar.</a:t>
                      </a:r>
                    </a:p>
                    <a:p>
                      <a:pPr marL="342900" lvl="0" indent="-342900">
                        <a:lnSpc>
                          <a:spcPct val="100000"/>
                        </a:lnSpc>
                        <a:spcBef>
                          <a:spcPts val="580"/>
                        </a:spcBef>
                        <a:buClr>
                          <a:schemeClr val="accent1"/>
                        </a:buClr>
                        <a:buSzPct val="85000"/>
                        <a:buFont typeface="Wingdings" pitchFamily="2" charset="2"/>
                        <a:buChar char="v"/>
                      </a:pPr>
                      <a:r>
                        <a:rPr lang="tr-TR" sz="1600" b="1" dirty="0" smtClean="0">
                          <a:latin typeface="Garamond" panose="02020404030301010803" pitchFamily="18" charset="0"/>
                        </a:rPr>
                        <a:t>İletişimin etkisini ve gücünü arttırır.</a:t>
                      </a:r>
                      <a:r>
                        <a:rPr lang="tr-TR" sz="1600" b="1" dirty="0" smtClean="0">
                          <a:effectLst/>
                        </a:rPr>
                        <a:t> </a:t>
                      </a:r>
                      <a:r>
                        <a:rPr lang="tr-TR" sz="1600" b="1" dirty="0" smtClean="0">
                          <a:effectLst/>
                          <a:latin typeface="Garamond" panose="02020404030301010803" pitchFamily="18" charset="0"/>
                        </a:rPr>
                        <a:t>Dinlerken ve konuşurken göz teması kurun.</a:t>
                      </a:r>
                    </a:p>
                    <a:p>
                      <a:pPr marL="342900" lvl="0" indent="-342900">
                        <a:lnSpc>
                          <a:spcPct val="100000"/>
                        </a:lnSpc>
                        <a:spcBef>
                          <a:spcPts val="580"/>
                        </a:spcBef>
                        <a:buClr>
                          <a:schemeClr val="accent1"/>
                        </a:buClr>
                        <a:buSzPct val="85000"/>
                        <a:buFont typeface="Wingdings" pitchFamily="2" charset="2"/>
                        <a:buChar char="v"/>
                      </a:pPr>
                      <a:r>
                        <a:rPr lang="tr-TR" sz="1600" b="1" dirty="0" smtClean="0">
                          <a:effectLst/>
                          <a:latin typeface="Garamond" panose="02020404030301010803" pitchFamily="18" charset="0"/>
                        </a:rPr>
                        <a:t>Karşınızdakine tam dönün.</a:t>
                      </a:r>
                    </a:p>
                    <a:p>
                      <a:pPr marL="342900" lvl="0" indent="-342900">
                        <a:lnSpc>
                          <a:spcPct val="100000"/>
                        </a:lnSpc>
                        <a:spcBef>
                          <a:spcPts val="580"/>
                        </a:spcBef>
                        <a:buClr>
                          <a:schemeClr val="accent1"/>
                        </a:buClr>
                        <a:buSzPct val="85000"/>
                        <a:buFont typeface="Wingdings" pitchFamily="2" charset="2"/>
                        <a:buChar char="v"/>
                      </a:pPr>
                      <a:r>
                        <a:rPr lang="tr-TR" sz="1600" b="1" dirty="0" smtClean="0">
                          <a:effectLst/>
                          <a:latin typeface="Garamond" panose="02020404030301010803" pitchFamily="18" charset="0"/>
                        </a:rPr>
                        <a:t>Üç kişilik iletişimde ikinciyi unutmayın.</a:t>
                      </a:r>
                    </a:p>
                    <a:p>
                      <a:pPr marL="342900" lvl="0" indent="-342900">
                        <a:lnSpc>
                          <a:spcPct val="100000"/>
                        </a:lnSpc>
                        <a:spcBef>
                          <a:spcPts val="580"/>
                        </a:spcBef>
                        <a:buClr>
                          <a:schemeClr val="accent1"/>
                        </a:buClr>
                        <a:buSzPct val="85000"/>
                        <a:buFont typeface="Wingdings" pitchFamily="2" charset="2"/>
                        <a:buChar char="v"/>
                      </a:pPr>
                      <a:r>
                        <a:rPr lang="tr-TR" sz="1600" b="1" dirty="0" smtClean="0">
                          <a:effectLst/>
                          <a:latin typeface="Garamond" panose="02020404030301010803" pitchFamily="18" charset="0"/>
                        </a:rPr>
                        <a:t>İlk karşılaşmadaki duruş.</a:t>
                      </a:r>
                      <a:r>
                        <a:rPr lang="tr-TR" sz="1600" b="1" baseline="0" dirty="0" smtClean="0">
                          <a:effectLst/>
                          <a:latin typeface="Garamond" panose="02020404030301010803" pitchFamily="18" charset="0"/>
                        </a:rPr>
                        <a:t> </a:t>
                      </a:r>
                      <a:r>
                        <a:rPr lang="tr-TR" sz="1600" b="1" dirty="0" smtClean="0">
                          <a:effectLst/>
                          <a:latin typeface="Garamond" panose="02020404030301010803" pitchFamily="18" charset="0"/>
                        </a:rPr>
                        <a:t>Dikkat edin bedeniniz sizi ele verir.</a:t>
                      </a:r>
                      <a:endParaRPr lang="tr-TR" sz="1600" b="1" dirty="0" smtClean="0">
                        <a:latin typeface="Garamond" panose="02020404030301010803" pitchFamily="18" charset="0"/>
                      </a:endParaRPr>
                    </a:p>
                  </a:txBody>
                  <a:tcPr/>
                </a:tc>
              </a:tr>
            </a:tbl>
          </a:graphicData>
        </a:graphic>
      </p:graphicFrame>
    </p:spTree>
    <p:extLst>
      <p:ext uri="{BB962C8B-B14F-4D97-AF65-F5344CB8AC3E}">
        <p14:creationId xmlns:p14="http://schemas.microsoft.com/office/powerpoint/2010/main" val="3187037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Picture 4" descr="Yaya"/>
          <p:cNvPicPr>
            <a:picLocks noGrp="1" noChangeAspect="1" noChangeArrowheads="1"/>
          </p:cNvPicPr>
          <p:nvPr>
            <p:ph idx="1"/>
          </p:nvPr>
        </p:nvPicPr>
        <p:blipFill>
          <a:blip r:embed="rId2"/>
          <a:srcRect/>
          <a:stretch>
            <a:fillRect/>
          </a:stretch>
        </p:blipFill>
        <p:spPr bwMode="auto">
          <a:xfrm>
            <a:off x="1655805" y="0"/>
            <a:ext cx="9316994" cy="5732120"/>
          </a:xfrm>
          <a:prstGeom prst="rect">
            <a:avLst/>
          </a:prstGeom>
          <a:noFill/>
          <a:ln w="9525">
            <a:noFill/>
            <a:miter lim="800000"/>
            <a:headEnd/>
            <a:tailEnd/>
          </a:ln>
        </p:spPr>
      </p:pic>
      <p:sp>
        <p:nvSpPr>
          <p:cNvPr id="5" name="Metin kutusu 4"/>
          <p:cNvSpPr txBox="1"/>
          <p:nvPr/>
        </p:nvSpPr>
        <p:spPr>
          <a:xfrm>
            <a:off x="1029729" y="6073776"/>
            <a:ext cx="9555892" cy="523220"/>
          </a:xfrm>
          <a:prstGeom prst="rect">
            <a:avLst/>
          </a:prstGeom>
          <a:noFill/>
        </p:spPr>
        <p:txBody>
          <a:bodyPr wrap="square" rtlCol="0">
            <a:spAutoFit/>
          </a:bodyPr>
          <a:lstStyle/>
          <a:p>
            <a:r>
              <a:rPr lang="tr-TR" sz="2800" b="1" i="1" dirty="0">
                <a:solidFill>
                  <a:srgbClr val="FF0000"/>
                </a:solidFill>
                <a:latin typeface="Arial" charset="0"/>
                <a:ea typeface="+mj-ea"/>
                <a:cs typeface="+mj-cs"/>
              </a:rPr>
              <a:t>Ne söylediğiniz değil, onu nasıl söylediğiniz </a:t>
            </a:r>
            <a:r>
              <a:rPr lang="tr-TR" sz="2800" b="1" i="1" dirty="0" smtClean="0">
                <a:solidFill>
                  <a:srgbClr val="FF0000"/>
                </a:solidFill>
                <a:latin typeface="Arial" charset="0"/>
                <a:ea typeface="+mj-ea"/>
                <a:cs typeface="+mj-cs"/>
              </a:rPr>
              <a:t>önemlidir.</a:t>
            </a:r>
            <a:endParaRPr lang="tr-TR" sz="2800" dirty="0"/>
          </a:p>
        </p:txBody>
      </p:sp>
    </p:spTree>
    <p:extLst>
      <p:ext uri="{BB962C8B-B14F-4D97-AF65-F5344CB8AC3E}">
        <p14:creationId xmlns:p14="http://schemas.microsoft.com/office/powerpoint/2010/main" val="3396188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400908" y="377225"/>
            <a:ext cx="4887095" cy="2654300"/>
          </a:xfrm>
          <a:prstGeom prst="rect">
            <a:avLst/>
          </a:prstGeom>
        </p:spPr>
      </p:pic>
      <p:sp>
        <p:nvSpPr>
          <p:cNvPr id="5" name="Metin kutusu 4"/>
          <p:cNvSpPr txBox="1"/>
          <p:nvPr/>
        </p:nvSpPr>
        <p:spPr>
          <a:xfrm>
            <a:off x="884538" y="3031525"/>
            <a:ext cx="10422924" cy="3385542"/>
          </a:xfrm>
          <a:prstGeom prst="rect">
            <a:avLst/>
          </a:prstGeom>
          <a:noFill/>
        </p:spPr>
        <p:txBody>
          <a:bodyPr wrap="square" rtlCol="0">
            <a:spAutoFit/>
          </a:bodyPr>
          <a:lstStyle/>
          <a:p>
            <a:r>
              <a:rPr lang="tr-TR" sz="2800" dirty="0" smtClean="0">
                <a:latin typeface="Garamond" panose="02020404030301010803" pitchFamily="18" charset="0"/>
              </a:rPr>
              <a:t>Yapılan araştırmalara göre, kişilerin birebir kurdukları iletişimde;</a:t>
            </a:r>
          </a:p>
          <a:p>
            <a:endParaRPr lang="tr-TR" sz="2800" dirty="0" smtClean="0">
              <a:latin typeface="Garamond" panose="02020404030301010803" pitchFamily="18" charset="0"/>
            </a:endParaRPr>
          </a:p>
          <a:p>
            <a:r>
              <a:rPr lang="tr-TR" sz="2800" dirty="0" smtClean="0">
                <a:latin typeface="Garamond" panose="02020404030301010803" pitchFamily="18" charset="0"/>
              </a:rPr>
              <a:t>Kelimelerin  </a:t>
            </a:r>
            <a:r>
              <a:rPr lang="tr-TR" sz="2800" b="1" dirty="0" smtClean="0">
                <a:solidFill>
                  <a:srgbClr val="C00000"/>
                </a:solidFill>
                <a:latin typeface="Garamond" panose="02020404030301010803" pitchFamily="18" charset="0"/>
              </a:rPr>
              <a:t>%7-10 </a:t>
            </a:r>
            <a:r>
              <a:rPr lang="tr-TR" sz="2800" dirty="0" smtClean="0">
                <a:latin typeface="Garamond" panose="02020404030301010803" pitchFamily="18" charset="0"/>
              </a:rPr>
              <a:t>oranında, </a:t>
            </a:r>
          </a:p>
          <a:p>
            <a:endParaRPr lang="tr-TR" sz="2800" dirty="0" smtClean="0">
              <a:latin typeface="Garamond" panose="02020404030301010803" pitchFamily="18" charset="0"/>
            </a:endParaRPr>
          </a:p>
          <a:p>
            <a:r>
              <a:rPr lang="tr-TR" sz="2800" dirty="0" smtClean="0">
                <a:latin typeface="Garamond" panose="02020404030301010803" pitchFamily="18" charset="0"/>
              </a:rPr>
              <a:t>Ses ve konuşmanın  </a:t>
            </a:r>
            <a:r>
              <a:rPr lang="tr-TR" sz="2800" b="1" dirty="0" smtClean="0">
                <a:solidFill>
                  <a:srgbClr val="C00000"/>
                </a:solidFill>
                <a:latin typeface="Garamond" panose="02020404030301010803" pitchFamily="18" charset="0"/>
              </a:rPr>
              <a:t>% 30-38 </a:t>
            </a:r>
            <a:r>
              <a:rPr lang="tr-TR" sz="2800" dirty="0" smtClean="0">
                <a:latin typeface="Garamond" panose="02020404030301010803" pitchFamily="18" charset="0"/>
              </a:rPr>
              <a:t>oranında, </a:t>
            </a:r>
          </a:p>
          <a:p>
            <a:endParaRPr lang="tr-TR" sz="2800" dirty="0" smtClean="0">
              <a:latin typeface="Garamond" panose="02020404030301010803" pitchFamily="18" charset="0"/>
            </a:endParaRPr>
          </a:p>
          <a:p>
            <a:r>
              <a:rPr lang="tr-TR" sz="2800" dirty="0" smtClean="0">
                <a:latin typeface="Garamond" panose="02020404030301010803" pitchFamily="18" charset="0"/>
              </a:rPr>
              <a:t>Beden dilinin ise </a:t>
            </a:r>
            <a:r>
              <a:rPr lang="tr-TR" sz="2800" b="1" dirty="0" smtClean="0">
                <a:solidFill>
                  <a:srgbClr val="C00000"/>
                </a:solidFill>
                <a:latin typeface="Garamond" panose="02020404030301010803" pitchFamily="18" charset="0"/>
              </a:rPr>
              <a:t>% 55-60 </a:t>
            </a:r>
            <a:r>
              <a:rPr lang="tr-TR" sz="2800" dirty="0" smtClean="0">
                <a:latin typeface="Garamond" panose="02020404030301010803" pitchFamily="18" charset="0"/>
              </a:rPr>
              <a:t>oranında etkisi olduğu bulunmuştur. </a:t>
            </a:r>
          </a:p>
          <a:p>
            <a:endParaRPr lang="tr-TR" dirty="0"/>
          </a:p>
        </p:txBody>
      </p:sp>
    </p:spTree>
    <p:extLst>
      <p:ext uri="{BB962C8B-B14F-4D97-AF65-F5344CB8AC3E}">
        <p14:creationId xmlns:p14="http://schemas.microsoft.com/office/powerpoint/2010/main" val="4215634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a:r>
              <a:rPr lang="tr-TR" b="1" dirty="0">
                <a:solidFill>
                  <a:srgbClr val="FFFF00"/>
                </a:solidFill>
                <a:effectLst/>
              </a:rPr>
              <a:t>Beden Dili </a:t>
            </a:r>
            <a:r>
              <a:rPr lang="tr-TR" b="1" dirty="0" smtClean="0">
                <a:solidFill>
                  <a:srgbClr val="FFFF00"/>
                </a:solidFill>
                <a:effectLst/>
              </a:rPr>
              <a:t>Öğeleri</a:t>
            </a:r>
            <a:endParaRPr lang="tr-TR" dirty="0">
              <a:solidFill>
                <a:srgbClr val="FFFF00"/>
              </a:solidFill>
            </a:endParaRPr>
          </a:p>
        </p:txBody>
      </p:sp>
      <p:sp>
        <p:nvSpPr>
          <p:cNvPr id="3" name="İçerik Yer Tutucusu 2"/>
          <p:cNvSpPr>
            <a:spLocks noGrp="1"/>
          </p:cNvSpPr>
          <p:nvPr>
            <p:ph idx="1"/>
          </p:nvPr>
        </p:nvSpPr>
        <p:spPr/>
        <p:txBody>
          <a:bodyPr/>
          <a:lstStyle/>
          <a:p>
            <a:pPr marL="0" lvl="0" indent="0" algn="ctr">
              <a:lnSpc>
                <a:spcPct val="100000"/>
              </a:lnSpc>
              <a:spcBef>
                <a:spcPts val="580"/>
              </a:spcBef>
              <a:buClr>
                <a:srgbClr val="753A82"/>
              </a:buClr>
              <a:buSzPct val="85000"/>
              <a:buNone/>
            </a:pPr>
            <a:endParaRPr lang="tr-TR" sz="2800" b="1" dirty="0">
              <a:effectLst/>
            </a:endParaRPr>
          </a:p>
          <a:p>
            <a:pPr marL="0" lvl="0" indent="0">
              <a:lnSpc>
                <a:spcPct val="100000"/>
              </a:lnSpc>
              <a:spcBef>
                <a:spcPts val="580"/>
              </a:spcBef>
              <a:buClr>
                <a:schemeClr val="accent1"/>
              </a:buClr>
              <a:buSzPct val="85000"/>
              <a:buFont typeface="Wingdings" pitchFamily="2" charset="2"/>
              <a:buChar char="v"/>
            </a:pPr>
            <a:r>
              <a:rPr lang="tr-TR" sz="2800" dirty="0">
                <a:effectLst/>
                <a:latin typeface="Garamond" panose="02020404030301010803" pitchFamily="18" charset="0"/>
              </a:rPr>
              <a:t>Göz iletişimi</a:t>
            </a:r>
          </a:p>
          <a:p>
            <a:pPr marL="0" lvl="0" indent="0">
              <a:lnSpc>
                <a:spcPct val="100000"/>
              </a:lnSpc>
              <a:spcBef>
                <a:spcPts val="580"/>
              </a:spcBef>
              <a:buClr>
                <a:schemeClr val="accent1"/>
              </a:buClr>
              <a:buSzPct val="85000"/>
              <a:buFont typeface="Wingdings" pitchFamily="2" charset="2"/>
              <a:buChar char="v"/>
            </a:pPr>
            <a:r>
              <a:rPr lang="tr-TR" sz="2800" dirty="0">
                <a:effectLst/>
                <a:latin typeface="Garamond" panose="02020404030301010803" pitchFamily="18" charset="0"/>
              </a:rPr>
              <a:t>Yüz ifadesi (Mimikler)</a:t>
            </a:r>
          </a:p>
          <a:p>
            <a:pPr marL="0" lvl="0" indent="0">
              <a:lnSpc>
                <a:spcPct val="100000"/>
              </a:lnSpc>
              <a:spcBef>
                <a:spcPts val="580"/>
              </a:spcBef>
              <a:buClr>
                <a:schemeClr val="accent1"/>
              </a:buClr>
              <a:buSzPct val="85000"/>
              <a:buFont typeface="Wingdings" pitchFamily="2" charset="2"/>
              <a:buChar char="v"/>
            </a:pPr>
            <a:r>
              <a:rPr lang="tr-TR" sz="2800" dirty="0">
                <a:effectLst/>
                <a:latin typeface="Garamond" panose="02020404030301010803" pitchFamily="18" charset="0"/>
              </a:rPr>
              <a:t>Duruş biçimi(Jestler)</a:t>
            </a:r>
          </a:p>
          <a:p>
            <a:pPr marL="0" lvl="0" indent="0">
              <a:lnSpc>
                <a:spcPct val="100000"/>
              </a:lnSpc>
              <a:spcBef>
                <a:spcPts val="580"/>
              </a:spcBef>
              <a:buClr>
                <a:schemeClr val="accent1"/>
              </a:buClr>
              <a:buSzPct val="85000"/>
              <a:buFont typeface="Wingdings" pitchFamily="2" charset="2"/>
              <a:buChar char="v"/>
            </a:pPr>
            <a:r>
              <a:rPr lang="tr-TR" sz="2800" dirty="0">
                <a:effectLst/>
                <a:latin typeface="Garamond" panose="02020404030301010803" pitchFamily="18" charset="0"/>
              </a:rPr>
              <a:t>El</a:t>
            </a:r>
            <a:r>
              <a:rPr lang="tr-TR" sz="2800" dirty="0" smtClean="0">
                <a:effectLst/>
                <a:latin typeface="Garamond" panose="02020404030301010803" pitchFamily="18" charset="0"/>
              </a:rPr>
              <a:t>, kol, baş parmak </a:t>
            </a:r>
            <a:r>
              <a:rPr lang="tr-TR" sz="2800" dirty="0">
                <a:effectLst/>
                <a:latin typeface="Garamond" panose="02020404030301010803" pitchFamily="18" charset="0"/>
              </a:rPr>
              <a:t>hareketleri</a:t>
            </a:r>
          </a:p>
          <a:p>
            <a:pPr marL="0" lvl="0" indent="0">
              <a:lnSpc>
                <a:spcPct val="100000"/>
              </a:lnSpc>
              <a:spcBef>
                <a:spcPts val="580"/>
              </a:spcBef>
              <a:buClr>
                <a:schemeClr val="accent1"/>
              </a:buClr>
              <a:buSzPct val="85000"/>
              <a:buFont typeface="Wingdings" pitchFamily="2" charset="2"/>
              <a:buChar char="v"/>
            </a:pPr>
            <a:r>
              <a:rPr lang="tr-TR" sz="2800" dirty="0">
                <a:effectLst/>
                <a:latin typeface="Garamond" panose="02020404030301010803" pitchFamily="18" charset="0"/>
              </a:rPr>
              <a:t>Kişiler arasındaki mesafe</a:t>
            </a:r>
          </a:p>
          <a:p>
            <a:endParaRPr lang="tr-TR" dirty="0"/>
          </a:p>
        </p:txBody>
      </p:sp>
    </p:spTree>
    <p:extLst>
      <p:ext uri="{BB962C8B-B14F-4D97-AF65-F5344CB8AC3E}">
        <p14:creationId xmlns:p14="http://schemas.microsoft.com/office/powerpoint/2010/main" val="420482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91650"/>
            <a:ext cx="10515600" cy="672177"/>
          </a:xfrm>
        </p:spPr>
        <p:txBody>
          <a:bodyPr>
            <a:normAutofit fontScale="90000"/>
          </a:bodyPr>
          <a:lstStyle/>
          <a:p>
            <a:pPr algn="ctr"/>
            <a:r>
              <a:rPr lang="tr-TR" b="1" dirty="0" smtClean="0"/>
              <a:t>GÖZ İLETİŞİMİ</a:t>
            </a:r>
            <a:endParaRPr lang="tr-TR" b="1" dirty="0"/>
          </a:p>
        </p:txBody>
      </p:sp>
      <p:sp>
        <p:nvSpPr>
          <p:cNvPr id="3" name="İçerik Yer Tutucusu 2"/>
          <p:cNvSpPr>
            <a:spLocks noGrp="1"/>
          </p:cNvSpPr>
          <p:nvPr>
            <p:ph idx="1"/>
          </p:nvPr>
        </p:nvSpPr>
        <p:spPr>
          <a:xfrm>
            <a:off x="838200" y="1046205"/>
            <a:ext cx="10515600" cy="5130758"/>
          </a:xfrm>
        </p:spPr>
        <p:txBody>
          <a:bodyPr/>
          <a:lstStyle/>
          <a:p>
            <a:pPr marL="0" lvl="0" indent="0" algn="ctr">
              <a:lnSpc>
                <a:spcPct val="100000"/>
              </a:lnSpc>
              <a:spcBef>
                <a:spcPts val="580"/>
              </a:spcBef>
              <a:buClr>
                <a:srgbClr val="753A82"/>
              </a:buClr>
              <a:buSzPct val="85000"/>
              <a:buNone/>
            </a:pPr>
            <a:r>
              <a:rPr lang="tr-TR" sz="2400" b="1" dirty="0">
                <a:cs typeface="Arial" pitchFamily="34" charset="0"/>
              </a:rPr>
              <a:t>GÖZ TEMASI OLMAZSA GÜVENSİZLİK VAR DEMEK </a:t>
            </a:r>
            <a:endParaRPr lang="tr-TR" sz="2400" b="1" dirty="0" smtClean="0">
              <a:cs typeface="Arial" pitchFamily="34" charset="0"/>
            </a:endParaRPr>
          </a:p>
          <a:p>
            <a:pPr marL="0" lvl="0" indent="0" algn="ctr">
              <a:lnSpc>
                <a:spcPct val="100000"/>
              </a:lnSpc>
              <a:spcBef>
                <a:spcPts val="580"/>
              </a:spcBef>
              <a:buClr>
                <a:srgbClr val="753A82"/>
              </a:buClr>
              <a:buSzPct val="85000"/>
              <a:buNone/>
            </a:pPr>
            <a:r>
              <a:rPr lang="tr-TR" sz="2400" dirty="0" smtClean="0">
                <a:cs typeface="Arial" pitchFamily="34" charset="0"/>
              </a:rPr>
              <a:t>Bir </a:t>
            </a:r>
            <a:r>
              <a:rPr lang="tr-TR" sz="2400" dirty="0">
                <a:cs typeface="Arial" pitchFamily="34" charset="0"/>
              </a:rPr>
              <a:t>insan diğer insanla konuşurken karşıdakinin gözüne bakmıyor, göz teması sağlanmıyorsa, kendisine güveninin olmadığını gösteriyor. Karşıdaki kişi çok az göz teması kuruyorsa, hoşlanmadığını, sinirli olduğunu ya da çekingen olduğunu anlatır.</a:t>
            </a:r>
            <a:r>
              <a:rPr lang="tr-TR" sz="2400" dirty="0"/>
              <a:t/>
            </a:r>
            <a:br>
              <a:rPr lang="tr-TR" sz="2400" dirty="0"/>
            </a:br>
            <a:r>
              <a:rPr lang="tr-TR" sz="2400" dirty="0">
                <a:solidFill>
                  <a:srgbClr val="B13F9A"/>
                </a:solidFill>
              </a:rPr>
              <a:t/>
            </a:r>
            <a:br>
              <a:rPr lang="tr-TR" sz="2400" dirty="0">
                <a:solidFill>
                  <a:srgbClr val="B13F9A"/>
                </a:solidFill>
              </a:rPr>
            </a:br>
            <a:endParaRPr lang="tr-TR" sz="2400" dirty="0">
              <a:solidFill>
                <a:srgbClr val="B13F9A"/>
              </a:solidFill>
            </a:endParaRPr>
          </a:p>
          <a:p>
            <a:pPr marL="0" indent="0">
              <a:buNone/>
            </a:pPr>
            <a:endParaRPr lang="tr-TR" dirty="0"/>
          </a:p>
        </p:txBody>
      </p:sp>
      <p:pic>
        <p:nvPicPr>
          <p:cNvPr id="4" name="Picture 2"/>
          <p:cNvPicPr>
            <a:picLocks noChangeAspect="1" noChangeArrowheads="1"/>
          </p:cNvPicPr>
          <p:nvPr/>
        </p:nvPicPr>
        <p:blipFill>
          <a:blip r:embed="rId2" cstate="print"/>
          <a:srcRect/>
          <a:stretch>
            <a:fillRect/>
          </a:stretch>
        </p:blipFill>
        <p:spPr bwMode="auto">
          <a:xfrm>
            <a:off x="1748734" y="3642597"/>
            <a:ext cx="1428760" cy="192882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085578" y="3642597"/>
            <a:ext cx="1543050" cy="1838318"/>
          </a:xfrm>
          <a:prstGeom prst="rect">
            <a:avLst/>
          </a:prstGeom>
          <a:noFill/>
          <a:ln w="9525">
            <a:noFill/>
            <a:miter lim="800000"/>
            <a:headEnd/>
            <a:tailEnd/>
          </a:ln>
        </p:spPr>
      </p:pic>
      <p:sp>
        <p:nvSpPr>
          <p:cNvPr id="6" name="Metin kutusu 5"/>
          <p:cNvSpPr txBox="1"/>
          <p:nvPr/>
        </p:nvSpPr>
        <p:spPr>
          <a:xfrm>
            <a:off x="7982465" y="3360222"/>
            <a:ext cx="3122139" cy="2246769"/>
          </a:xfrm>
          <a:prstGeom prst="rect">
            <a:avLst/>
          </a:prstGeom>
          <a:noFill/>
        </p:spPr>
        <p:txBody>
          <a:bodyPr wrap="square" rtlCol="0">
            <a:spAutoFit/>
          </a:bodyPr>
          <a:lstStyle/>
          <a:p>
            <a:pPr lvl="0" fontAlgn="base">
              <a:spcBef>
                <a:spcPct val="0"/>
              </a:spcBef>
              <a:spcAft>
                <a:spcPct val="0"/>
              </a:spcAft>
            </a:pPr>
            <a:r>
              <a:rPr lang="tr-TR" sz="1600" b="1" u="sng" dirty="0">
                <a:solidFill>
                  <a:srgbClr val="FF0000"/>
                </a:solidFill>
                <a:latin typeface="Arial" pitchFamily="34" charset="0"/>
                <a:cs typeface="Arial" pitchFamily="34" charset="0"/>
              </a:rPr>
              <a:t>YAN BAKIŞ</a:t>
            </a:r>
          </a:p>
          <a:p>
            <a:pPr lvl="0" fontAlgn="base">
              <a:spcBef>
                <a:spcPct val="0"/>
              </a:spcBef>
              <a:spcAft>
                <a:spcPct val="0"/>
              </a:spcAft>
            </a:pPr>
            <a:endParaRPr lang="tr-TR" sz="1600" b="1" u="sng" dirty="0">
              <a:solidFill>
                <a:prstClr val="black"/>
              </a:solidFill>
              <a:latin typeface="Perpetua"/>
            </a:endParaRPr>
          </a:p>
          <a:p>
            <a:pPr lvl="0" fontAlgn="base">
              <a:spcBef>
                <a:spcPct val="0"/>
              </a:spcBef>
              <a:spcAft>
                <a:spcPct val="0"/>
              </a:spcAft>
            </a:pPr>
            <a:r>
              <a:rPr lang="tr-TR" b="1" dirty="0"/>
              <a:t>Yan bakış ilgi veya saldırganlık iletmekte kullanılır. Aşağı dönük kaşlar, çatık alın saldırgan ve eleştirel bir tavır anlamına gelir. </a:t>
            </a:r>
            <a:endParaRPr lang="tr-TR" b="1" dirty="0" smtClean="0"/>
          </a:p>
        </p:txBody>
      </p:sp>
      <p:sp>
        <p:nvSpPr>
          <p:cNvPr id="8" name="Metin kutusu 7"/>
          <p:cNvSpPr txBox="1"/>
          <p:nvPr/>
        </p:nvSpPr>
        <p:spPr>
          <a:xfrm>
            <a:off x="1032562" y="3037057"/>
            <a:ext cx="1729946" cy="646331"/>
          </a:xfrm>
          <a:prstGeom prst="rect">
            <a:avLst/>
          </a:prstGeom>
          <a:noFill/>
        </p:spPr>
        <p:txBody>
          <a:bodyPr wrap="square" rtlCol="0">
            <a:spAutoFit/>
          </a:bodyPr>
          <a:lstStyle/>
          <a:p>
            <a:r>
              <a:rPr lang="tr-TR" b="1" dirty="0" smtClean="0">
                <a:solidFill>
                  <a:srgbClr val="FF0000"/>
                </a:solidFill>
              </a:rPr>
              <a:t>SOSYAL BAKIŞ</a:t>
            </a:r>
          </a:p>
          <a:p>
            <a:endParaRPr lang="tr-TR" dirty="0"/>
          </a:p>
        </p:txBody>
      </p:sp>
      <p:sp>
        <p:nvSpPr>
          <p:cNvPr id="9" name="Metin kutusu 8"/>
          <p:cNvSpPr txBox="1"/>
          <p:nvPr/>
        </p:nvSpPr>
        <p:spPr>
          <a:xfrm>
            <a:off x="4176585" y="3297024"/>
            <a:ext cx="1037966" cy="369332"/>
          </a:xfrm>
          <a:prstGeom prst="rect">
            <a:avLst/>
          </a:prstGeom>
          <a:noFill/>
        </p:spPr>
        <p:txBody>
          <a:bodyPr wrap="square" rtlCol="0">
            <a:spAutoFit/>
          </a:bodyPr>
          <a:lstStyle/>
          <a:p>
            <a:r>
              <a:rPr lang="tr-TR" b="1" smtClean="0">
                <a:solidFill>
                  <a:srgbClr val="FF0000"/>
                </a:solidFill>
              </a:rPr>
              <a:t>İŞ BAKIŞI</a:t>
            </a:r>
            <a:endParaRPr lang="tr-TR" b="1" dirty="0">
              <a:solidFill>
                <a:srgbClr val="FF0000"/>
              </a:solidFill>
            </a:endParaRPr>
          </a:p>
        </p:txBody>
      </p:sp>
    </p:spTree>
    <p:extLst>
      <p:ext uri="{BB962C8B-B14F-4D97-AF65-F5344CB8AC3E}">
        <p14:creationId xmlns:p14="http://schemas.microsoft.com/office/powerpoint/2010/main" val="2948312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11740"/>
          </a:xfrm>
        </p:spPr>
        <p:txBody>
          <a:bodyPr/>
          <a:lstStyle/>
          <a:p>
            <a:pPr algn="ctr"/>
            <a:r>
              <a:rPr lang="tr-TR" b="1" dirty="0" smtClean="0"/>
              <a:t>YÜZ İFADELERİ</a:t>
            </a:r>
            <a:endParaRPr lang="tr-TR" b="1" dirty="0"/>
          </a:p>
        </p:txBody>
      </p:sp>
      <p:sp>
        <p:nvSpPr>
          <p:cNvPr id="3" name="İçerik Yer Tutucusu 2"/>
          <p:cNvSpPr>
            <a:spLocks noGrp="1"/>
          </p:cNvSpPr>
          <p:nvPr>
            <p:ph idx="1"/>
          </p:nvPr>
        </p:nvSpPr>
        <p:spPr/>
        <p:txBody>
          <a:bodyPr/>
          <a:lstStyle/>
          <a:p>
            <a:pPr marL="0" lvl="0" indent="0" algn="ctr">
              <a:lnSpc>
                <a:spcPct val="100000"/>
              </a:lnSpc>
              <a:spcBef>
                <a:spcPts val="580"/>
              </a:spcBef>
              <a:buClr>
                <a:srgbClr val="753A82"/>
              </a:buClr>
              <a:buSzPct val="85000"/>
              <a:buNone/>
            </a:pPr>
            <a:r>
              <a:rPr lang="tr-TR" sz="2400" b="1" dirty="0">
                <a:cs typeface="Arial" pitchFamily="34" charset="0"/>
              </a:rPr>
              <a:t>Çeşitli  kültürler arasında yapılan araştırmalardan elde edilen sonuçlara göre 6 temel duygu ifadesini aktaran yüz anlatımlarının bütün kültürlerde ortak olduğunu göstermektedir</a:t>
            </a:r>
            <a:r>
              <a:rPr lang="tr-TR" sz="1600" b="1" dirty="0">
                <a:latin typeface="Arial" pitchFamily="34" charset="0"/>
                <a:cs typeface="Arial" pitchFamily="34" charset="0"/>
              </a:rPr>
              <a:t>. </a:t>
            </a:r>
          </a:p>
          <a:p>
            <a:pPr marL="0" indent="0">
              <a:buNone/>
            </a:pPr>
            <a:endParaRPr lang="tr-TR" dirty="0" smtClean="0"/>
          </a:p>
          <a:p>
            <a:pPr marL="0" indent="0">
              <a:buNone/>
            </a:pPr>
            <a:endParaRPr lang="tr-TR" dirty="0"/>
          </a:p>
          <a:p>
            <a:pPr marL="0" indent="0">
              <a:buNone/>
            </a:pPr>
            <a:r>
              <a:rPr lang="tr-TR" dirty="0" smtClean="0"/>
              <a:t>           </a:t>
            </a:r>
          </a:p>
          <a:p>
            <a:pPr marL="0" indent="0">
              <a:buNone/>
            </a:pPr>
            <a:r>
              <a:rPr lang="tr-TR" dirty="0"/>
              <a:t> </a:t>
            </a:r>
            <a:r>
              <a:rPr lang="tr-TR" dirty="0" smtClean="0"/>
              <a:t>Mutluluk    Korku        Öfke       Hayret    Üzüntü     Tiksinti</a:t>
            </a:r>
            <a:endParaRPr lang="tr-TR" dirty="0"/>
          </a:p>
        </p:txBody>
      </p:sp>
      <p:pic>
        <p:nvPicPr>
          <p:cNvPr id="4" name="Picture 30"/>
          <p:cNvPicPr>
            <a:picLocks noChangeAspect="1" noChangeArrowheads="1"/>
          </p:cNvPicPr>
          <p:nvPr/>
        </p:nvPicPr>
        <p:blipFill>
          <a:blip r:embed="rId2" cstate="print"/>
          <a:srcRect/>
          <a:stretch>
            <a:fillRect/>
          </a:stretch>
        </p:blipFill>
        <p:spPr bwMode="auto">
          <a:xfrm>
            <a:off x="966282" y="3237705"/>
            <a:ext cx="1235075" cy="1255713"/>
          </a:xfrm>
          <a:prstGeom prst="rect">
            <a:avLst/>
          </a:prstGeom>
          <a:noFill/>
          <a:ln w="9525">
            <a:noFill/>
            <a:miter lim="800000"/>
            <a:headEnd/>
            <a:tailEnd/>
          </a:ln>
        </p:spPr>
      </p:pic>
      <p:pic>
        <p:nvPicPr>
          <p:cNvPr id="5" name="Picture 37"/>
          <p:cNvPicPr>
            <a:picLocks noChangeAspect="1" noChangeArrowheads="1"/>
          </p:cNvPicPr>
          <p:nvPr/>
        </p:nvPicPr>
        <p:blipFill>
          <a:blip r:embed="rId3" cstate="print"/>
          <a:srcRect/>
          <a:stretch>
            <a:fillRect/>
          </a:stretch>
        </p:blipFill>
        <p:spPr bwMode="auto">
          <a:xfrm>
            <a:off x="2830616" y="3237702"/>
            <a:ext cx="1235075" cy="1255713"/>
          </a:xfrm>
          <a:prstGeom prst="rect">
            <a:avLst/>
          </a:prstGeom>
          <a:noFill/>
          <a:ln w="9525">
            <a:noFill/>
            <a:miter lim="800000"/>
            <a:headEnd/>
            <a:tailEnd/>
          </a:ln>
        </p:spPr>
      </p:pic>
      <p:pic>
        <p:nvPicPr>
          <p:cNvPr id="6" name="Picture 38"/>
          <p:cNvPicPr>
            <a:picLocks noChangeAspect="1" noChangeArrowheads="1"/>
          </p:cNvPicPr>
          <p:nvPr/>
        </p:nvPicPr>
        <p:blipFill>
          <a:blip r:embed="rId4" cstate="print"/>
          <a:srcRect/>
          <a:stretch>
            <a:fillRect/>
          </a:stretch>
        </p:blipFill>
        <p:spPr bwMode="auto">
          <a:xfrm>
            <a:off x="4694950" y="3237701"/>
            <a:ext cx="1235075" cy="1255713"/>
          </a:xfrm>
          <a:prstGeom prst="rect">
            <a:avLst/>
          </a:prstGeom>
          <a:noFill/>
          <a:ln w="9525">
            <a:noFill/>
            <a:miter lim="800000"/>
            <a:headEnd/>
            <a:tailEnd/>
          </a:ln>
        </p:spPr>
      </p:pic>
      <p:pic>
        <p:nvPicPr>
          <p:cNvPr id="7" name="Picture 39"/>
          <p:cNvPicPr>
            <a:picLocks noChangeAspect="1" noChangeArrowheads="1"/>
          </p:cNvPicPr>
          <p:nvPr/>
        </p:nvPicPr>
        <p:blipFill>
          <a:blip r:embed="rId5" cstate="print"/>
          <a:srcRect/>
          <a:stretch>
            <a:fillRect/>
          </a:stretch>
        </p:blipFill>
        <p:spPr bwMode="auto">
          <a:xfrm>
            <a:off x="6432219" y="3237701"/>
            <a:ext cx="1235075" cy="1255713"/>
          </a:xfrm>
          <a:prstGeom prst="rect">
            <a:avLst/>
          </a:prstGeom>
          <a:noFill/>
          <a:ln w="9525">
            <a:noFill/>
            <a:miter lim="800000"/>
            <a:headEnd/>
            <a:tailEnd/>
          </a:ln>
        </p:spPr>
      </p:pic>
      <p:pic>
        <p:nvPicPr>
          <p:cNvPr id="8" name="Picture 40"/>
          <p:cNvPicPr>
            <a:picLocks noChangeAspect="1" noChangeArrowheads="1"/>
          </p:cNvPicPr>
          <p:nvPr/>
        </p:nvPicPr>
        <p:blipFill>
          <a:blip r:embed="rId6" cstate="print"/>
          <a:srcRect/>
          <a:stretch>
            <a:fillRect/>
          </a:stretch>
        </p:blipFill>
        <p:spPr bwMode="auto">
          <a:xfrm>
            <a:off x="8109397" y="3237703"/>
            <a:ext cx="1235075" cy="1255713"/>
          </a:xfrm>
          <a:prstGeom prst="rect">
            <a:avLst/>
          </a:prstGeom>
          <a:noFill/>
          <a:ln w="9525">
            <a:noFill/>
            <a:miter lim="800000"/>
            <a:headEnd/>
            <a:tailEnd/>
          </a:ln>
        </p:spPr>
      </p:pic>
      <p:pic>
        <p:nvPicPr>
          <p:cNvPr id="9" name="Picture 41"/>
          <p:cNvPicPr>
            <a:picLocks noChangeAspect="1" noChangeArrowheads="1"/>
          </p:cNvPicPr>
          <p:nvPr/>
        </p:nvPicPr>
        <p:blipFill>
          <a:blip r:embed="rId7" cstate="print"/>
          <a:srcRect/>
          <a:stretch>
            <a:fillRect/>
          </a:stretch>
        </p:blipFill>
        <p:spPr bwMode="auto">
          <a:xfrm>
            <a:off x="9973731" y="3237702"/>
            <a:ext cx="1235075" cy="1255713"/>
          </a:xfrm>
          <a:prstGeom prst="rect">
            <a:avLst/>
          </a:prstGeom>
          <a:noFill/>
          <a:ln w="9525">
            <a:noFill/>
            <a:miter lim="800000"/>
            <a:headEnd/>
            <a:tailEnd/>
          </a:ln>
        </p:spPr>
      </p:pic>
    </p:spTree>
    <p:extLst>
      <p:ext uri="{BB962C8B-B14F-4D97-AF65-F5344CB8AC3E}">
        <p14:creationId xmlns:p14="http://schemas.microsoft.com/office/powerpoint/2010/main" val="939652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063751" y="765176"/>
            <a:ext cx="7559675" cy="1152525"/>
          </a:xfrm>
          <a:noFill/>
          <a:ln/>
        </p:spPr>
        <p:txBody>
          <a:bodyPr/>
          <a:lstStyle/>
          <a:p>
            <a:r>
              <a:rPr lang="tr-TR" altLang="tr-TR" sz="3400" b="1" dirty="0" smtClean="0">
                <a:solidFill>
                  <a:srgbClr val="FFFF00"/>
                </a:solidFill>
              </a:rPr>
              <a:t>DURUŞ-KONUM</a:t>
            </a:r>
            <a:endParaRPr lang="tr-TR" altLang="tr-TR" sz="3600" b="1" dirty="0">
              <a:solidFill>
                <a:srgbClr val="FFFF00"/>
              </a:solidFill>
            </a:endParaRPr>
          </a:p>
        </p:txBody>
      </p:sp>
      <p:sp>
        <p:nvSpPr>
          <p:cNvPr id="100355" name="Rectangle 3"/>
          <p:cNvSpPr>
            <a:spLocks noGrp="1" noChangeArrowheads="1"/>
          </p:cNvSpPr>
          <p:nvPr>
            <p:ph type="body" idx="1"/>
          </p:nvPr>
        </p:nvSpPr>
        <p:spPr>
          <a:xfrm>
            <a:off x="708338" y="2133600"/>
            <a:ext cx="10792495" cy="2736850"/>
          </a:xfrm>
          <a:noFill/>
          <a:ln/>
        </p:spPr>
        <p:txBody>
          <a:bodyPr/>
          <a:lstStyle/>
          <a:p>
            <a:pPr>
              <a:lnSpc>
                <a:spcPct val="90000"/>
              </a:lnSpc>
              <a:buFont typeface="Wingdings" panose="05000000000000000000" pitchFamily="2" charset="2"/>
              <a:buChar char="v"/>
            </a:pPr>
            <a:r>
              <a:rPr lang="tr-TR" altLang="tr-TR" sz="2800" b="1" dirty="0">
                <a:latin typeface="Garamond" panose="02020404030301010803" pitchFamily="18" charset="0"/>
              </a:rPr>
              <a:t>Ayakta iken omuzlar ve baş dik, ayaklar yan yana olmalı,</a:t>
            </a:r>
          </a:p>
          <a:p>
            <a:pPr>
              <a:lnSpc>
                <a:spcPct val="90000"/>
              </a:lnSpc>
              <a:buFont typeface="Wingdings" panose="05000000000000000000" pitchFamily="2" charset="2"/>
              <a:buChar char="v"/>
            </a:pPr>
            <a:r>
              <a:rPr lang="tr-TR" altLang="tr-TR" sz="2800" b="1" dirty="0">
                <a:latin typeface="Garamond" panose="02020404030301010803" pitchFamily="18" charset="0"/>
              </a:rPr>
              <a:t>Otururken sandalye ve koltuğu tam olarak doldurup arkamıza yaslanmalıyız.</a:t>
            </a:r>
          </a:p>
          <a:p>
            <a:pPr>
              <a:lnSpc>
                <a:spcPct val="90000"/>
              </a:lnSpc>
              <a:buFont typeface="Wingdings" panose="05000000000000000000" pitchFamily="2" charset="2"/>
              <a:buChar char="v"/>
            </a:pPr>
            <a:r>
              <a:rPr lang="tr-TR" altLang="tr-TR" sz="2800" b="1" dirty="0">
                <a:latin typeface="Garamond" panose="02020404030301010803" pitchFamily="18" charset="0"/>
              </a:rPr>
              <a:t>Karşımızdakini rahatsız etmemeye dikkat ederek, mümkün olan en yakın mesafede durmalıyız,</a:t>
            </a:r>
          </a:p>
          <a:p>
            <a:pPr>
              <a:lnSpc>
                <a:spcPct val="90000"/>
              </a:lnSpc>
              <a:buFont typeface="Wingdings" panose="05000000000000000000" pitchFamily="2" charset="2"/>
              <a:buNone/>
            </a:pPr>
            <a:endParaRPr lang="tr-TR" altLang="tr-TR" sz="2800" b="1" dirty="0"/>
          </a:p>
        </p:txBody>
      </p:sp>
    </p:spTree>
    <p:extLst>
      <p:ext uri="{BB962C8B-B14F-4D97-AF65-F5344CB8AC3E}">
        <p14:creationId xmlns:p14="http://schemas.microsoft.com/office/powerpoint/2010/main" val="1760810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İLETİŞİM</a:t>
            </a:r>
            <a:endParaRPr lang="tr-TR" dirty="0"/>
          </a:p>
        </p:txBody>
      </p:sp>
      <p:sp>
        <p:nvSpPr>
          <p:cNvPr id="3" name="İçerik Yer Tutucusu 2"/>
          <p:cNvSpPr>
            <a:spLocks noGrp="1"/>
          </p:cNvSpPr>
          <p:nvPr>
            <p:ph idx="1"/>
          </p:nvPr>
        </p:nvSpPr>
        <p:spPr>
          <a:xfrm>
            <a:off x="609600" y="1600201"/>
            <a:ext cx="10595019" cy="4530725"/>
          </a:xfrm>
        </p:spPr>
        <p:txBody>
          <a:bodyPr/>
          <a:lstStyle/>
          <a:p>
            <a:pPr marL="342900" indent="-342900">
              <a:buFont typeface="Wingdings" pitchFamily="2" charset="2"/>
              <a:buChar char="v"/>
            </a:pPr>
            <a:r>
              <a:rPr lang="tr-TR" b="1" dirty="0" smtClean="0">
                <a:solidFill>
                  <a:srgbClr val="C00000"/>
                </a:solidFill>
                <a:effectLst/>
                <a:latin typeface="Garamond" panose="02020404030301010803" pitchFamily="18" charset="0"/>
              </a:rPr>
              <a:t>Etki</a:t>
            </a:r>
            <a:r>
              <a:rPr lang="tr-TR" b="1" dirty="0" smtClean="0">
                <a:effectLst/>
                <a:latin typeface="Garamond" panose="02020404030301010803" pitchFamily="18" charset="0"/>
              </a:rPr>
              <a:t>: </a:t>
            </a:r>
            <a:r>
              <a:rPr lang="tr-TR" dirty="0" smtClean="0">
                <a:effectLst/>
                <a:latin typeface="Garamond" panose="02020404030301010803" pitchFamily="18" charset="0"/>
              </a:rPr>
              <a:t>Bir </a:t>
            </a:r>
            <a:r>
              <a:rPr lang="tr-TR" dirty="0">
                <a:effectLst/>
                <a:latin typeface="Garamond" panose="02020404030301010803" pitchFamily="18" charset="0"/>
              </a:rPr>
              <a:t>kimse veya nesnenin başka bir kişi üzerindeki gücü, </a:t>
            </a:r>
            <a:r>
              <a:rPr lang="tr-TR" dirty="0" smtClean="0">
                <a:effectLst/>
                <a:latin typeface="Garamond" panose="02020404030301010803" pitchFamily="18" charset="0"/>
              </a:rPr>
              <a:t>tesiri.</a:t>
            </a:r>
            <a:endParaRPr lang="tr-TR" dirty="0">
              <a:effectLst/>
              <a:latin typeface="Garamond" panose="02020404030301010803" pitchFamily="18" charset="0"/>
            </a:endParaRPr>
          </a:p>
          <a:p>
            <a:pPr marL="342900" lvl="0" indent="-342900">
              <a:lnSpc>
                <a:spcPct val="100000"/>
              </a:lnSpc>
              <a:spcBef>
                <a:spcPts val="580"/>
              </a:spcBef>
              <a:buClr>
                <a:schemeClr val="accent1"/>
              </a:buClr>
              <a:buSzPct val="85000"/>
              <a:buFont typeface="Wingdings" pitchFamily="2" charset="2"/>
              <a:buChar char="v"/>
              <a:defRPr/>
            </a:pPr>
            <a:r>
              <a:rPr lang="tr-TR" b="1" dirty="0" smtClean="0">
                <a:solidFill>
                  <a:srgbClr val="C00000"/>
                </a:solidFill>
                <a:effectLst/>
                <a:latin typeface="Garamond" panose="02020404030301010803" pitchFamily="18" charset="0"/>
              </a:rPr>
              <a:t>İletişim</a:t>
            </a:r>
            <a:r>
              <a:rPr lang="tr-TR" b="1" dirty="0" smtClean="0">
                <a:effectLst/>
                <a:latin typeface="Garamond" panose="02020404030301010803" pitchFamily="18" charset="0"/>
              </a:rPr>
              <a:t>: </a:t>
            </a:r>
            <a:r>
              <a:rPr lang="tr-TR" dirty="0" smtClean="0">
                <a:effectLst/>
                <a:latin typeface="Garamond" panose="02020404030301010803" pitchFamily="18" charset="0"/>
              </a:rPr>
              <a:t>Duygu</a:t>
            </a:r>
            <a:r>
              <a:rPr lang="tr-TR" dirty="0">
                <a:effectLst/>
                <a:latin typeface="Garamond" panose="02020404030301010803" pitchFamily="18" charset="0"/>
              </a:rPr>
              <a:t>, düşünce veya </a:t>
            </a:r>
            <a:r>
              <a:rPr lang="tr-TR" dirty="0" smtClean="0">
                <a:effectLst/>
                <a:latin typeface="Garamond" panose="02020404030301010803" pitchFamily="18" charset="0"/>
              </a:rPr>
              <a:t>bilgilerin </a:t>
            </a:r>
          </a:p>
          <a:p>
            <a:pPr marL="0" lvl="0" indent="0">
              <a:lnSpc>
                <a:spcPct val="100000"/>
              </a:lnSpc>
              <a:spcBef>
                <a:spcPts val="580"/>
              </a:spcBef>
              <a:buClr>
                <a:schemeClr val="accent1"/>
              </a:buClr>
              <a:buSzPct val="85000"/>
              <a:buNone/>
              <a:defRPr/>
            </a:pPr>
            <a:r>
              <a:rPr lang="tr-TR" dirty="0">
                <a:effectLst/>
                <a:latin typeface="Garamond" panose="02020404030301010803" pitchFamily="18" charset="0"/>
              </a:rPr>
              <a:t>b</a:t>
            </a:r>
            <a:r>
              <a:rPr lang="tr-TR" dirty="0" smtClean="0">
                <a:effectLst/>
                <a:latin typeface="Garamond" panose="02020404030301010803" pitchFamily="18" charset="0"/>
              </a:rPr>
              <a:t>irbirleriyle bağlantılı olarak</a:t>
            </a:r>
            <a:r>
              <a:rPr lang="tr-TR" dirty="0">
                <a:effectLst/>
                <a:latin typeface="Garamond" panose="02020404030301010803" pitchFamily="18" charset="0"/>
              </a:rPr>
              <a:t> </a:t>
            </a:r>
            <a:r>
              <a:rPr lang="tr-TR" dirty="0" smtClean="0">
                <a:effectLst/>
                <a:latin typeface="Garamond" panose="02020404030301010803" pitchFamily="18" charset="0"/>
              </a:rPr>
              <a:t>her </a:t>
            </a:r>
            <a:r>
              <a:rPr lang="tr-TR" dirty="0">
                <a:effectLst/>
                <a:latin typeface="Garamond" panose="02020404030301010803" pitchFamily="18" charset="0"/>
              </a:rPr>
              <a:t>türlü </a:t>
            </a:r>
            <a:r>
              <a:rPr lang="tr-TR" dirty="0" smtClean="0">
                <a:effectLst/>
                <a:latin typeface="Garamond" panose="02020404030301010803" pitchFamily="18" charset="0"/>
              </a:rPr>
              <a:t>yolla </a:t>
            </a:r>
          </a:p>
          <a:p>
            <a:pPr marL="0" lvl="0" indent="0">
              <a:lnSpc>
                <a:spcPct val="100000"/>
              </a:lnSpc>
              <a:spcBef>
                <a:spcPts val="580"/>
              </a:spcBef>
              <a:buClr>
                <a:schemeClr val="accent1"/>
              </a:buClr>
              <a:buSzPct val="85000"/>
              <a:buNone/>
              <a:defRPr/>
            </a:pPr>
            <a:r>
              <a:rPr lang="tr-TR" dirty="0" smtClean="0">
                <a:effectLst/>
                <a:latin typeface="Garamond" panose="02020404030301010803" pitchFamily="18" charset="0"/>
              </a:rPr>
              <a:t>başkalarına aktarılmasıdır.</a:t>
            </a:r>
            <a:endParaRPr lang="tr-TR" dirty="0">
              <a:effectLst/>
              <a:latin typeface="Garamond" panose="02020404030301010803" pitchFamily="18" charset="0"/>
            </a:endParaRPr>
          </a:p>
        </p:txBody>
      </p:sp>
    </p:spTree>
    <p:extLst>
      <p:ext uri="{BB962C8B-B14F-4D97-AF65-F5344CB8AC3E}">
        <p14:creationId xmlns:p14="http://schemas.microsoft.com/office/powerpoint/2010/main" val="1780845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0761" y="912926"/>
            <a:ext cx="11487954" cy="1152525"/>
          </a:xfrm>
          <a:noFill/>
          <a:ln/>
        </p:spPr>
        <p:txBody>
          <a:bodyPr/>
          <a:lstStyle/>
          <a:p>
            <a:r>
              <a:rPr lang="tr-TR" altLang="tr-TR" sz="3200" b="1" dirty="0">
                <a:solidFill>
                  <a:srgbClr val="FFFF00"/>
                </a:solidFill>
              </a:rPr>
              <a:t>Etkili Beden Hareketleri İçin Kaçınılması Gereken </a:t>
            </a:r>
            <a:r>
              <a:rPr lang="tr-TR" altLang="tr-TR" sz="3200" b="1" dirty="0" smtClean="0">
                <a:solidFill>
                  <a:srgbClr val="FFFF00"/>
                </a:solidFill>
              </a:rPr>
              <a:t>Davranışlar</a:t>
            </a:r>
            <a:br>
              <a:rPr lang="tr-TR" altLang="tr-TR" sz="3200" b="1" dirty="0" smtClean="0">
                <a:solidFill>
                  <a:srgbClr val="FFFF00"/>
                </a:solidFill>
              </a:rPr>
            </a:br>
            <a:endParaRPr lang="tr-TR" altLang="tr-TR" sz="3200" b="1" dirty="0">
              <a:solidFill>
                <a:srgbClr val="FFFF00"/>
              </a:solidFill>
            </a:endParaRPr>
          </a:p>
        </p:txBody>
      </p:sp>
      <p:sp>
        <p:nvSpPr>
          <p:cNvPr id="102403" name="Rectangle 3"/>
          <p:cNvSpPr>
            <a:spLocks noGrp="1" noChangeArrowheads="1"/>
          </p:cNvSpPr>
          <p:nvPr>
            <p:ph type="body" idx="1"/>
          </p:nvPr>
        </p:nvSpPr>
        <p:spPr>
          <a:xfrm>
            <a:off x="1774826" y="1773239"/>
            <a:ext cx="7451725" cy="3455987"/>
          </a:xfrm>
          <a:noFill/>
          <a:ln/>
        </p:spPr>
        <p:txBody>
          <a:bodyPr/>
          <a:lstStyle/>
          <a:p>
            <a:pPr>
              <a:lnSpc>
                <a:spcPct val="90000"/>
              </a:lnSpc>
              <a:buFont typeface="Wingdings" panose="05000000000000000000" pitchFamily="2" charset="2"/>
              <a:buChar char="v"/>
            </a:pPr>
            <a:endParaRPr lang="tr-TR" altLang="tr-TR" sz="2800" b="1" dirty="0" smtClean="0"/>
          </a:p>
          <a:p>
            <a:pPr>
              <a:lnSpc>
                <a:spcPct val="90000"/>
              </a:lnSpc>
              <a:buFont typeface="Wingdings" panose="05000000000000000000" pitchFamily="2" charset="2"/>
              <a:buChar char="v"/>
            </a:pPr>
            <a:r>
              <a:rPr lang="tr-TR" altLang="tr-TR" sz="2800" b="1" dirty="0" smtClean="0">
                <a:latin typeface="Garamond" panose="02020404030301010803" pitchFamily="18" charset="0"/>
              </a:rPr>
              <a:t>Parmak </a:t>
            </a:r>
            <a:r>
              <a:rPr lang="tr-TR" altLang="tr-TR" sz="2800" b="1" dirty="0">
                <a:latin typeface="Garamond" panose="02020404030301010803" pitchFamily="18" charset="0"/>
              </a:rPr>
              <a:t>uçlarını birbirine dayamak,</a:t>
            </a:r>
          </a:p>
          <a:p>
            <a:pPr>
              <a:lnSpc>
                <a:spcPct val="90000"/>
              </a:lnSpc>
              <a:buFont typeface="Wingdings" panose="05000000000000000000" pitchFamily="2" charset="2"/>
              <a:buChar char="v"/>
            </a:pPr>
            <a:r>
              <a:rPr lang="tr-TR" altLang="tr-TR" sz="2800" b="1" dirty="0">
                <a:latin typeface="Garamond" panose="02020404030301010803" pitchFamily="18" charset="0"/>
              </a:rPr>
              <a:t>Kolyeyi ağıza götürmek,</a:t>
            </a:r>
          </a:p>
          <a:p>
            <a:pPr>
              <a:lnSpc>
                <a:spcPct val="90000"/>
              </a:lnSpc>
              <a:buFont typeface="Wingdings" panose="05000000000000000000" pitchFamily="2" charset="2"/>
              <a:buChar char="v"/>
            </a:pPr>
            <a:r>
              <a:rPr lang="tr-TR" altLang="tr-TR" sz="2800" b="1" dirty="0">
                <a:latin typeface="Garamond" panose="02020404030301010803" pitchFamily="18" charset="0"/>
              </a:rPr>
              <a:t>Elleri ovuşturmak,</a:t>
            </a:r>
          </a:p>
          <a:p>
            <a:pPr>
              <a:lnSpc>
                <a:spcPct val="90000"/>
              </a:lnSpc>
              <a:buFont typeface="Wingdings" panose="05000000000000000000" pitchFamily="2" charset="2"/>
              <a:buChar char="v"/>
            </a:pPr>
            <a:r>
              <a:rPr lang="tr-TR" altLang="tr-TR" sz="2800" b="1" dirty="0">
                <a:latin typeface="Garamond" panose="02020404030301010803" pitchFamily="18" charset="0"/>
              </a:rPr>
              <a:t>Ellerinizi yüzünüzde dolaştırmak,</a:t>
            </a:r>
          </a:p>
          <a:p>
            <a:pPr>
              <a:lnSpc>
                <a:spcPct val="90000"/>
              </a:lnSpc>
              <a:buFont typeface="Wingdings" panose="05000000000000000000" pitchFamily="2" charset="2"/>
              <a:buChar char="v"/>
            </a:pPr>
            <a:r>
              <a:rPr lang="tr-TR" altLang="tr-TR" sz="2800" b="1" dirty="0">
                <a:latin typeface="Garamond" panose="02020404030301010803" pitchFamily="18" charset="0"/>
              </a:rPr>
              <a:t>Parmakları masada tıkırdatmak,</a:t>
            </a:r>
          </a:p>
          <a:p>
            <a:pPr>
              <a:lnSpc>
                <a:spcPct val="90000"/>
              </a:lnSpc>
              <a:buFont typeface="Wingdings" panose="05000000000000000000" pitchFamily="2" charset="2"/>
              <a:buChar char="v"/>
            </a:pPr>
            <a:r>
              <a:rPr lang="tr-TR" altLang="tr-TR" sz="2800" b="1" dirty="0">
                <a:latin typeface="Garamond" panose="02020404030301010803" pitchFamily="18" charset="0"/>
              </a:rPr>
              <a:t>Saat ya da yüzükle oynamak.</a:t>
            </a:r>
          </a:p>
        </p:txBody>
      </p:sp>
    </p:spTree>
    <p:extLst>
      <p:ext uri="{BB962C8B-B14F-4D97-AF65-F5344CB8AC3E}">
        <p14:creationId xmlns:p14="http://schemas.microsoft.com/office/powerpoint/2010/main" val="2659811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94118"/>
          </a:xfrm>
        </p:spPr>
        <p:txBody>
          <a:bodyPr/>
          <a:lstStyle/>
          <a:p>
            <a:r>
              <a:rPr lang="tr-TR" dirty="0" smtClean="0">
                <a:solidFill>
                  <a:srgbClr val="FFFF00"/>
                </a:solidFill>
              </a:rPr>
              <a:t>KİŞİLER ARASI MESAFE VE DOKUNMA</a:t>
            </a:r>
            <a:endParaRPr lang="tr-TR" dirty="0">
              <a:solidFill>
                <a:srgbClr val="FFFF00"/>
              </a:solidFill>
            </a:endParaRPr>
          </a:p>
        </p:txBody>
      </p:sp>
      <p:sp>
        <p:nvSpPr>
          <p:cNvPr id="3" name="İçerik Yer Tutucusu 2"/>
          <p:cNvSpPr>
            <a:spLocks noGrp="1"/>
          </p:cNvSpPr>
          <p:nvPr>
            <p:ph idx="1"/>
          </p:nvPr>
        </p:nvSpPr>
        <p:spPr>
          <a:xfrm>
            <a:off x="838200" y="1540476"/>
            <a:ext cx="10515600" cy="4636487"/>
          </a:xfrm>
        </p:spPr>
        <p:txBody>
          <a:bodyPr>
            <a:normAutofit fontScale="85000" lnSpcReduction="20000"/>
          </a:bodyPr>
          <a:lstStyle/>
          <a:p>
            <a:pPr marL="0" indent="0">
              <a:buNone/>
            </a:pPr>
            <a:r>
              <a:rPr lang="tr-TR" sz="3300" dirty="0" smtClean="0">
                <a:solidFill>
                  <a:schemeClr val="tx1"/>
                </a:solidFill>
                <a:effectLst/>
                <a:latin typeface="Garamond" panose="02020404030301010803" pitchFamily="18" charset="0"/>
                <a:cs typeface="Arial" pitchFamily="34" charset="0"/>
              </a:rPr>
              <a:t>a)Mahrem mesafe: Cilt temasıyla 30-35cm arası.</a:t>
            </a:r>
          </a:p>
          <a:p>
            <a:pPr marL="514350" indent="-514350"/>
            <a:endParaRPr lang="tr-TR" sz="3300" dirty="0" smtClean="0">
              <a:solidFill>
                <a:schemeClr val="tx1"/>
              </a:solidFill>
              <a:effectLst/>
              <a:latin typeface="Garamond" panose="02020404030301010803" pitchFamily="18" charset="0"/>
              <a:cs typeface="Arial" pitchFamily="34" charset="0"/>
            </a:endParaRPr>
          </a:p>
          <a:p>
            <a:pPr marL="0" indent="0">
              <a:buNone/>
            </a:pPr>
            <a:r>
              <a:rPr lang="tr-TR" sz="3300" dirty="0" smtClean="0">
                <a:solidFill>
                  <a:schemeClr val="tx1"/>
                </a:solidFill>
                <a:effectLst/>
                <a:latin typeface="Garamond" panose="02020404030301010803" pitchFamily="18" charset="0"/>
                <a:cs typeface="Arial" pitchFamily="34" charset="0"/>
              </a:rPr>
              <a:t>b)Kişisel samimi mesafe: 40-80 cm. Birbirlerini tanıyan ve rahat konuşan iki insan çoğunlukla bu mesafede durur. Örneğin, elini arkadaşının omzuna atmak.</a:t>
            </a:r>
          </a:p>
          <a:p>
            <a:endParaRPr lang="tr-TR" sz="3300" dirty="0" smtClean="0">
              <a:solidFill>
                <a:schemeClr val="tx1"/>
              </a:solidFill>
              <a:effectLst/>
              <a:latin typeface="Garamond" panose="02020404030301010803" pitchFamily="18" charset="0"/>
              <a:cs typeface="Arial" pitchFamily="34" charset="0"/>
            </a:endParaRPr>
          </a:p>
          <a:p>
            <a:pPr marL="0" indent="0">
              <a:buNone/>
            </a:pPr>
            <a:r>
              <a:rPr lang="tr-TR" sz="3300" dirty="0" smtClean="0">
                <a:solidFill>
                  <a:schemeClr val="tx1"/>
                </a:solidFill>
                <a:effectLst/>
                <a:latin typeface="Garamond" panose="02020404030301010803" pitchFamily="18" charset="0"/>
                <a:cs typeface="Arial" pitchFamily="34" charset="0"/>
              </a:rPr>
              <a:t>c)Sosyal mesafe: 80cm - 2m. İş konuşmaları, resmi ilişkiler, doktor- hasta görüşmesinin yapıldığı mesafe.</a:t>
            </a:r>
          </a:p>
          <a:p>
            <a:endParaRPr lang="tr-TR" sz="3300" dirty="0" smtClean="0">
              <a:solidFill>
                <a:schemeClr val="tx1"/>
              </a:solidFill>
              <a:effectLst/>
              <a:latin typeface="Garamond" panose="02020404030301010803" pitchFamily="18" charset="0"/>
              <a:cs typeface="Arial" pitchFamily="34" charset="0"/>
            </a:endParaRPr>
          </a:p>
          <a:p>
            <a:pPr marL="0" indent="0">
              <a:buNone/>
            </a:pPr>
            <a:r>
              <a:rPr lang="tr-TR" sz="3300" dirty="0" smtClean="0">
                <a:solidFill>
                  <a:schemeClr val="tx1"/>
                </a:solidFill>
                <a:effectLst/>
                <a:latin typeface="Garamond" panose="02020404030301010803" pitchFamily="18" charset="0"/>
                <a:cs typeface="Arial" pitchFamily="34" charset="0"/>
              </a:rPr>
              <a:t>d)Genel ve topluma açık mesafe: </a:t>
            </a:r>
            <a:r>
              <a:rPr lang="tr-TR" sz="3300" dirty="0" smtClean="0">
                <a:solidFill>
                  <a:srgbClr val="FFFF00"/>
                </a:solidFill>
                <a:effectLst/>
                <a:latin typeface="Garamond" panose="02020404030301010803" pitchFamily="18" charset="0"/>
                <a:cs typeface="Arial" pitchFamily="34" charset="0"/>
              </a:rPr>
              <a:t>2 metre +. </a:t>
            </a:r>
            <a:r>
              <a:rPr lang="tr-TR" sz="3300" dirty="0" smtClean="0">
                <a:solidFill>
                  <a:schemeClr val="tx1"/>
                </a:solidFill>
                <a:effectLst/>
                <a:latin typeface="Garamond" panose="02020404030301010803" pitchFamily="18" charset="0"/>
                <a:cs typeface="Arial" pitchFamily="34" charset="0"/>
              </a:rPr>
              <a:t>Sokakta, tanımadığımız kişilerin bulunduğu ve girilmesinden rahatsız olmadığımız mesafe.</a:t>
            </a:r>
          </a:p>
          <a:p>
            <a:endParaRPr lang="tr-TR" dirty="0"/>
          </a:p>
        </p:txBody>
      </p:sp>
    </p:spTree>
    <p:extLst>
      <p:ext uri="{BB962C8B-B14F-4D97-AF65-F5344CB8AC3E}">
        <p14:creationId xmlns:p14="http://schemas.microsoft.com/office/powerpoint/2010/main" val="1979064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5" descr="kar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510" y="463640"/>
            <a:ext cx="10778385" cy="606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1738998" y="1582270"/>
            <a:ext cx="6812691" cy="707886"/>
          </a:xfrm>
          <a:prstGeom prst="rect">
            <a:avLst/>
          </a:prstGeom>
          <a:noFill/>
        </p:spPr>
        <p:txBody>
          <a:bodyPr wrap="square" rtlCol="0">
            <a:spAutoFit/>
          </a:bodyPr>
          <a:lstStyle/>
          <a:p>
            <a:r>
              <a:rPr lang="tr-TR" sz="4000" b="1" dirty="0" smtClean="0">
                <a:solidFill>
                  <a:schemeClr val="accent4">
                    <a:lumMod val="10000"/>
                  </a:schemeClr>
                </a:solidFill>
              </a:rPr>
              <a:t>ÇATIŞMA  ÇÖZME</a:t>
            </a:r>
            <a:endParaRPr lang="tr-TR" sz="4000" b="1" dirty="0">
              <a:solidFill>
                <a:schemeClr val="accent4">
                  <a:lumMod val="10000"/>
                </a:schemeClr>
              </a:solidFill>
            </a:endParaRPr>
          </a:p>
        </p:txBody>
      </p:sp>
    </p:spTree>
    <p:extLst>
      <p:ext uri="{BB962C8B-B14F-4D97-AF65-F5344CB8AC3E}">
        <p14:creationId xmlns:p14="http://schemas.microsoft.com/office/powerpoint/2010/main" val="173382365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341313"/>
            <a:ext cx="8229600" cy="1143000"/>
          </a:xfrm>
        </p:spPr>
        <p:txBody>
          <a:bodyPr/>
          <a:lstStyle/>
          <a:p>
            <a:pPr eaLnBrk="1" hangingPunct="1">
              <a:defRPr/>
            </a:pPr>
            <a:r>
              <a:rPr lang="tr-TR" altLang="tr-TR" sz="5000" b="1"/>
              <a:t>Çatışma; sadece …</a:t>
            </a:r>
          </a:p>
        </p:txBody>
      </p:sp>
      <p:sp>
        <p:nvSpPr>
          <p:cNvPr id="10243" name="Rectangle 3"/>
          <p:cNvSpPr>
            <a:spLocks noGrp="1" noChangeArrowheads="1"/>
          </p:cNvSpPr>
          <p:nvPr>
            <p:ph idx="1"/>
          </p:nvPr>
        </p:nvSpPr>
        <p:spPr/>
        <p:txBody>
          <a:bodyPr/>
          <a:lstStyle/>
          <a:p>
            <a:pPr eaLnBrk="1" hangingPunct="1">
              <a:buFont typeface="Wingdings" panose="05000000000000000000" pitchFamily="2" charset="2"/>
              <a:buChar char="v"/>
              <a:defRPr/>
            </a:pPr>
            <a:r>
              <a:rPr lang="en-US" altLang="tr-TR" sz="2800" b="1" dirty="0" err="1">
                <a:latin typeface="Garamond" panose="02020404030301010803" pitchFamily="18" charset="0"/>
              </a:rPr>
              <a:t>savaş</a:t>
            </a:r>
            <a:r>
              <a:rPr lang="en-US" altLang="tr-TR" sz="2800" b="1" dirty="0">
                <a:latin typeface="Garamond" panose="02020404030301010803" pitchFamily="18" charset="0"/>
              </a:rPr>
              <a:t>, </a:t>
            </a:r>
            <a:endParaRPr lang="tr-TR" altLang="tr-TR" sz="2800" b="1" dirty="0">
              <a:latin typeface="Garamond" panose="02020404030301010803" pitchFamily="18" charset="0"/>
            </a:endParaRPr>
          </a:p>
          <a:p>
            <a:pPr eaLnBrk="1" hangingPunct="1">
              <a:buFont typeface="Wingdings" panose="05000000000000000000" pitchFamily="2" charset="2"/>
              <a:buChar char="v"/>
              <a:defRPr/>
            </a:pPr>
            <a:r>
              <a:rPr lang="en-US" altLang="tr-TR" sz="2800" b="1" dirty="0" err="1">
                <a:latin typeface="Garamond" panose="02020404030301010803" pitchFamily="18" charset="0"/>
              </a:rPr>
              <a:t>anlaşmazlık</a:t>
            </a:r>
            <a:r>
              <a:rPr lang="en-US" altLang="tr-TR" sz="2800" b="1" dirty="0">
                <a:latin typeface="Garamond" panose="02020404030301010803" pitchFamily="18" charset="0"/>
              </a:rPr>
              <a:t>, </a:t>
            </a:r>
            <a:endParaRPr lang="tr-TR" altLang="tr-TR" sz="2800" b="1" dirty="0">
              <a:latin typeface="Garamond" panose="02020404030301010803" pitchFamily="18" charset="0"/>
            </a:endParaRPr>
          </a:p>
          <a:p>
            <a:pPr eaLnBrk="1" hangingPunct="1">
              <a:buFont typeface="Wingdings" panose="05000000000000000000" pitchFamily="2" charset="2"/>
              <a:buChar char="v"/>
              <a:defRPr/>
            </a:pPr>
            <a:r>
              <a:rPr lang="en-US" altLang="tr-TR" sz="2800" b="1" dirty="0" err="1">
                <a:latin typeface="Garamond" panose="02020404030301010803" pitchFamily="18" charset="0"/>
              </a:rPr>
              <a:t>tartışma</a:t>
            </a:r>
            <a:r>
              <a:rPr lang="en-US" altLang="tr-TR" sz="2800" b="1" dirty="0">
                <a:latin typeface="Garamond" panose="02020404030301010803" pitchFamily="18" charset="0"/>
              </a:rPr>
              <a:t>, </a:t>
            </a:r>
            <a:endParaRPr lang="tr-TR" altLang="tr-TR" sz="2800" b="1" dirty="0">
              <a:latin typeface="Garamond" panose="02020404030301010803" pitchFamily="18" charset="0"/>
            </a:endParaRPr>
          </a:p>
          <a:p>
            <a:pPr eaLnBrk="1" hangingPunct="1">
              <a:buFont typeface="Wingdings" panose="05000000000000000000" pitchFamily="2" charset="2"/>
              <a:buChar char="v"/>
              <a:defRPr/>
            </a:pPr>
            <a:r>
              <a:rPr lang="tr-TR" altLang="tr-TR" sz="2800" b="1" dirty="0" err="1">
                <a:latin typeface="Garamond" panose="02020404030301010803" pitchFamily="18" charset="0"/>
              </a:rPr>
              <a:t>m</a:t>
            </a:r>
            <a:r>
              <a:rPr lang="en-US" altLang="tr-TR" sz="2800" b="1" dirty="0" err="1" smtClean="0">
                <a:latin typeface="Garamond" panose="02020404030301010803" pitchFamily="18" charset="0"/>
              </a:rPr>
              <a:t>ücadele</a:t>
            </a:r>
            <a:r>
              <a:rPr lang="en-US" altLang="tr-TR" sz="2800" b="1" dirty="0">
                <a:latin typeface="Garamond" panose="02020404030301010803" pitchFamily="18" charset="0"/>
              </a:rPr>
              <a:t>, </a:t>
            </a:r>
            <a:endParaRPr lang="tr-TR" altLang="tr-TR" sz="2800" b="1" dirty="0">
              <a:latin typeface="Garamond" panose="02020404030301010803" pitchFamily="18" charset="0"/>
            </a:endParaRPr>
          </a:p>
          <a:p>
            <a:pPr eaLnBrk="1" hangingPunct="1">
              <a:buFont typeface="Wingdings" panose="05000000000000000000" pitchFamily="2" charset="2"/>
              <a:buChar char="v"/>
              <a:defRPr/>
            </a:pPr>
            <a:r>
              <a:rPr lang="tr-TR" altLang="tr-TR" sz="2800" b="1" dirty="0" smtClean="0">
                <a:latin typeface="Garamond" panose="02020404030301010803" pitchFamily="18" charset="0"/>
              </a:rPr>
              <a:t>K</a:t>
            </a:r>
            <a:r>
              <a:rPr lang="en-US" altLang="tr-TR" sz="2800" b="1" dirty="0" err="1" smtClean="0">
                <a:latin typeface="Garamond" panose="02020404030301010803" pitchFamily="18" charset="0"/>
              </a:rPr>
              <a:t>argaşa</a:t>
            </a:r>
            <a:r>
              <a:rPr lang="tr-TR" altLang="tr-TR" sz="2800" b="1" dirty="0" smtClean="0">
                <a:latin typeface="Garamond" panose="02020404030301010803" pitchFamily="18" charset="0"/>
              </a:rPr>
              <a:t>   anlamına </a:t>
            </a:r>
            <a:r>
              <a:rPr lang="tr-TR" altLang="tr-TR" sz="2800" b="1" dirty="0">
                <a:latin typeface="Garamond" panose="02020404030301010803" pitchFamily="18" charset="0"/>
              </a:rPr>
              <a:t>gelmez</a:t>
            </a:r>
          </a:p>
        </p:txBody>
      </p:sp>
    </p:spTree>
    <p:extLst>
      <p:ext uri="{BB962C8B-B14F-4D97-AF65-F5344CB8AC3E}">
        <p14:creationId xmlns:p14="http://schemas.microsoft.com/office/powerpoint/2010/main" val="63714227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altLang="tr-TR" b="1" smtClean="0"/>
              <a:t>Olumsuz Çatışma Grupları</a:t>
            </a:r>
            <a:endParaRPr lang="tr-TR" altLang="tr-TR" b="1" smtClean="0"/>
          </a:p>
        </p:txBody>
      </p:sp>
      <p:sp>
        <p:nvSpPr>
          <p:cNvPr id="8195" name="Rectangle 3"/>
          <p:cNvSpPr>
            <a:spLocks noGrp="1" noChangeArrowheads="1"/>
          </p:cNvSpPr>
          <p:nvPr>
            <p:ph idx="1"/>
          </p:nvPr>
        </p:nvSpPr>
        <p:spPr/>
        <p:txBody>
          <a:bodyPr/>
          <a:lstStyle/>
          <a:p>
            <a:pPr eaLnBrk="1" hangingPunct="1">
              <a:buFont typeface="Wingdings" panose="05000000000000000000" pitchFamily="2" charset="2"/>
              <a:buChar char="v"/>
              <a:defRPr/>
            </a:pPr>
            <a:r>
              <a:rPr lang="en-US" altLang="tr-TR" sz="2800" dirty="0" err="1">
                <a:effectLst/>
                <a:latin typeface="Garamond" panose="02020404030301010803" pitchFamily="18" charset="0"/>
              </a:rPr>
              <a:t>Çatışmayı</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bir</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bütün</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olarak</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görür</a:t>
            </a:r>
            <a:endParaRPr lang="en-US" altLang="tr-TR" sz="2800" dirty="0">
              <a:effectLst/>
              <a:latin typeface="Garamond" panose="02020404030301010803" pitchFamily="18" charset="0"/>
            </a:endParaRPr>
          </a:p>
          <a:p>
            <a:pPr eaLnBrk="1" hangingPunct="1">
              <a:buFont typeface="Wingdings" panose="05000000000000000000" pitchFamily="2" charset="2"/>
              <a:buChar char="v"/>
              <a:defRPr/>
            </a:pPr>
            <a:r>
              <a:rPr lang="en-US" altLang="tr-TR" sz="2800" dirty="0" err="1">
                <a:effectLst/>
                <a:latin typeface="Garamond" panose="02020404030301010803" pitchFamily="18" charset="0"/>
              </a:rPr>
              <a:t>Çatışmayı</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bir</a:t>
            </a:r>
            <a:r>
              <a:rPr lang="en-US" altLang="tr-TR" sz="2800" dirty="0">
                <a:effectLst/>
                <a:latin typeface="Garamond" panose="02020404030301010803" pitchFamily="18" charset="0"/>
              </a:rPr>
              <a:t> problem </a:t>
            </a:r>
            <a:r>
              <a:rPr lang="en-US" altLang="tr-TR" sz="2800" dirty="0" err="1">
                <a:effectLst/>
                <a:latin typeface="Garamond" panose="02020404030301010803" pitchFamily="18" charset="0"/>
              </a:rPr>
              <a:t>olarak</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görür</a:t>
            </a:r>
            <a:endParaRPr lang="en-US" altLang="tr-TR" sz="2800" dirty="0">
              <a:effectLst/>
              <a:latin typeface="Garamond" panose="02020404030301010803" pitchFamily="18" charset="0"/>
            </a:endParaRPr>
          </a:p>
          <a:p>
            <a:pPr eaLnBrk="1" hangingPunct="1">
              <a:buFont typeface="Wingdings" panose="05000000000000000000" pitchFamily="2" charset="2"/>
              <a:buChar char="v"/>
              <a:defRPr/>
            </a:pPr>
            <a:r>
              <a:rPr lang="en-US" altLang="tr-TR" sz="2800" dirty="0" err="1">
                <a:effectLst/>
                <a:latin typeface="Garamond" panose="02020404030301010803" pitchFamily="18" charset="0"/>
              </a:rPr>
              <a:t>Çatışmayı</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bastırır</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kaçar</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veya</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kontrol</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altına</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alır</a:t>
            </a:r>
            <a:endParaRPr lang="en-US" altLang="tr-TR" sz="2800" dirty="0">
              <a:effectLst/>
              <a:latin typeface="Garamond" panose="02020404030301010803" pitchFamily="18" charset="0"/>
            </a:endParaRPr>
          </a:p>
          <a:p>
            <a:pPr eaLnBrk="1" hangingPunct="1">
              <a:buFont typeface="Wingdings" panose="05000000000000000000" pitchFamily="2" charset="2"/>
              <a:buChar char="v"/>
              <a:defRPr/>
            </a:pPr>
            <a:r>
              <a:rPr lang="en-US" altLang="tr-TR" sz="2800" dirty="0" err="1">
                <a:effectLst/>
                <a:latin typeface="Garamond" panose="02020404030301010803" pitchFamily="18" charset="0"/>
              </a:rPr>
              <a:t>Çatışmanın</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yıkıcı</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olduğuna</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inanır</a:t>
            </a:r>
            <a:endParaRPr lang="en-US" altLang="tr-TR" sz="2800" dirty="0">
              <a:effectLst/>
              <a:latin typeface="Garamond" panose="02020404030301010803" pitchFamily="18" charset="0"/>
            </a:endParaRPr>
          </a:p>
          <a:p>
            <a:pPr eaLnBrk="1" hangingPunct="1">
              <a:buFont typeface="Wingdings" panose="05000000000000000000" pitchFamily="2" charset="2"/>
              <a:buChar char="v"/>
              <a:defRPr/>
            </a:pPr>
            <a:r>
              <a:rPr lang="en-US" altLang="tr-TR" sz="2800" dirty="0" err="1">
                <a:effectLst/>
                <a:latin typeface="Garamond" panose="02020404030301010803" pitchFamily="18" charset="0"/>
              </a:rPr>
              <a:t>Çatışma</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yapmanın</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değeri</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olmadığına</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inanır</a:t>
            </a:r>
            <a:endParaRPr lang="en-US" altLang="tr-TR" sz="2800" dirty="0">
              <a:effectLst/>
              <a:latin typeface="Garamond" panose="02020404030301010803" pitchFamily="18" charset="0"/>
            </a:endParaRPr>
          </a:p>
          <a:p>
            <a:pPr eaLnBrk="1" hangingPunct="1">
              <a:buFont typeface="Wingdings" panose="05000000000000000000" pitchFamily="2" charset="2"/>
              <a:buChar char="v"/>
              <a:defRPr/>
            </a:pPr>
            <a:r>
              <a:rPr lang="en-US" altLang="tr-TR" sz="2800" dirty="0" err="1">
                <a:effectLst/>
                <a:latin typeface="Garamond" panose="02020404030301010803" pitchFamily="18" charset="0"/>
              </a:rPr>
              <a:t>Çatışma</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anksiyete</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ve</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savunma</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yaratır</a:t>
            </a:r>
            <a:endParaRPr lang="en-US" altLang="tr-TR" sz="2800" dirty="0">
              <a:effectLst/>
              <a:latin typeface="Garamond" panose="02020404030301010803" pitchFamily="18" charset="0"/>
            </a:endParaRPr>
          </a:p>
          <a:p>
            <a:pPr eaLnBrk="1" hangingPunct="1">
              <a:buFont typeface="Wingdings" panose="05000000000000000000" pitchFamily="2" charset="2"/>
              <a:buChar char="v"/>
              <a:defRPr/>
            </a:pPr>
            <a:r>
              <a:rPr lang="en-US" altLang="tr-TR" sz="2800" dirty="0" err="1">
                <a:effectLst/>
                <a:latin typeface="Garamond" panose="02020404030301010803" pitchFamily="18" charset="0"/>
              </a:rPr>
              <a:t>Bireyleri</a:t>
            </a:r>
            <a:r>
              <a:rPr lang="en-US" altLang="tr-TR" sz="2800" dirty="0">
                <a:effectLst/>
                <a:latin typeface="Garamond" panose="02020404030301010803" pitchFamily="18" charset="0"/>
              </a:rPr>
              <a:t> KAZANMA </a:t>
            </a:r>
            <a:r>
              <a:rPr lang="tr-TR" altLang="tr-TR" sz="2800" dirty="0">
                <a:effectLst/>
                <a:latin typeface="Garamond" panose="02020404030301010803" pitchFamily="18" charset="0"/>
              </a:rPr>
              <a:t>hırsına</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iter</a:t>
            </a:r>
            <a:endParaRPr lang="en-US" altLang="tr-TR" sz="2800" dirty="0">
              <a:effectLst/>
              <a:latin typeface="Garamond" panose="02020404030301010803" pitchFamily="18" charset="0"/>
            </a:endParaRPr>
          </a:p>
          <a:p>
            <a:pPr eaLnBrk="1" hangingPunct="1">
              <a:defRPr/>
            </a:pPr>
            <a:endParaRPr lang="en-US" altLang="tr-TR" sz="2800" b="1" dirty="0"/>
          </a:p>
          <a:p>
            <a:pPr eaLnBrk="1" hangingPunct="1">
              <a:defRPr/>
            </a:pPr>
            <a:endParaRPr lang="tr-TR" altLang="tr-TR" sz="2400" dirty="0"/>
          </a:p>
        </p:txBody>
      </p:sp>
    </p:spTree>
    <p:extLst>
      <p:ext uri="{BB962C8B-B14F-4D97-AF65-F5344CB8AC3E}">
        <p14:creationId xmlns:p14="http://schemas.microsoft.com/office/powerpoint/2010/main" val="305687823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tr-TR" altLang="tr-TR" sz="4000" b="1" dirty="0">
                <a:solidFill>
                  <a:srgbClr val="FFFF00"/>
                </a:solidFill>
              </a:rPr>
              <a:t>OLUMLU ÇATIŞMA</a:t>
            </a:r>
            <a:r>
              <a:rPr lang="en-US" altLang="tr-TR" sz="4000" b="1" dirty="0">
                <a:solidFill>
                  <a:srgbClr val="FFFF00"/>
                </a:solidFill>
              </a:rPr>
              <a:t> GRUPLAR</a:t>
            </a:r>
            <a:r>
              <a:rPr lang="tr-TR" altLang="tr-TR" sz="4000" b="1" dirty="0">
                <a:solidFill>
                  <a:srgbClr val="FFFF00"/>
                </a:solidFill>
              </a:rPr>
              <a:t>I</a:t>
            </a:r>
          </a:p>
        </p:txBody>
      </p:sp>
      <p:sp>
        <p:nvSpPr>
          <p:cNvPr id="9219" name="Rectangle 3"/>
          <p:cNvSpPr>
            <a:spLocks noGrp="1" noChangeArrowheads="1"/>
          </p:cNvSpPr>
          <p:nvPr>
            <p:ph idx="1"/>
          </p:nvPr>
        </p:nvSpPr>
        <p:spPr/>
        <p:txBody>
          <a:bodyPr/>
          <a:lstStyle/>
          <a:p>
            <a:pPr eaLnBrk="1" hangingPunct="1">
              <a:buFont typeface="Wingdings" panose="05000000000000000000" pitchFamily="2" charset="2"/>
              <a:buChar char="v"/>
              <a:defRPr/>
            </a:pPr>
            <a:r>
              <a:rPr lang="en-US" altLang="tr-TR" sz="2800" b="1" dirty="0" err="1">
                <a:effectLst/>
                <a:latin typeface="Garamond" panose="02020404030301010803" pitchFamily="18" charset="0"/>
              </a:rPr>
              <a:t>Farklı</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çatışma</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şekillerini</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tanır</a:t>
            </a:r>
            <a:endParaRPr lang="en-US" altLang="tr-TR" sz="2800" b="1" dirty="0">
              <a:effectLst/>
              <a:latin typeface="Garamond" panose="02020404030301010803" pitchFamily="18" charset="0"/>
            </a:endParaRPr>
          </a:p>
          <a:p>
            <a:pPr eaLnBrk="1" hangingPunct="1">
              <a:buFont typeface="Wingdings" panose="05000000000000000000" pitchFamily="2" charset="2"/>
              <a:buChar char="v"/>
              <a:defRPr/>
            </a:pPr>
            <a:r>
              <a:rPr lang="en-US" altLang="tr-TR" sz="2800" b="1" dirty="0" err="1">
                <a:effectLst/>
                <a:latin typeface="Garamond" panose="02020404030301010803" pitchFamily="18" charset="0"/>
              </a:rPr>
              <a:t>Çatışmayı</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sorunun</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bir</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parçası</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olarak</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görür</a:t>
            </a:r>
            <a:endParaRPr lang="en-US" altLang="tr-TR" sz="2800" b="1" dirty="0">
              <a:effectLst/>
              <a:latin typeface="Garamond" panose="02020404030301010803" pitchFamily="18" charset="0"/>
            </a:endParaRPr>
          </a:p>
          <a:p>
            <a:pPr eaLnBrk="1" hangingPunct="1">
              <a:buFont typeface="Wingdings" panose="05000000000000000000" pitchFamily="2" charset="2"/>
              <a:buChar char="v"/>
              <a:defRPr/>
            </a:pPr>
            <a:r>
              <a:rPr lang="en-US" altLang="tr-TR" sz="2800" b="1" dirty="0" err="1">
                <a:effectLst/>
                <a:latin typeface="Garamond" panose="02020404030301010803" pitchFamily="18" charset="0"/>
              </a:rPr>
              <a:t>Çatışmaya</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cesaretlendirir</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ve</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çatışma</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için</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çabalar</a:t>
            </a:r>
            <a:endParaRPr lang="en-US" altLang="tr-TR" sz="2800" b="1" dirty="0">
              <a:effectLst/>
              <a:latin typeface="Garamond" panose="02020404030301010803" pitchFamily="18" charset="0"/>
            </a:endParaRPr>
          </a:p>
          <a:p>
            <a:pPr eaLnBrk="1" hangingPunct="1">
              <a:buFont typeface="Wingdings" panose="05000000000000000000" pitchFamily="2" charset="2"/>
              <a:buChar char="v"/>
              <a:defRPr/>
            </a:pPr>
            <a:r>
              <a:rPr lang="en-US" altLang="tr-TR" sz="2800" b="1" dirty="0" err="1">
                <a:effectLst/>
                <a:latin typeface="Garamond" panose="02020404030301010803" pitchFamily="18" charset="0"/>
              </a:rPr>
              <a:t>Çatışmanın</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yapıcılığını</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görür</a:t>
            </a:r>
            <a:endParaRPr lang="en-US" altLang="tr-TR" sz="2800" b="1" dirty="0">
              <a:effectLst/>
              <a:latin typeface="Garamond" panose="02020404030301010803" pitchFamily="18" charset="0"/>
            </a:endParaRPr>
          </a:p>
          <a:p>
            <a:pPr eaLnBrk="1" hangingPunct="1">
              <a:buFont typeface="Wingdings" panose="05000000000000000000" pitchFamily="2" charset="2"/>
              <a:buChar char="v"/>
              <a:defRPr/>
            </a:pPr>
            <a:r>
              <a:rPr lang="en-US" altLang="tr-TR" sz="2800" b="1" dirty="0" err="1">
                <a:effectLst/>
                <a:latin typeface="Garamond" panose="02020404030301010803" pitchFamily="18" charset="0"/>
              </a:rPr>
              <a:t>Çatışmanın</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bir</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çok</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değeri</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olduğunu</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görür</a:t>
            </a:r>
            <a:endParaRPr lang="en-US" altLang="tr-TR" sz="2800" b="1" dirty="0">
              <a:effectLst/>
              <a:latin typeface="Garamond" panose="02020404030301010803" pitchFamily="18" charset="0"/>
            </a:endParaRPr>
          </a:p>
          <a:p>
            <a:pPr eaLnBrk="1" hangingPunct="1">
              <a:buFont typeface="Wingdings" panose="05000000000000000000" pitchFamily="2" charset="2"/>
              <a:buChar char="v"/>
              <a:defRPr/>
            </a:pPr>
            <a:r>
              <a:rPr lang="en-US" altLang="tr-TR" sz="2800" b="1" dirty="0" err="1">
                <a:effectLst/>
                <a:latin typeface="Garamond" panose="02020404030301010803" pitchFamily="18" charset="0"/>
              </a:rPr>
              <a:t>Çatışmalar</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heyecan</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ilgi</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ve</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odaklanmayı</a:t>
            </a:r>
            <a:r>
              <a:rPr lang="en-US" altLang="tr-TR" sz="2800" b="1" dirty="0">
                <a:effectLst/>
                <a:latin typeface="Garamond" panose="02020404030301010803" pitchFamily="18" charset="0"/>
              </a:rPr>
              <a:t> </a:t>
            </a:r>
            <a:r>
              <a:rPr lang="en-US" altLang="tr-TR" sz="2800" b="1" dirty="0" err="1">
                <a:effectLst/>
                <a:latin typeface="Garamond" panose="02020404030301010803" pitchFamily="18" charset="0"/>
              </a:rPr>
              <a:t>yaratır</a:t>
            </a:r>
            <a:endParaRPr lang="en-US" altLang="tr-TR" sz="2800" b="1" dirty="0">
              <a:effectLst/>
              <a:latin typeface="Garamond" panose="02020404030301010803" pitchFamily="18" charset="0"/>
            </a:endParaRPr>
          </a:p>
          <a:p>
            <a:pPr eaLnBrk="1" hangingPunct="1">
              <a:buFont typeface="Wingdings" panose="05000000000000000000" pitchFamily="2" charset="2"/>
              <a:buChar char="v"/>
              <a:defRPr/>
            </a:pPr>
            <a:r>
              <a:rPr lang="en-US" altLang="tr-TR" sz="2800" b="1" dirty="0" err="1">
                <a:effectLst/>
                <a:latin typeface="Garamond" panose="02020404030301010803" pitchFamily="18" charset="0"/>
              </a:rPr>
              <a:t>Bireyler</a:t>
            </a:r>
            <a:r>
              <a:rPr lang="en-US" altLang="tr-TR" sz="2800" b="1" dirty="0">
                <a:effectLst/>
                <a:latin typeface="Garamond" panose="02020404030301010803" pitchFamily="18" charset="0"/>
              </a:rPr>
              <a:t> PROBLEM ÇÖZME ye </a:t>
            </a:r>
            <a:r>
              <a:rPr lang="en-US" altLang="tr-TR" sz="2800" b="1" dirty="0" err="1">
                <a:effectLst/>
                <a:latin typeface="Garamond" panose="02020404030301010803" pitchFamily="18" charset="0"/>
              </a:rPr>
              <a:t>odaklanır</a:t>
            </a:r>
            <a:endParaRPr lang="tr-TR" altLang="tr-TR" sz="2800" b="1" dirty="0">
              <a:effectLst/>
              <a:latin typeface="Garamond" panose="02020404030301010803" pitchFamily="18" charset="0"/>
            </a:endParaRPr>
          </a:p>
        </p:txBody>
      </p:sp>
    </p:spTree>
    <p:extLst>
      <p:ext uri="{BB962C8B-B14F-4D97-AF65-F5344CB8AC3E}">
        <p14:creationId xmlns:p14="http://schemas.microsoft.com/office/powerpoint/2010/main" val="19990448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im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17819" y="1030308"/>
            <a:ext cx="7488679" cy="5651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Text Box 3"/>
          <p:cNvSpPr txBox="1">
            <a:spLocks noChangeArrowheads="1"/>
          </p:cNvSpPr>
          <p:nvPr/>
        </p:nvSpPr>
        <p:spPr bwMode="auto">
          <a:xfrm>
            <a:off x="2910471" y="450870"/>
            <a:ext cx="6257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tr-TR" altLang="tr-TR" sz="3200" dirty="0">
                <a:solidFill>
                  <a:srgbClr val="FFFFFF"/>
                </a:solidFill>
                <a:latin typeface="Arial Black" panose="020B0A04020102020204" pitchFamily="34" charset="0"/>
              </a:rPr>
              <a:t>BİRLİKTE YAŞAMA SANATI</a:t>
            </a:r>
          </a:p>
        </p:txBody>
      </p:sp>
    </p:spTree>
    <p:extLst>
      <p:ext uri="{BB962C8B-B14F-4D97-AF65-F5344CB8AC3E}">
        <p14:creationId xmlns:p14="http://schemas.microsoft.com/office/powerpoint/2010/main" val="415173202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2" name="Rectangle 6"/>
          <p:cNvSpPr>
            <a:spLocks noChangeArrowheads="1"/>
          </p:cNvSpPr>
          <p:nvPr/>
        </p:nvSpPr>
        <p:spPr bwMode="auto">
          <a:xfrm>
            <a:off x="2351089" y="404813"/>
            <a:ext cx="7666037" cy="609600"/>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fontAlgn="base">
              <a:lnSpc>
                <a:spcPct val="105000"/>
              </a:lnSpc>
              <a:spcBef>
                <a:spcPct val="35000"/>
              </a:spcBef>
              <a:spcAft>
                <a:spcPct val="30000"/>
              </a:spcAft>
              <a:defRPr/>
            </a:pPr>
            <a:r>
              <a:rPr lang="tr-TR" altLang="tr-TR" sz="3400" b="1">
                <a:solidFill>
                  <a:srgbClr val="DFDEF6"/>
                </a:solidFill>
                <a:latin typeface="Comic Sans MS" panose="030F0702030302020204" pitchFamily="66" charset="0"/>
              </a:rPr>
              <a:t>Çatışma Yönetimi Stratejileri</a:t>
            </a:r>
          </a:p>
        </p:txBody>
      </p:sp>
      <p:graphicFrame>
        <p:nvGraphicFramePr>
          <p:cNvPr id="111623" name="Object 7"/>
          <p:cNvGraphicFramePr>
            <a:graphicFrameLocks noChangeAspect="1"/>
          </p:cNvGraphicFramePr>
          <p:nvPr/>
        </p:nvGraphicFramePr>
        <p:xfrm>
          <a:off x="2855913" y="836613"/>
          <a:ext cx="6477000" cy="5414962"/>
        </p:xfrm>
        <a:graphic>
          <a:graphicData uri="http://schemas.openxmlformats.org/presentationml/2006/ole">
            <mc:AlternateContent xmlns:mc="http://schemas.openxmlformats.org/markup-compatibility/2006">
              <mc:Choice xmlns:v="urn:schemas-microsoft-com:vml" Requires="v">
                <p:oleObj spid="_x0000_s1083" name="Belge" r:id="rId3" imgW="5775655" imgH="4817974" progId="Word.Document.8">
                  <p:embed/>
                </p:oleObj>
              </mc:Choice>
              <mc:Fallback>
                <p:oleObj name="Belge" r:id="rId3" imgW="5775655" imgH="481797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836613"/>
                        <a:ext cx="6477000" cy="541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83603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22"/>
                                        </p:tgtEl>
                                        <p:attrNameLst>
                                          <p:attrName>style.visibility</p:attrName>
                                        </p:attrNameLst>
                                      </p:cBhvr>
                                      <p:to>
                                        <p:strVal val="visible"/>
                                      </p:to>
                                    </p:set>
                                    <p:anim calcmode="lin" valueType="num">
                                      <p:cBhvr additive="base">
                                        <p:cTn id="7" dur="500" fill="hold"/>
                                        <p:tgtEl>
                                          <p:spTgt spid="111622"/>
                                        </p:tgtEl>
                                        <p:attrNameLst>
                                          <p:attrName>ppt_x</p:attrName>
                                        </p:attrNameLst>
                                      </p:cBhvr>
                                      <p:tavLst>
                                        <p:tav tm="0">
                                          <p:val>
                                            <p:strVal val="0-#ppt_w/2"/>
                                          </p:val>
                                        </p:tav>
                                        <p:tav tm="100000">
                                          <p:val>
                                            <p:strVal val="#ppt_x"/>
                                          </p:val>
                                        </p:tav>
                                      </p:tavLst>
                                    </p:anim>
                                    <p:anim calcmode="lin" valueType="num">
                                      <p:cBhvr additive="base">
                                        <p:cTn id="8" dur="500" fill="hold"/>
                                        <p:tgtEl>
                                          <p:spTgt spid="1116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1623"/>
                                        </p:tgtEl>
                                        <p:attrNameLst>
                                          <p:attrName>style.visibility</p:attrName>
                                        </p:attrNameLst>
                                      </p:cBhvr>
                                      <p:to>
                                        <p:strVal val="visible"/>
                                      </p:to>
                                    </p:set>
                                    <p:anim calcmode="lin" valueType="num">
                                      <p:cBhvr additive="base">
                                        <p:cTn id="13" dur="500" fill="hold"/>
                                        <p:tgtEl>
                                          <p:spTgt spid="111623"/>
                                        </p:tgtEl>
                                        <p:attrNameLst>
                                          <p:attrName>ppt_x</p:attrName>
                                        </p:attrNameLst>
                                      </p:cBhvr>
                                      <p:tavLst>
                                        <p:tav tm="0">
                                          <p:val>
                                            <p:strVal val="0-#ppt_w/2"/>
                                          </p:val>
                                        </p:tav>
                                        <p:tav tm="100000">
                                          <p:val>
                                            <p:strVal val="#ppt_x"/>
                                          </p:val>
                                        </p:tav>
                                      </p:tavLst>
                                    </p:anim>
                                    <p:anim calcmode="lin" valueType="num">
                                      <p:cBhvr additive="base">
                                        <p:cTn id="14" dur="500" fill="hold"/>
                                        <p:tgtEl>
                                          <p:spTgt spid="1116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2"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tr-TR" altLang="tr-TR" dirty="0" smtClean="0"/>
              <a:t>Çatışma Stratejileri…</a:t>
            </a:r>
          </a:p>
        </p:txBody>
      </p:sp>
      <p:sp>
        <p:nvSpPr>
          <p:cNvPr id="51203" name="Rectangle 3"/>
          <p:cNvSpPr>
            <a:spLocks noGrp="1" noChangeArrowheads="1"/>
          </p:cNvSpPr>
          <p:nvPr>
            <p:ph idx="1"/>
          </p:nvPr>
        </p:nvSpPr>
        <p:spPr>
          <a:xfrm>
            <a:off x="905814" y="1716111"/>
            <a:ext cx="10972800" cy="4530725"/>
          </a:xfrm>
        </p:spPr>
        <p:txBody>
          <a:bodyPr/>
          <a:lstStyle/>
          <a:p>
            <a:pPr eaLnBrk="1" hangingPunct="1">
              <a:buFont typeface="Wingdings" panose="05000000000000000000" pitchFamily="2" charset="2"/>
              <a:buChar char="v"/>
              <a:defRPr/>
            </a:pPr>
            <a:r>
              <a:rPr lang="tr-TR" altLang="tr-TR" dirty="0" smtClean="0">
                <a:latin typeface="Garamond" panose="02020404030301010803" pitchFamily="18" charset="0"/>
              </a:rPr>
              <a:t>Köpek Balığı (Zorlama)</a:t>
            </a:r>
          </a:p>
          <a:p>
            <a:pPr eaLnBrk="1" hangingPunct="1">
              <a:buFont typeface="Wingdings" panose="05000000000000000000" pitchFamily="2" charset="2"/>
              <a:buChar char="v"/>
              <a:defRPr/>
            </a:pPr>
            <a:r>
              <a:rPr lang="tr-TR" altLang="tr-TR" dirty="0" smtClean="0">
                <a:latin typeface="Garamond" panose="02020404030301010803" pitchFamily="18" charset="0"/>
              </a:rPr>
              <a:t>Kaplumbağa (Geri Çekilme)</a:t>
            </a:r>
          </a:p>
          <a:p>
            <a:pPr eaLnBrk="1" hangingPunct="1">
              <a:buFont typeface="Wingdings" panose="05000000000000000000" pitchFamily="2" charset="2"/>
              <a:buChar char="v"/>
              <a:defRPr/>
            </a:pPr>
            <a:r>
              <a:rPr lang="tr-TR" altLang="tr-TR" dirty="0" smtClean="0">
                <a:latin typeface="Garamond" panose="02020404030301010803" pitchFamily="18" charset="0"/>
              </a:rPr>
              <a:t>Ayı </a:t>
            </a:r>
            <a:r>
              <a:rPr lang="tr-TR" altLang="tr-TR" dirty="0" err="1" smtClean="0">
                <a:latin typeface="Garamond" panose="02020404030301010803" pitchFamily="18" charset="0"/>
              </a:rPr>
              <a:t>Tedy</a:t>
            </a:r>
            <a:r>
              <a:rPr lang="tr-TR" altLang="tr-TR" dirty="0" smtClean="0">
                <a:latin typeface="Garamond" panose="02020404030301010803" pitchFamily="18" charset="0"/>
              </a:rPr>
              <a:t> (Yapıcı)</a:t>
            </a:r>
          </a:p>
          <a:p>
            <a:pPr eaLnBrk="1" hangingPunct="1">
              <a:buFont typeface="Wingdings" panose="05000000000000000000" pitchFamily="2" charset="2"/>
              <a:buChar char="v"/>
              <a:defRPr/>
            </a:pPr>
            <a:r>
              <a:rPr lang="tr-TR" altLang="tr-TR" dirty="0" smtClean="0">
                <a:latin typeface="Garamond" panose="02020404030301010803" pitchFamily="18" charset="0"/>
              </a:rPr>
              <a:t>Tilki (Uyma)</a:t>
            </a:r>
          </a:p>
          <a:p>
            <a:pPr eaLnBrk="1" hangingPunct="1">
              <a:buFont typeface="Wingdings" panose="05000000000000000000" pitchFamily="2" charset="2"/>
              <a:buChar char="v"/>
              <a:defRPr/>
            </a:pPr>
            <a:r>
              <a:rPr lang="tr-TR" altLang="tr-TR" dirty="0" smtClean="0">
                <a:latin typeface="Garamond" panose="02020404030301010803" pitchFamily="18" charset="0"/>
              </a:rPr>
              <a:t>Baykuş (Problem Çözme-uzlaşma)</a:t>
            </a:r>
          </a:p>
          <a:p>
            <a:pPr eaLnBrk="1" hangingPunct="1">
              <a:defRPr/>
            </a:pPr>
            <a:endParaRPr lang="tr-TR" altLang="tr-TR" dirty="0" smtClean="0"/>
          </a:p>
          <a:p>
            <a:pPr eaLnBrk="1" hangingPunct="1">
              <a:defRPr/>
            </a:pPr>
            <a:endParaRPr lang="tr-TR" altLang="tr-TR" dirty="0" smtClean="0"/>
          </a:p>
        </p:txBody>
      </p:sp>
    </p:spTree>
    <p:extLst>
      <p:ext uri="{BB962C8B-B14F-4D97-AF65-F5344CB8AC3E}">
        <p14:creationId xmlns:p14="http://schemas.microsoft.com/office/powerpoint/2010/main" val="201041671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368735" y="454814"/>
            <a:ext cx="5005588" cy="1143000"/>
          </a:xfrm>
        </p:spPr>
        <p:txBody>
          <a:bodyPr/>
          <a:lstStyle/>
          <a:p>
            <a:pPr algn="l">
              <a:defRPr/>
            </a:pPr>
            <a:r>
              <a:rPr lang="tr-TR" altLang="tr-TR" dirty="0">
                <a:solidFill>
                  <a:srgbClr val="DFDEF6"/>
                </a:solidFill>
              </a:rPr>
              <a:t>Köpekbalığı</a:t>
            </a:r>
            <a:br>
              <a:rPr lang="tr-TR" altLang="tr-TR" dirty="0">
                <a:solidFill>
                  <a:srgbClr val="DFDEF6"/>
                </a:solidFill>
              </a:rPr>
            </a:br>
            <a:endParaRPr lang="tr-TR" altLang="tr-TR" dirty="0" smtClean="0"/>
          </a:p>
        </p:txBody>
      </p:sp>
      <p:pic>
        <p:nvPicPr>
          <p:cNvPr id="22532" name="Picture 4" descr="sh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7089" y="2698062"/>
            <a:ext cx="3614671" cy="271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6"/>
          <p:cNvSpPr txBox="1">
            <a:spLocks noChangeArrowheads="1"/>
          </p:cNvSpPr>
          <p:nvPr/>
        </p:nvSpPr>
        <p:spPr bwMode="auto">
          <a:xfrm>
            <a:off x="6871529" y="1792278"/>
            <a:ext cx="44275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Font typeface="Wingdings" panose="05000000000000000000" pitchFamily="2" charset="2"/>
              <a:buChar char="q"/>
            </a:pPr>
            <a:endParaRPr lang="tr-TR" altLang="tr-TR" sz="2400" dirty="0">
              <a:solidFill>
                <a:srgbClr val="DFDEF6"/>
              </a:solidFill>
            </a:endParaRPr>
          </a:p>
          <a:p>
            <a:pPr fontAlgn="base">
              <a:spcBef>
                <a:spcPct val="0"/>
              </a:spcBef>
              <a:spcAft>
                <a:spcPct val="0"/>
              </a:spcAft>
              <a:buFont typeface="Wingdings" panose="05000000000000000000" pitchFamily="2" charset="2"/>
              <a:buChar char="q"/>
            </a:pPr>
            <a:endParaRPr lang="en-US" altLang="tr-TR" sz="2400" dirty="0">
              <a:solidFill>
                <a:srgbClr val="DFDEF6"/>
              </a:solidFill>
            </a:endParaRPr>
          </a:p>
          <a:p>
            <a:pPr fontAlgn="base">
              <a:spcBef>
                <a:spcPct val="0"/>
              </a:spcBef>
              <a:spcAft>
                <a:spcPct val="0"/>
              </a:spcAft>
              <a:buFont typeface="Wingdings" panose="05000000000000000000" pitchFamily="2" charset="2"/>
              <a:buChar char="q"/>
            </a:pPr>
            <a:endParaRPr lang="tr-TR" altLang="tr-TR" sz="2400" dirty="0">
              <a:solidFill>
                <a:srgbClr val="FFFFFF"/>
              </a:solidFill>
            </a:endParaRPr>
          </a:p>
        </p:txBody>
      </p:sp>
      <p:sp>
        <p:nvSpPr>
          <p:cNvPr id="56327" name="Rectangle 7"/>
          <p:cNvSpPr>
            <a:spLocks noChangeArrowheads="1"/>
          </p:cNvSpPr>
          <p:nvPr/>
        </p:nvSpPr>
        <p:spPr bwMode="auto">
          <a:xfrm>
            <a:off x="1774825" y="2603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lgn="l" fontAlgn="base">
              <a:spcBef>
                <a:spcPct val="0"/>
              </a:spcBef>
              <a:spcAft>
                <a:spcPct val="0"/>
              </a:spcAft>
              <a:defRPr/>
            </a:pPr>
            <a:endParaRPr lang="tr-TR" altLang="tr-TR" dirty="0">
              <a:solidFill>
                <a:srgbClr val="DFDEF6"/>
              </a:solidFill>
            </a:endParaRPr>
          </a:p>
        </p:txBody>
      </p:sp>
      <p:sp>
        <p:nvSpPr>
          <p:cNvPr id="2" name="Dikdörtgen 1"/>
          <p:cNvSpPr/>
          <p:nvPr/>
        </p:nvSpPr>
        <p:spPr>
          <a:xfrm>
            <a:off x="1021725" y="1403350"/>
            <a:ext cx="7675158" cy="4832092"/>
          </a:xfrm>
          <a:prstGeom prst="rect">
            <a:avLst/>
          </a:prstGeom>
        </p:spPr>
        <p:txBody>
          <a:bodyPr wrap="square">
            <a:spAutoFit/>
          </a:bodyPr>
          <a:lstStyle/>
          <a:p>
            <a:pPr marL="457200" indent="-457200">
              <a:spcBef>
                <a:spcPct val="0"/>
              </a:spcBef>
              <a:buFont typeface="Wingdings" panose="05000000000000000000" pitchFamily="2" charset="2"/>
              <a:buChar char="v"/>
            </a:pPr>
            <a:r>
              <a:rPr lang="tr-TR" altLang="tr-TR" sz="2800" dirty="0">
                <a:solidFill>
                  <a:srgbClr val="FFFF00"/>
                </a:solidFill>
              </a:rPr>
              <a:t> </a:t>
            </a:r>
            <a:r>
              <a:rPr lang="tr-TR" altLang="tr-TR" sz="2800" dirty="0" smtClean="0">
                <a:solidFill>
                  <a:srgbClr val="FFFF00"/>
                </a:solidFill>
                <a:latin typeface="Garamond" panose="02020404030301010803" pitchFamily="18" charset="0"/>
              </a:rPr>
              <a:t>Amaç </a:t>
            </a:r>
            <a:r>
              <a:rPr lang="tr-TR" altLang="tr-TR" sz="2800" dirty="0">
                <a:solidFill>
                  <a:srgbClr val="FFFF00"/>
                </a:solidFill>
                <a:latin typeface="Garamond" panose="02020404030301010803" pitchFamily="18" charset="0"/>
              </a:rPr>
              <a:t>odaklı</a:t>
            </a:r>
          </a:p>
          <a:p>
            <a:pPr marL="457200" indent="-457200">
              <a:spcBef>
                <a:spcPct val="0"/>
              </a:spcBef>
              <a:buFont typeface="Wingdings" panose="05000000000000000000" pitchFamily="2" charset="2"/>
              <a:buChar char="v"/>
            </a:pPr>
            <a:r>
              <a:rPr lang="tr-TR" altLang="tr-TR" sz="2800" dirty="0">
                <a:solidFill>
                  <a:srgbClr val="FFFF00"/>
                </a:solidFill>
                <a:latin typeface="Garamond" panose="02020404030301010803" pitchFamily="18" charset="0"/>
              </a:rPr>
              <a:t> </a:t>
            </a:r>
            <a:r>
              <a:rPr lang="en-US" altLang="tr-TR" sz="2800" dirty="0" err="1">
                <a:solidFill>
                  <a:srgbClr val="FFFF00"/>
                </a:solidFill>
                <a:latin typeface="Garamond" panose="02020404030301010803" pitchFamily="18" charset="0"/>
              </a:rPr>
              <a:t>Zorlama</a:t>
            </a:r>
            <a:endParaRPr lang="tr-TR" altLang="tr-TR" sz="2800" dirty="0">
              <a:solidFill>
                <a:srgbClr val="FFFF00"/>
              </a:solidFill>
              <a:latin typeface="Garamond" panose="02020404030301010803" pitchFamily="18" charset="0"/>
            </a:endParaRPr>
          </a:p>
          <a:p>
            <a:pPr marL="457200" indent="-457200">
              <a:spcBef>
                <a:spcPct val="0"/>
              </a:spcBef>
              <a:buFont typeface="Wingdings" panose="05000000000000000000" pitchFamily="2" charset="2"/>
              <a:buChar char="v"/>
            </a:pPr>
            <a:r>
              <a:rPr lang="tr-TR" altLang="tr-TR" sz="2800" dirty="0">
                <a:solidFill>
                  <a:srgbClr val="FFFF00"/>
                </a:solidFill>
                <a:latin typeface="Garamond" panose="02020404030301010803" pitchFamily="18" charset="0"/>
              </a:rPr>
              <a:t> K</a:t>
            </a:r>
            <a:r>
              <a:rPr lang="en-US" altLang="tr-TR" sz="2800" dirty="0">
                <a:solidFill>
                  <a:srgbClr val="FFFF00"/>
                </a:solidFill>
                <a:latin typeface="Garamond" panose="02020404030301010803" pitchFamily="18" charset="0"/>
              </a:rPr>
              <a:t>azan-</a:t>
            </a:r>
            <a:r>
              <a:rPr lang="en-US" altLang="tr-TR" sz="2800" dirty="0" err="1">
                <a:solidFill>
                  <a:srgbClr val="FFFF00"/>
                </a:solidFill>
                <a:latin typeface="Garamond" panose="02020404030301010803" pitchFamily="18" charset="0"/>
              </a:rPr>
              <a:t>kaybet</a:t>
            </a:r>
            <a:r>
              <a:rPr lang="en-US" altLang="tr-TR" sz="2800" dirty="0">
                <a:solidFill>
                  <a:srgbClr val="FFFF00"/>
                </a:solidFill>
                <a:latin typeface="Garamond" panose="02020404030301010803" pitchFamily="18" charset="0"/>
              </a:rPr>
              <a:t> </a:t>
            </a:r>
            <a:r>
              <a:rPr lang="en-US" altLang="tr-TR" sz="2800" dirty="0" err="1">
                <a:solidFill>
                  <a:srgbClr val="FFFF00"/>
                </a:solidFill>
                <a:latin typeface="Garamond" panose="02020404030301010803" pitchFamily="18" charset="0"/>
              </a:rPr>
              <a:t>müzakeresi</a:t>
            </a:r>
            <a:endParaRPr lang="tr-TR" altLang="tr-TR" sz="2800" dirty="0">
              <a:solidFill>
                <a:srgbClr val="FFFF00"/>
              </a:solidFill>
              <a:latin typeface="Garamond" panose="02020404030301010803" pitchFamily="18" charset="0"/>
            </a:endParaRPr>
          </a:p>
          <a:p>
            <a:pPr marL="457200" indent="-457200">
              <a:spcBef>
                <a:spcPct val="0"/>
              </a:spcBef>
              <a:buFont typeface="Wingdings" panose="05000000000000000000" pitchFamily="2" charset="2"/>
              <a:buChar char="v"/>
            </a:pPr>
            <a:r>
              <a:rPr lang="tr-TR" altLang="tr-TR" sz="2800" dirty="0">
                <a:solidFill>
                  <a:srgbClr val="FFFF00"/>
                </a:solidFill>
                <a:latin typeface="Garamond" panose="02020404030301010803" pitchFamily="18" charset="0"/>
              </a:rPr>
              <a:t> G</a:t>
            </a:r>
            <a:r>
              <a:rPr lang="en-US" altLang="tr-TR" sz="2800" dirty="0" err="1">
                <a:solidFill>
                  <a:srgbClr val="FFFF00"/>
                </a:solidFill>
                <a:latin typeface="Garamond" panose="02020404030301010803" pitchFamily="18" charset="0"/>
              </a:rPr>
              <a:t>üç</a:t>
            </a:r>
            <a:r>
              <a:rPr lang="en-US" altLang="tr-TR" sz="2800" dirty="0">
                <a:solidFill>
                  <a:srgbClr val="FFFF00"/>
                </a:solidFill>
                <a:latin typeface="Garamond" panose="02020404030301010803" pitchFamily="18" charset="0"/>
              </a:rPr>
              <a:t> </a:t>
            </a:r>
            <a:r>
              <a:rPr lang="en-US" altLang="tr-TR" sz="2800" dirty="0" err="1">
                <a:solidFill>
                  <a:srgbClr val="FFFF00"/>
                </a:solidFill>
                <a:latin typeface="Garamond" panose="02020404030301010803" pitchFamily="18" charset="0"/>
              </a:rPr>
              <a:t>kullan</a:t>
            </a:r>
            <a:r>
              <a:rPr lang="tr-TR" altLang="tr-TR" sz="2800" dirty="0" err="1">
                <a:solidFill>
                  <a:srgbClr val="FFFF00"/>
                </a:solidFill>
                <a:latin typeface="Garamond" panose="02020404030301010803" pitchFamily="18" charset="0"/>
              </a:rPr>
              <a:t>ımı</a:t>
            </a:r>
            <a:r>
              <a:rPr lang="tr-TR" altLang="tr-TR" sz="2800" dirty="0">
                <a:solidFill>
                  <a:srgbClr val="FFFF00"/>
                </a:solidFill>
                <a:latin typeface="Garamond" panose="02020404030301010803" pitchFamily="18" charset="0"/>
              </a:rPr>
              <a:t> </a:t>
            </a:r>
          </a:p>
          <a:p>
            <a:pPr marL="457200" indent="-457200">
              <a:spcBef>
                <a:spcPct val="0"/>
              </a:spcBef>
              <a:buFont typeface="Wingdings" panose="05000000000000000000" pitchFamily="2" charset="2"/>
              <a:buChar char="v"/>
            </a:pPr>
            <a:r>
              <a:rPr lang="tr-TR" altLang="tr-TR" sz="2800" dirty="0">
                <a:solidFill>
                  <a:srgbClr val="FFFF00"/>
                </a:solidFill>
                <a:latin typeface="Garamond" panose="02020404030301010803" pitchFamily="18" charset="0"/>
              </a:rPr>
              <a:t> Yarışmacı</a:t>
            </a:r>
          </a:p>
          <a:p>
            <a:pPr marL="457200" indent="-457200">
              <a:spcBef>
                <a:spcPct val="0"/>
              </a:spcBef>
              <a:buFont typeface="Wingdings" panose="05000000000000000000" pitchFamily="2" charset="2"/>
              <a:buChar char="v"/>
            </a:pPr>
            <a:r>
              <a:rPr lang="tr-TR" altLang="tr-TR" sz="2800" dirty="0" smtClean="0">
                <a:solidFill>
                  <a:srgbClr val="FFFF00"/>
                </a:solidFill>
                <a:latin typeface="Garamond" panose="02020404030301010803" pitchFamily="18" charset="0"/>
              </a:rPr>
              <a:t> Düşmanlık</a:t>
            </a:r>
            <a:endParaRPr lang="tr-TR" altLang="tr-TR" sz="2800" dirty="0">
              <a:solidFill>
                <a:srgbClr val="FFFF00"/>
              </a:solidFill>
              <a:latin typeface="Garamond" panose="02020404030301010803" pitchFamily="18" charset="0"/>
            </a:endParaRPr>
          </a:p>
          <a:p>
            <a:pPr marL="457200" indent="-457200">
              <a:spcBef>
                <a:spcPct val="0"/>
              </a:spcBef>
              <a:buFont typeface="Wingdings" panose="05000000000000000000" pitchFamily="2" charset="2"/>
              <a:buChar char="v"/>
            </a:pPr>
            <a:r>
              <a:rPr lang="tr-TR" altLang="tr-TR" sz="2800" dirty="0">
                <a:solidFill>
                  <a:srgbClr val="FFFF00"/>
                </a:solidFill>
                <a:latin typeface="Garamond" panose="02020404030301010803" pitchFamily="18" charset="0"/>
              </a:rPr>
              <a:t> Saldırganlık içerir</a:t>
            </a:r>
          </a:p>
          <a:p>
            <a:pPr marL="457200" indent="-457200">
              <a:spcBef>
                <a:spcPct val="0"/>
              </a:spcBef>
              <a:buFont typeface="Wingdings" panose="05000000000000000000" pitchFamily="2" charset="2"/>
              <a:buChar char="v"/>
            </a:pPr>
            <a:r>
              <a:rPr lang="tr-TR" altLang="tr-TR" sz="2800" dirty="0">
                <a:solidFill>
                  <a:srgbClr val="FFFF00"/>
                </a:solidFill>
                <a:latin typeface="Garamond" panose="02020404030301010803" pitchFamily="18" charset="0"/>
              </a:rPr>
              <a:t> Kazanma ihtiyacı yüksektir </a:t>
            </a:r>
          </a:p>
          <a:p>
            <a:pPr marL="457200" indent="-457200">
              <a:spcBef>
                <a:spcPct val="0"/>
              </a:spcBef>
              <a:buFont typeface="Wingdings" panose="05000000000000000000" pitchFamily="2" charset="2"/>
              <a:buChar char="v"/>
            </a:pPr>
            <a:r>
              <a:rPr lang="tr-TR" altLang="tr-TR" sz="2800" dirty="0">
                <a:solidFill>
                  <a:srgbClr val="FFFF00"/>
                </a:solidFill>
                <a:latin typeface="Garamond" panose="02020404030301010803" pitchFamily="18" charset="0"/>
              </a:rPr>
              <a:t> İlişki önemsenmediğinde</a:t>
            </a:r>
          </a:p>
          <a:p>
            <a:pPr marL="457200" indent="-457200">
              <a:spcBef>
                <a:spcPct val="0"/>
              </a:spcBef>
              <a:buFont typeface="Wingdings" panose="05000000000000000000" pitchFamily="2" charset="2"/>
              <a:buChar char="v"/>
            </a:pPr>
            <a:r>
              <a:rPr lang="tr-TR" altLang="tr-TR" sz="2800" dirty="0">
                <a:solidFill>
                  <a:srgbClr val="FFFF00"/>
                </a:solidFill>
                <a:latin typeface="Garamond" panose="02020404030301010803" pitchFamily="18" charset="0"/>
              </a:rPr>
              <a:t> Değişim beklentisi çok zayıfsa</a:t>
            </a:r>
          </a:p>
          <a:p>
            <a:pPr marL="457200" indent="-457200">
              <a:spcBef>
                <a:spcPct val="0"/>
              </a:spcBef>
              <a:buFont typeface="Wingdings" panose="05000000000000000000" pitchFamily="2" charset="2"/>
              <a:buChar char="v"/>
            </a:pPr>
            <a:r>
              <a:rPr lang="tr-TR" altLang="tr-TR" sz="2800" dirty="0">
                <a:solidFill>
                  <a:srgbClr val="FFFF00"/>
                </a:solidFill>
                <a:latin typeface="Garamond" panose="02020404030301010803" pitchFamily="18" charset="0"/>
              </a:rPr>
              <a:t> İvedilik </a:t>
            </a:r>
            <a:r>
              <a:rPr lang="tr-TR" altLang="tr-TR" sz="2800" dirty="0" err="1">
                <a:solidFill>
                  <a:srgbClr val="FFFF00"/>
                </a:solidFill>
                <a:latin typeface="Garamond" panose="02020404030301010803" pitchFamily="18" charset="0"/>
              </a:rPr>
              <a:t>sözkonusu</a:t>
            </a:r>
            <a:r>
              <a:rPr lang="tr-TR" altLang="tr-TR" sz="2800" dirty="0">
                <a:solidFill>
                  <a:srgbClr val="FFFF00"/>
                </a:solidFill>
                <a:latin typeface="Garamond" panose="02020404030301010803" pitchFamily="18" charset="0"/>
              </a:rPr>
              <a:t> ise</a:t>
            </a:r>
            <a:endParaRPr lang="en-US" altLang="tr-TR" sz="2800" dirty="0">
              <a:solidFill>
                <a:srgbClr val="FFFF00"/>
              </a:solidFill>
              <a:latin typeface="Garamond" panose="02020404030301010803" pitchFamily="18" charset="0"/>
            </a:endParaRPr>
          </a:p>
        </p:txBody>
      </p:sp>
    </p:spTree>
    <p:extLst>
      <p:ext uri="{BB962C8B-B14F-4D97-AF65-F5344CB8AC3E}">
        <p14:creationId xmlns:p14="http://schemas.microsoft.com/office/powerpoint/2010/main" val="17606269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8454" y="741192"/>
            <a:ext cx="10873946" cy="859009"/>
          </a:xfrm>
        </p:spPr>
        <p:txBody>
          <a:bodyPr/>
          <a:lstStyle/>
          <a:p>
            <a:r>
              <a:rPr lang="tr-TR" dirty="0"/>
              <a:t>İLETİŞİM</a:t>
            </a:r>
          </a:p>
        </p:txBody>
      </p:sp>
      <p:sp>
        <p:nvSpPr>
          <p:cNvPr id="3" name="İçerik Yer Tutucusu 2"/>
          <p:cNvSpPr>
            <a:spLocks noGrp="1"/>
          </p:cNvSpPr>
          <p:nvPr>
            <p:ph idx="1"/>
          </p:nvPr>
        </p:nvSpPr>
        <p:spPr/>
        <p:txBody>
          <a:bodyPr/>
          <a:lstStyle/>
          <a:p>
            <a:pPr>
              <a:buFont typeface="Wingdings" panose="05000000000000000000" pitchFamily="2" charset="2"/>
              <a:buChar char="ü"/>
            </a:pPr>
            <a:r>
              <a:rPr lang="tr-TR" altLang="tr-TR" b="1" dirty="0" smtClean="0">
                <a:cs typeface="Times New Roman" panose="02020603050405020304" pitchFamily="18" charset="0"/>
              </a:rPr>
              <a:t>	</a:t>
            </a:r>
            <a:r>
              <a:rPr lang="tr-TR" altLang="tr-TR" b="1" dirty="0" smtClean="0">
                <a:latin typeface="Garamond" panose="02020404030301010803" pitchFamily="18" charset="0"/>
                <a:cs typeface="Times New Roman" panose="02020603050405020304" pitchFamily="18" charset="0"/>
              </a:rPr>
              <a:t>İletişim </a:t>
            </a:r>
            <a:r>
              <a:rPr lang="tr-TR" altLang="tr-TR" b="1" dirty="0">
                <a:latin typeface="Garamond" panose="02020404030301010803" pitchFamily="18" charset="0"/>
                <a:cs typeface="Times New Roman" panose="02020603050405020304" pitchFamily="18" charset="0"/>
              </a:rPr>
              <a:t>becerilerinin </a:t>
            </a:r>
            <a:r>
              <a:rPr lang="tr-TR" altLang="tr-TR" b="1" dirty="0" smtClean="0">
                <a:latin typeface="Garamond" panose="02020404030301010803" pitchFamily="18" charset="0"/>
                <a:cs typeface="Times New Roman" panose="02020603050405020304" pitchFamily="18" charset="0"/>
              </a:rPr>
              <a:t>kazanılması, </a:t>
            </a:r>
            <a:r>
              <a:rPr lang="tr-TR" altLang="tr-TR" b="1" dirty="0">
                <a:latin typeface="Garamond" panose="02020404030301010803" pitchFamily="18" charset="0"/>
                <a:cs typeface="Times New Roman" panose="02020603050405020304" pitchFamily="18" charset="0"/>
              </a:rPr>
              <a:t>kişiler arasında sorunsuz, çözümleyici ve etkili bir </a:t>
            </a:r>
            <a:r>
              <a:rPr lang="tr-TR" altLang="tr-TR" b="1" dirty="0" smtClean="0">
                <a:latin typeface="Garamond" panose="02020404030301010803" pitchFamily="18" charset="0"/>
                <a:cs typeface="Times New Roman" panose="02020603050405020304" pitchFamily="18" charset="0"/>
              </a:rPr>
              <a:t>iletişimin, anlaşılmanın </a:t>
            </a:r>
            <a:r>
              <a:rPr lang="tr-TR" altLang="tr-TR" b="1" dirty="0">
                <a:latin typeface="Garamond" panose="02020404030301010803" pitchFamily="18" charset="0"/>
                <a:cs typeface="Times New Roman" panose="02020603050405020304" pitchFamily="18" charset="0"/>
              </a:rPr>
              <a:t>gerçekleşmesini sağlar.</a:t>
            </a:r>
          </a:p>
          <a:p>
            <a:pPr>
              <a:buFont typeface="Wingdings" panose="05000000000000000000" pitchFamily="2" charset="2"/>
              <a:buChar char="ü"/>
            </a:pPr>
            <a:r>
              <a:rPr lang="tr-TR" altLang="tr-TR" b="1" dirty="0">
                <a:latin typeface="Garamond" panose="02020404030301010803" pitchFamily="18" charset="0"/>
                <a:cs typeface="Times New Roman" panose="02020603050405020304" pitchFamily="18" charset="0"/>
              </a:rPr>
              <a:t>	</a:t>
            </a:r>
            <a:r>
              <a:rPr lang="tr-TR" altLang="tr-TR" b="1" dirty="0" smtClean="0">
                <a:solidFill>
                  <a:srgbClr val="FFFF00"/>
                </a:solidFill>
                <a:latin typeface="Garamond" panose="02020404030301010803" pitchFamily="18" charset="0"/>
                <a:cs typeface="Times New Roman" panose="02020603050405020304" pitchFamily="18" charset="0"/>
              </a:rPr>
              <a:t>Bireyin </a:t>
            </a:r>
            <a:r>
              <a:rPr lang="tr-TR" altLang="tr-TR" b="1" dirty="0">
                <a:solidFill>
                  <a:srgbClr val="FFFF00"/>
                </a:solidFill>
                <a:latin typeface="Garamond" panose="02020404030301010803" pitchFamily="18" charset="0"/>
                <a:cs typeface="Times New Roman" panose="02020603050405020304" pitchFamily="18" charset="0"/>
              </a:rPr>
              <a:t>çevresindekilerle iletişiminin-ilişkilerinin niteliği; o bireyin </a:t>
            </a:r>
            <a:r>
              <a:rPr lang="tr-TR" altLang="tr-TR" b="1" dirty="0" smtClean="0">
                <a:solidFill>
                  <a:srgbClr val="FFFF00"/>
                </a:solidFill>
                <a:latin typeface="Garamond" panose="02020404030301010803" pitchFamily="18" charset="0"/>
                <a:cs typeface="Times New Roman" panose="02020603050405020304" pitchFamily="18" charset="0"/>
              </a:rPr>
              <a:t>yaşam </a:t>
            </a:r>
            <a:r>
              <a:rPr lang="tr-TR" altLang="tr-TR" b="1" dirty="0">
                <a:solidFill>
                  <a:srgbClr val="FFFF00"/>
                </a:solidFill>
                <a:latin typeface="Garamond" panose="02020404030301010803" pitchFamily="18" charset="0"/>
                <a:cs typeface="Times New Roman" panose="02020603050405020304" pitchFamily="18" charset="0"/>
              </a:rPr>
              <a:t>kalitesini </a:t>
            </a:r>
            <a:r>
              <a:rPr lang="tr-TR" altLang="tr-TR" b="1" dirty="0" smtClean="0">
                <a:solidFill>
                  <a:srgbClr val="FFFF00"/>
                </a:solidFill>
                <a:latin typeface="Garamond" panose="02020404030301010803" pitchFamily="18" charset="0"/>
                <a:cs typeface="Times New Roman" panose="02020603050405020304" pitchFamily="18" charset="0"/>
              </a:rPr>
              <a:t>belirler.</a:t>
            </a:r>
          </a:p>
          <a:p>
            <a:pPr>
              <a:buFont typeface="Wingdings" panose="05000000000000000000" pitchFamily="2" charset="2"/>
              <a:buChar char="ü"/>
            </a:pPr>
            <a:r>
              <a:rPr lang="tr-TR" altLang="tr-TR" b="1" dirty="0">
                <a:latin typeface="Garamond" panose="02020404030301010803" pitchFamily="18" charset="0"/>
                <a:cs typeface="Times New Roman" panose="02020603050405020304" pitchFamily="18" charset="0"/>
              </a:rPr>
              <a:t>	</a:t>
            </a:r>
            <a:r>
              <a:rPr lang="tr-TR" altLang="tr-TR" b="1" dirty="0" smtClean="0">
                <a:solidFill>
                  <a:srgbClr val="C00000"/>
                </a:solidFill>
                <a:latin typeface="Garamond" panose="02020404030301010803" pitchFamily="18" charset="0"/>
                <a:cs typeface="Times New Roman" panose="02020603050405020304" pitchFamily="18" charset="0"/>
              </a:rPr>
              <a:t>Canlılar </a:t>
            </a:r>
            <a:r>
              <a:rPr lang="tr-TR" altLang="tr-TR" b="1" dirty="0">
                <a:solidFill>
                  <a:srgbClr val="C00000"/>
                </a:solidFill>
                <a:latin typeface="Garamond" panose="02020404030301010803" pitchFamily="18" charset="0"/>
                <a:cs typeface="Times New Roman" panose="02020603050405020304" pitchFamily="18" charset="0"/>
              </a:rPr>
              <a:t>yaşamlarını </a:t>
            </a:r>
            <a:r>
              <a:rPr lang="tr-TR" altLang="tr-TR" b="1" dirty="0" smtClean="0">
                <a:solidFill>
                  <a:srgbClr val="C00000"/>
                </a:solidFill>
                <a:latin typeface="Garamond" panose="02020404030301010803" pitchFamily="18" charset="0"/>
                <a:cs typeface="Times New Roman" panose="02020603050405020304" pitchFamily="18" charset="0"/>
              </a:rPr>
              <a:t>sürdürebilmek için </a:t>
            </a:r>
            <a:r>
              <a:rPr lang="tr-TR" altLang="tr-TR" b="1" dirty="0">
                <a:solidFill>
                  <a:srgbClr val="C00000"/>
                </a:solidFill>
                <a:latin typeface="Garamond" panose="02020404030301010803" pitchFamily="18" charset="0"/>
                <a:cs typeface="Times New Roman" panose="02020603050405020304" pitchFamily="18" charset="0"/>
              </a:rPr>
              <a:t>iletişim kurmak zorundadırlar.</a:t>
            </a:r>
          </a:p>
          <a:p>
            <a:endParaRPr lang="tr-TR" dirty="0"/>
          </a:p>
        </p:txBody>
      </p:sp>
    </p:spTree>
    <p:extLst>
      <p:ext uri="{BB962C8B-B14F-4D97-AF65-F5344CB8AC3E}">
        <p14:creationId xmlns:p14="http://schemas.microsoft.com/office/powerpoint/2010/main" val="2872470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06569" y="0"/>
            <a:ext cx="10972800" cy="1143000"/>
          </a:xfrm>
        </p:spPr>
        <p:txBody>
          <a:bodyPr/>
          <a:lstStyle/>
          <a:p>
            <a:pPr algn="l" eaLnBrk="1" hangingPunct="1">
              <a:defRPr/>
            </a:pPr>
            <a:r>
              <a:rPr lang="tr-TR" altLang="tr-TR" dirty="0">
                <a:solidFill>
                  <a:srgbClr val="DFDEF6"/>
                </a:solidFill>
              </a:rPr>
              <a:t>Kaplumbağa</a:t>
            </a:r>
            <a:endParaRPr lang="tr-TR" altLang="tr-TR" dirty="0" smtClean="0"/>
          </a:p>
        </p:txBody>
      </p:sp>
      <p:sp>
        <p:nvSpPr>
          <p:cNvPr id="53251" name="Rectangle 3"/>
          <p:cNvSpPr>
            <a:spLocks noGrp="1" noChangeArrowheads="1"/>
          </p:cNvSpPr>
          <p:nvPr>
            <p:ph idx="1"/>
          </p:nvPr>
        </p:nvSpPr>
        <p:spPr>
          <a:xfrm>
            <a:off x="309012" y="939007"/>
            <a:ext cx="6993309" cy="5423156"/>
          </a:xfrm>
        </p:spPr>
        <p:txBody>
          <a:bodyPr/>
          <a:lstStyle/>
          <a:p>
            <a:pPr>
              <a:buClr>
                <a:srgbClr val="6666FF"/>
              </a:buClr>
              <a:buSzPct val="85000"/>
              <a:buFont typeface="Wingdings" panose="05000000000000000000" pitchFamily="2" charset="2"/>
              <a:buChar char="v"/>
            </a:pPr>
            <a:r>
              <a:rPr lang="tr-TR" altLang="tr-TR" b="1" dirty="0">
                <a:solidFill>
                  <a:schemeClr val="accent5">
                    <a:lumMod val="10000"/>
                  </a:schemeClr>
                </a:solidFill>
              </a:rPr>
              <a:t> </a:t>
            </a:r>
            <a:r>
              <a:rPr lang="tr-TR" altLang="tr-TR" sz="2800" b="1" dirty="0">
                <a:solidFill>
                  <a:schemeClr val="tx1">
                    <a:lumMod val="95000"/>
                  </a:schemeClr>
                </a:solidFill>
                <a:latin typeface="Garamond" panose="02020404030301010803" pitchFamily="18" charset="0"/>
              </a:rPr>
              <a:t>Kaçınma ve geri çekilme</a:t>
            </a:r>
          </a:p>
          <a:p>
            <a:pPr>
              <a:buClr>
                <a:srgbClr val="6666FF"/>
              </a:buClr>
              <a:buSzPct val="85000"/>
              <a:buFont typeface="Wingdings" panose="05000000000000000000" pitchFamily="2" charset="2"/>
              <a:buChar char="v"/>
            </a:pPr>
            <a:r>
              <a:rPr lang="tr-TR" altLang="tr-TR" sz="2800" b="1" dirty="0">
                <a:solidFill>
                  <a:schemeClr val="tx1">
                    <a:lumMod val="95000"/>
                  </a:schemeClr>
                </a:solidFill>
                <a:latin typeface="Garamond" panose="02020404030301010803" pitchFamily="18" charset="0"/>
              </a:rPr>
              <a:t> En büyük kayıp çözümsüzlüktür</a:t>
            </a:r>
          </a:p>
          <a:p>
            <a:pPr>
              <a:buClr>
                <a:srgbClr val="6666FF"/>
              </a:buClr>
              <a:buSzPct val="85000"/>
              <a:buFont typeface="Wingdings" panose="05000000000000000000" pitchFamily="2" charset="2"/>
              <a:buChar char="v"/>
            </a:pPr>
            <a:r>
              <a:rPr lang="tr-TR"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Kaplumbağalar</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çatışmadan</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korunmak</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için</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kabuğuna</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çekilirler</a:t>
            </a:r>
            <a:r>
              <a:rPr lang="en-US" altLang="tr-TR" sz="2800" b="1" dirty="0">
                <a:solidFill>
                  <a:schemeClr val="tx1">
                    <a:lumMod val="95000"/>
                  </a:schemeClr>
                </a:solidFill>
                <a:latin typeface="Garamond" panose="02020404030301010803" pitchFamily="18" charset="0"/>
              </a:rPr>
              <a:t>. </a:t>
            </a:r>
            <a:endParaRPr lang="tr-TR" altLang="tr-TR" sz="2800" b="1" dirty="0">
              <a:solidFill>
                <a:schemeClr val="tx1">
                  <a:lumMod val="95000"/>
                </a:schemeClr>
              </a:solidFill>
              <a:latin typeface="Garamond" panose="02020404030301010803" pitchFamily="18" charset="0"/>
            </a:endParaRPr>
          </a:p>
          <a:p>
            <a:pPr>
              <a:buClr>
                <a:srgbClr val="6666FF"/>
              </a:buClr>
              <a:buSzPct val="85000"/>
              <a:buFont typeface="Wingdings" panose="05000000000000000000" pitchFamily="2" charset="2"/>
              <a:buChar char="v"/>
            </a:pPr>
            <a:r>
              <a:rPr lang="tr-TR"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Eğer</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amaçlar</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önemsiz</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ve</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başkalarıyla</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ilişkilerimizi</a:t>
            </a:r>
            <a:r>
              <a:rPr lang="en-US" altLang="tr-TR" sz="2800" b="1" dirty="0">
                <a:solidFill>
                  <a:schemeClr val="tx1">
                    <a:lumMod val="95000"/>
                  </a:schemeClr>
                </a:solidFill>
                <a:latin typeface="Garamond" panose="02020404030301010803" pitchFamily="18" charset="0"/>
              </a:rPr>
              <a:t> de </a:t>
            </a:r>
            <a:r>
              <a:rPr lang="en-US" altLang="tr-TR" sz="2800" b="1" dirty="0" err="1">
                <a:solidFill>
                  <a:schemeClr val="tx1">
                    <a:lumMod val="95000"/>
                  </a:schemeClr>
                </a:solidFill>
                <a:latin typeface="Garamond" panose="02020404030301010803" pitchFamily="18" charset="0"/>
              </a:rPr>
              <a:t>korumak</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çok</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önemli</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değilse</a:t>
            </a:r>
            <a:endParaRPr lang="tr-TR" altLang="tr-TR" sz="2800" b="1" dirty="0">
              <a:solidFill>
                <a:schemeClr val="tx1">
                  <a:lumMod val="95000"/>
                </a:schemeClr>
              </a:solidFill>
              <a:latin typeface="Garamond" panose="02020404030301010803" pitchFamily="18" charset="0"/>
            </a:endParaRPr>
          </a:p>
          <a:p>
            <a:pPr>
              <a:buClr>
                <a:srgbClr val="6666FF"/>
              </a:buClr>
              <a:buSzPct val="85000"/>
              <a:buFont typeface="Wingdings" panose="05000000000000000000" pitchFamily="2" charset="2"/>
              <a:buChar char="v"/>
            </a:pPr>
            <a:r>
              <a:rPr lang="tr-TR"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Olumsuz</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durumlarda</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eğer</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yapacak</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daha</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iyi</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bir</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şeyiniz</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yoksa</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sakin</a:t>
            </a:r>
            <a:r>
              <a:rPr lang="en-US" altLang="tr-TR" sz="2800" b="1" dirty="0">
                <a:solidFill>
                  <a:schemeClr val="tx1">
                    <a:lumMod val="95000"/>
                  </a:schemeClr>
                </a:solidFill>
                <a:latin typeface="Garamond" panose="02020404030301010803" pitchFamily="18" charset="0"/>
              </a:rPr>
              <a:t> </a:t>
            </a:r>
            <a:r>
              <a:rPr lang="en-US" altLang="tr-TR" sz="2800" b="1" dirty="0" err="1">
                <a:solidFill>
                  <a:schemeClr val="tx1">
                    <a:lumMod val="95000"/>
                  </a:schemeClr>
                </a:solidFill>
                <a:latin typeface="Garamond" panose="02020404030301010803" pitchFamily="18" charset="0"/>
              </a:rPr>
              <a:t>ol</a:t>
            </a:r>
            <a:r>
              <a:rPr lang="tr-TR" altLang="tr-TR" sz="2800" b="1" dirty="0" err="1">
                <a:solidFill>
                  <a:schemeClr val="tx1">
                    <a:lumMod val="95000"/>
                  </a:schemeClr>
                </a:solidFill>
                <a:latin typeface="Garamond" panose="02020404030301010803" pitchFamily="18" charset="0"/>
              </a:rPr>
              <a:t>mak</a:t>
            </a:r>
            <a:r>
              <a:rPr lang="tr-TR" altLang="tr-TR" sz="2800" b="1" dirty="0">
                <a:solidFill>
                  <a:schemeClr val="tx1">
                    <a:lumMod val="95000"/>
                  </a:schemeClr>
                </a:solidFill>
                <a:latin typeface="Garamond" panose="02020404030301010803" pitchFamily="18" charset="0"/>
              </a:rPr>
              <a:t> ve çekilmek</a:t>
            </a:r>
          </a:p>
          <a:p>
            <a:pPr>
              <a:buClr>
                <a:srgbClr val="6666FF"/>
              </a:buClr>
              <a:buSzPct val="85000"/>
              <a:buFont typeface="Wingdings" panose="05000000000000000000" pitchFamily="2" charset="2"/>
              <a:buChar char="v"/>
            </a:pPr>
            <a:r>
              <a:rPr lang="tr-TR" altLang="tr-TR" sz="2800" b="1" dirty="0">
                <a:solidFill>
                  <a:schemeClr val="tx1">
                    <a:lumMod val="95000"/>
                  </a:schemeClr>
                </a:solidFill>
                <a:latin typeface="Garamond" panose="02020404030301010803" pitchFamily="18" charset="0"/>
              </a:rPr>
              <a:t> Duyguları </a:t>
            </a:r>
            <a:r>
              <a:rPr lang="en-US" altLang="tr-TR" sz="2800" b="1" dirty="0" err="1">
                <a:solidFill>
                  <a:schemeClr val="tx1">
                    <a:lumMod val="95000"/>
                  </a:schemeClr>
                </a:solidFill>
                <a:latin typeface="Garamond" panose="02020404030301010803" pitchFamily="18" charset="0"/>
              </a:rPr>
              <a:t>kontrol</a:t>
            </a:r>
            <a:r>
              <a:rPr lang="en-US" altLang="tr-TR" sz="2800" b="1" dirty="0">
                <a:solidFill>
                  <a:schemeClr val="tx1">
                    <a:lumMod val="95000"/>
                  </a:schemeClr>
                </a:solidFill>
                <a:latin typeface="Garamond" panose="02020404030301010803" pitchFamily="18" charset="0"/>
              </a:rPr>
              <a:t> </a:t>
            </a:r>
            <a:r>
              <a:rPr lang="tr-TR" altLang="tr-TR" sz="2800" b="1" dirty="0">
                <a:solidFill>
                  <a:schemeClr val="tx1">
                    <a:lumMod val="95000"/>
                  </a:schemeClr>
                </a:solidFill>
                <a:latin typeface="Garamond" panose="02020404030301010803" pitchFamily="18" charset="0"/>
              </a:rPr>
              <a:t>etmek</a:t>
            </a:r>
            <a:r>
              <a:rPr lang="en-US" altLang="tr-TR" sz="2800" b="1" dirty="0">
                <a:solidFill>
                  <a:schemeClr val="tx1">
                    <a:lumMod val="95000"/>
                  </a:schemeClr>
                </a:solidFill>
                <a:latin typeface="Garamond" panose="02020404030301010803" pitchFamily="18" charset="0"/>
              </a:rPr>
              <a:t>.</a:t>
            </a:r>
            <a:endParaRPr lang="tr-TR" altLang="tr-TR" sz="2800" dirty="0" smtClean="0">
              <a:solidFill>
                <a:schemeClr val="tx1">
                  <a:lumMod val="95000"/>
                </a:schemeClr>
              </a:solidFill>
              <a:latin typeface="Garamond" panose="02020404030301010803" pitchFamily="18" charset="0"/>
            </a:endParaRPr>
          </a:p>
        </p:txBody>
      </p:sp>
      <p:pic>
        <p:nvPicPr>
          <p:cNvPr id="30724" name="Picture 4" descr="tur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4594" y="2198029"/>
            <a:ext cx="4007806" cy="276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5"/>
          <p:cNvSpPr txBox="1">
            <a:spLocks noChangeArrowheads="1"/>
          </p:cNvSpPr>
          <p:nvPr/>
        </p:nvSpPr>
        <p:spPr bwMode="auto">
          <a:xfrm>
            <a:off x="6580189" y="280988"/>
            <a:ext cx="3836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tr-TR" altLang="tr-TR">
              <a:solidFill>
                <a:srgbClr val="FFFFFF"/>
              </a:solidFill>
            </a:endParaRPr>
          </a:p>
        </p:txBody>
      </p:sp>
      <p:sp>
        <p:nvSpPr>
          <p:cNvPr id="53255" name="Rectangle 7"/>
          <p:cNvSpPr>
            <a:spLocks noChangeArrowheads="1"/>
          </p:cNvSpPr>
          <p:nvPr/>
        </p:nvSpPr>
        <p:spPr bwMode="auto">
          <a:xfrm>
            <a:off x="1667733" y="-20399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lgn="l" fontAlgn="base">
              <a:spcBef>
                <a:spcPct val="0"/>
              </a:spcBef>
              <a:spcAft>
                <a:spcPct val="0"/>
              </a:spcAft>
              <a:defRPr/>
            </a:pPr>
            <a:r>
              <a:rPr lang="tr-TR" altLang="tr-TR" dirty="0" smtClean="0">
                <a:solidFill>
                  <a:srgbClr val="DFDEF6"/>
                </a:solidFill>
              </a:rPr>
              <a:t> </a:t>
            </a:r>
            <a:endParaRPr lang="tr-TR" altLang="tr-TR" dirty="0">
              <a:solidFill>
                <a:srgbClr val="DFDEF6"/>
              </a:solidFill>
            </a:endParaRPr>
          </a:p>
        </p:txBody>
      </p:sp>
    </p:spTree>
    <p:extLst>
      <p:ext uri="{BB962C8B-B14F-4D97-AF65-F5344CB8AC3E}">
        <p14:creationId xmlns:p14="http://schemas.microsoft.com/office/powerpoint/2010/main" val="373920490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610378" y="419480"/>
            <a:ext cx="3395730" cy="1143000"/>
          </a:xfrm>
        </p:spPr>
        <p:txBody>
          <a:bodyPr/>
          <a:lstStyle/>
          <a:p>
            <a:pPr algn="l" eaLnBrk="1" hangingPunct="1">
              <a:defRPr/>
            </a:pPr>
            <a:r>
              <a:rPr lang="tr-TR" altLang="tr-TR" dirty="0" smtClean="0"/>
              <a:t>Ayı </a:t>
            </a:r>
            <a:r>
              <a:rPr lang="tr-TR" altLang="tr-TR" dirty="0" err="1" smtClean="0"/>
              <a:t>Tedy</a:t>
            </a:r>
            <a:r>
              <a:rPr lang="tr-TR" altLang="tr-TR" dirty="0" smtClean="0"/>
              <a:t>…</a:t>
            </a:r>
          </a:p>
        </p:txBody>
      </p:sp>
      <p:sp>
        <p:nvSpPr>
          <p:cNvPr id="55299" name="Rectangle 3"/>
          <p:cNvSpPr>
            <a:spLocks noGrp="1" noChangeArrowheads="1"/>
          </p:cNvSpPr>
          <p:nvPr>
            <p:ph idx="1"/>
          </p:nvPr>
        </p:nvSpPr>
        <p:spPr>
          <a:xfrm>
            <a:off x="1924985" y="1873431"/>
            <a:ext cx="5903827" cy="4321175"/>
          </a:xfrm>
        </p:spPr>
        <p:txBody>
          <a:bodyPr/>
          <a:lstStyle/>
          <a:p>
            <a:pPr eaLnBrk="1" hangingPunct="1">
              <a:buFont typeface="Wingdings" panose="05000000000000000000" pitchFamily="2" charset="2"/>
              <a:buChar char="v"/>
              <a:defRPr/>
            </a:pPr>
            <a:r>
              <a:rPr lang="tr-TR" altLang="tr-TR" dirty="0" smtClean="0">
                <a:latin typeface="Garamond" panose="02020404030301010803" pitchFamily="18" charset="0"/>
              </a:rPr>
              <a:t>Kolaylaştırıcı, yapıcı</a:t>
            </a:r>
          </a:p>
          <a:p>
            <a:pPr eaLnBrk="1" hangingPunct="1">
              <a:buFont typeface="Wingdings" panose="05000000000000000000" pitchFamily="2" charset="2"/>
              <a:buChar char="v"/>
              <a:defRPr/>
            </a:pPr>
            <a:r>
              <a:rPr lang="tr-TR" altLang="tr-TR" dirty="0" smtClean="0">
                <a:latin typeface="Garamond" panose="02020404030301010803" pitchFamily="18" charset="0"/>
              </a:rPr>
              <a:t>İlişki odaklı</a:t>
            </a:r>
          </a:p>
          <a:p>
            <a:pPr eaLnBrk="1" hangingPunct="1">
              <a:buFont typeface="Wingdings" panose="05000000000000000000" pitchFamily="2" charset="2"/>
              <a:buChar char="v"/>
              <a:defRPr/>
            </a:pPr>
            <a:r>
              <a:rPr lang="tr-TR" altLang="tr-TR" dirty="0" smtClean="0">
                <a:latin typeface="Garamond" panose="02020404030301010803" pitchFamily="18" charset="0"/>
              </a:rPr>
              <a:t>Fedakar</a:t>
            </a:r>
          </a:p>
          <a:p>
            <a:pPr eaLnBrk="1" hangingPunct="1">
              <a:buFont typeface="Wingdings" panose="05000000000000000000" pitchFamily="2" charset="2"/>
              <a:buChar char="v"/>
              <a:defRPr/>
            </a:pPr>
            <a:r>
              <a:rPr lang="tr-TR" altLang="tr-TR" dirty="0" smtClean="0">
                <a:latin typeface="Garamond" panose="02020404030301010803" pitchFamily="18" charset="0"/>
              </a:rPr>
              <a:t>Bir karar verme gereği zorunlu ise</a:t>
            </a:r>
          </a:p>
          <a:p>
            <a:pPr eaLnBrk="1" hangingPunct="1">
              <a:buFont typeface="Wingdings" panose="05000000000000000000" pitchFamily="2" charset="2"/>
              <a:buChar char="v"/>
              <a:defRPr/>
            </a:pPr>
            <a:r>
              <a:rPr lang="tr-TR" altLang="tr-TR" dirty="0" smtClean="0">
                <a:latin typeface="Garamond" panose="02020404030301010803" pitchFamily="18" charset="0"/>
              </a:rPr>
              <a:t>Kaybetmek ilişkide kalmayı sağlıyorsa</a:t>
            </a:r>
          </a:p>
        </p:txBody>
      </p:sp>
      <p:pic>
        <p:nvPicPr>
          <p:cNvPr id="24580" name="Picture 4" descr="tedd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1241" y="1844676"/>
            <a:ext cx="2805937" cy="373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35327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34603" y="457201"/>
            <a:ext cx="5739685" cy="1143000"/>
          </a:xfrm>
        </p:spPr>
        <p:txBody>
          <a:bodyPr/>
          <a:lstStyle/>
          <a:p>
            <a:pPr algn="l" eaLnBrk="1" hangingPunct="1">
              <a:defRPr/>
            </a:pPr>
            <a:r>
              <a:rPr lang="tr-TR" altLang="tr-TR" dirty="0">
                <a:solidFill>
                  <a:srgbClr val="DFDEF6"/>
                </a:solidFill>
              </a:rPr>
              <a:t>Tilki</a:t>
            </a:r>
            <a:endParaRPr lang="tr-TR" altLang="tr-TR" dirty="0" smtClean="0"/>
          </a:p>
        </p:txBody>
      </p:sp>
      <p:sp>
        <p:nvSpPr>
          <p:cNvPr id="54275" name="Rectangle 3"/>
          <p:cNvSpPr>
            <a:spLocks noGrp="1" noChangeArrowheads="1"/>
          </p:cNvSpPr>
          <p:nvPr>
            <p:ph idx="1"/>
          </p:nvPr>
        </p:nvSpPr>
        <p:spPr>
          <a:xfrm>
            <a:off x="609600" y="1600201"/>
            <a:ext cx="7207876" cy="4530725"/>
          </a:xfrm>
        </p:spPr>
        <p:txBody>
          <a:bodyPr/>
          <a:lstStyle/>
          <a:p>
            <a:pPr>
              <a:buClr>
                <a:srgbClr val="6666FF"/>
              </a:buClr>
              <a:buSzPct val="85000"/>
              <a:buFont typeface="Wingdings" panose="05000000000000000000" pitchFamily="2" charset="2"/>
              <a:buChar char="v"/>
            </a:pPr>
            <a:r>
              <a:rPr lang="tr-TR" altLang="tr-TR" b="1" dirty="0">
                <a:solidFill>
                  <a:schemeClr val="tx1">
                    <a:lumMod val="95000"/>
                  </a:schemeClr>
                </a:solidFill>
              </a:rPr>
              <a:t> </a:t>
            </a:r>
            <a:r>
              <a:rPr lang="tr-TR" altLang="tr-TR" sz="2800" b="1" dirty="0">
                <a:solidFill>
                  <a:schemeClr val="tx1">
                    <a:lumMod val="95000"/>
                  </a:schemeClr>
                </a:solidFill>
                <a:latin typeface="Garamond" panose="02020404030301010803" pitchFamily="18" charset="0"/>
              </a:rPr>
              <a:t>Amaçlar ve ilişki odaklı</a:t>
            </a:r>
          </a:p>
          <a:p>
            <a:pPr>
              <a:buClr>
                <a:srgbClr val="6666FF"/>
              </a:buClr>
              <a:buSzPct val="85000"/>
              <a:buFont typeface="Wingdings" panose="05000000000000000000" pitchFamily="2" charset="2"/>
              <a:buChar char="v"/>
            </a:pPr>
            <a:r>
              <a:rPr lang="tr-TR" altLang="tr-TR" sz="2800" b="1" dirty="0">
                <a:solidFill>
                  <a:schemeClr val="tx1">
                    <a:lumMod val="95000"/>
                  </a:schemeClr>
                </a:solidFill>
                <a:latin typeface="Garamond" panose="02020404030301010803" pitchFamily="18" charset="0"/>
              </a:rPr>
              <a:t> Amaçlarından vazgeçebilirler, başkalarının da vazgeçmesini </a:t>
            </a:r>
            <a:r>
              <a:rPr lang="tr-TR" altLang="tr-TR" sz="2800" b="1" dirty="0" smtClean="0">
                <a:solidFill>
                  <a:schemeClr val="tx1">
                    <a:lumMod val="95000"/>
                  </a:schemeClr>
                </a:solidFill>
                <a:latin typeface="Garamond" panose="02020404030301010803" pitchFamily="18" charset="0"/>
              </a:rPr>
              <a:t>beklerler.</a:t>
            </a:r>
            <a:endParaRPr lang="tr-TR" altLang="tr-TR" sz="2800" b="1" dirty="0">
              <a:solidFill>
                <a:schemeClr val="tx1">
                  <a:lumMod val="95000"/>
                </a:schemeClr>
              </a:solidFill>
              <a:latin typeface="Garamond" panose="02020404030301010803" pitchFamily="18" charset="0"/>
            </a:endParaRPr>
          </a:p>
          <a:p>
            <a:pPr>
              <a:buClr>
                <a:srgbClr val="6666FF"/>
              </a:buClr>
              <a:buSzPct val="85000"/>
              <a:buFont typeface="Wingdings" panose="05000000000000000000" pitchFamily="2" charset="2"/>
              <a:buChar char="v"/>
            </a:pPr>
            <a:r>
              <a:rPr lang="tr-TR" altLang="tr-TR" sz="2800" b="1" dirty="0">
                <a:solidFill>
                  <a:schemeClr val="tx1">
                    <a:lumMod val="95000"/>
                  </a:schemeClr>
                </a:solidFill>
                <a:latin typeface="Garamond" panose="02020404030301010803" pitchFamily="18" charset="0"/>
              </a:rPr>
              <a:t> Kazan-kaybet veya kaybet-kaybet</a:t>
            </a:r>
          </a:p>
          <a:p>
            <a:pPr>
              <a:buClr>
                <a:srgbClr val="6666FF"/>
              </a:buClr>
              <a:buSzPct val="85000"/>
              <a:buFont typeface="Wingdings" panose="05000000000000000000" pitchFamily="2" charset="2"/>
              <a:buChar char="v"/>
            </a:pPr>
            <a:r>
              <a:rPr lang="tr-TR" altLang="tr-TR" sz="2800" b="1" dirty="0">
                <a:solidFill>
                  <a:schemeClr val="tx1">
                    <a:lumMod val="95000"/>
                  </a:schemeClr>
                </a:solidFill>
                <a:latin typeface="Garamond" panose="02020404030301010803" pitchFamily="18" charset="0"/>
              </a:rPr>
              <a:t> Kumar oynamak</a:t>
            </a:r>
          </a:p>
          <a:p>
            <a:pPr>
              <a:buClr>
                <a:srgbClr val="6666FF"/>
              </a:buClr>
              <a:buSzPct val="85000"/>
              <a:buFont typeface="Wingdings" panose="05000000000000000000" pitchFamily="2" charset="2"/>
              <a:buChar char="v"/>
            </a:pPr>
            <a:r>
              <a:rPr lang="tr-TR" altLang="tr-TR" sz="2800" b="1" dirty="0">
                <a:solidFill>
                  <a:schemeClr val="tx1">
                    <a:lumMod val="95000"/>
                  </a:schemeClr>
                </a:solidFill>
                <a:latin typeface="Garamond" panose="02020404030301010803" pitchFamily="18" charset="0"/>
              </a:rPr>
              <a:t> Zaman baskısı yoksa</a:t>
            </a:r>
          </a:p>
          <a:p>
            <a:pPr>
              <a:buClr>
                <a:srgbClr val="6666FF"/>
              </a:buClr>
              <a:buSzPct val="85000"/>
              <a:buFont typeface="Wingdings" panose="05000000000000000000" pitchFamily="2" charset="2"/>
              <a:buChar char="v"/>
            </a:pPr>
            <a:r>
              <a:rPr lang="tr-TR" altLang="tr-TR" sz="2800" b="1" dirty="0">
                <a:solidFill>
                  <a:schemeClr val="tx1">
                    <a:lumMod val="95000"/>
                  </a:schemeClr>
                </a:solidFill>
                <a:latin typeface="Garamond" panose="02020404030301010803" pitchFamily="18" charset="0"/>
              </a:rPr>
              <a:t> Basit çözüm veya anlaşma olamayacaksa</a:t>
            </a:r>
            <a:endParaRPr lang="en-US" altLang="tr-TR" sz="2800" b="1" dirty="0">
              <a:solidFill>
                <a:schemeClr val="tx1">
                  <a:lumMod val="95000"/>
                </a:schemeClr>
              </a:solidFill>
              <a:latin typeface="Garamond" panose="02020404030301010803" pitchFamily="18" charset="0"/>
            </a:endParaRPr>
          </a:p>
          <a:p>
            <a:pPr eaLnBrk="1" hangingPunct="1">
              <a:defRPr/>
            </a:pPr>
            <a:endParaRPr lang="tr-TR" altLang="tr-TR" dirty="0" smtClean="0"/>
          </a:p>
        </p:txBody>
      </p:sp>
      <p:pic>
        <p:nvPicPr>
          <p:cNvPr id="28676" name="Picture 4" descr="fox%201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476" y="2069446"/>
            <a:ext cx="3913635" cy="293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7"/>
          <p:cNvSpPr>
            <a:spLocks noChangeArrowheads="1"/>
          </p:cNvSpPr>
          <p:nvPr/>
        </p:nvSpPr>
        <p:spPr bwMode="auto">
          <a:xfrm>
            <a:off x="1774825" y="2603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lgn="l" fontAlgn="base">
              <a:spcBef>
                <a:spcPct val="0"/>
              </a:spcBef>
              <a:spcAft>
                <a:spcPct val="0"/>
              </a:spcAft>
              <a:defRPr/>
            </a:pPr>
            <a:r>
              <a:rPr lang="tr-TR" altLang="tr-TR" dirty="0" smtClean="0">
                <a:solidFill>
                  <a:srgbClr val="DFDEF6"/>
                </a:solidFill>
              </a:rPr>
              <a:t> </a:t>
            </a:r>
            <a:endParaRPr lang="tr-TR" altLang="tr-TR" dirty="0">
              <a:solidFill>
                <a:srgbClr val="DFDEF6"/>
              </a:solidFill>
            </a:endParaRPr>
          </a:p>
        </p:txBody>
      </p:sp>
    </p:spTree>
    <p:extLst>
      <p:ext uri="{BB962C8B-B14F-4D97-AF65-F5344CB8AC3E}">
        <p14:creationId xmlns:p14="http://schemas.microsoft.com/office/powerpoint/2010/main" val="159715567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266423" y="535391"/>
            <a:ext cx="6731358" cy="1143000"/>
          </a:xfrm>
        </p:spPr>
        <p:txBody>
          <a:bodyPr/>
          <a:lstStyle/>
          <a:p>
            <a:pPr algn="l" eaLnBrk="1" hangingPunct="1">
              <a:defRPr/>
            </a:pPr>
            <a:r>
              <a:rPr lang="tr-TR" altLang="tr-TR" dirty="0" smtClean="0"/>
              <a:t>Baykuş </a:t>
            </a:r>
          </a:p>
        </p:txBody>
      </p:sp>
      <p:sp>
        <p:nvSpPr>
          <p:cNvPr id="52227" name="Rectangle 3"/>
          <p:cNvSpPr>
            <a:spLocks noGrp="1" noChangeArrowheads="1"/>
          </p:cNvSpPr>
          <p:nvPr>
            <p:ph idx="1"/>
          </p:nvPr>
        </p:nvSpPr>
        <p:spPr>
          <a:xfrm>
            <a:off x="670009" y="1678391"/>
            <a:ext cx="7504090" cy="4248150"/>
          </a:xfrm>
        </p:spPr>
        <p:txBody>
          <a:bodyPr/>
          <a:lstStyle/>
          <a:p>
            <a:pPr eaLnBrk="1" hangingPunct="1">
              <a:buFont typeface="Wingdings" panose="05000000000000000000" pitchFamily="2" charset="2"/>
              <a:buChar char="v"/>
              <a:defRPr/>
            </a:pPr>
            <a:r>
              <a:rPr lang="en-US" altLang="tr-TR" sz="2800" dirty="0">
                <a:effectLst/>
                <a:latin typeface="Garamond" panose="02020404030301010803" pitchFamily="18" charset="0"/>
              </a:rPr>
              <a:t>Problem </a:t>
            </a:r>
            <a:r>
              <a:rPr lang="en-US" altLang="tr-TR" sz="2800" dirty="0" err="1">
                <a:effectLst/>
                <a:latin typeface="Garamond" panose="02020404030301010803" pitchFamily="18" charset="0"/>
              </a:rPr>
              <a:t>çözme</a:t>
            </a:r>
            <a:r>
              <a:rPr lang="en-US" altLang="tr-TR" sz="2800" dirty="0">
                <a:effectLst/>
                <a:latin typeface="Garamond" panose="02020404030301010803" pitchFamily="18" charset="0"/>
              </a:rPr>
              <a:t> </a:t>
            </a:r>
            <a:endParaRPr lang="tr-TR" altLang="tr-TR" sz="2800" dirty="0">
              <a:effectLst/>
              <a:latin typeface="Garamond" panose="02020404030301010803" pitchFamily="18" charset="0"/>
            </a:endParaRPr>
          </a:p>
          <a:p>
            <a:pPr eaLnBrk="1" hangingPunct="1">
              <a:buFont typeface="Wingdings" panose="05000000000000000000" pitchFamily="2" charset="2"/>
              <a:buChar char="v"/>
              <a:defRPr/>
            </a:pPr>
            <a:r>
              <a:rPr lang="tr-TR" altLang="tr-TR" sz="2800" dirty="0">
                <a:effectLst/>
                <a:latin typeface="Garamond" panose="02020404030301010803" pitchFamily="18" charset="0"/>
              </a:rPr>
              <a:t>A</a:t>
            </a:r>
            <a:r>
              <a:rPr lang="en-US" altLang="tr-TR" sz="2800" dirty="0" err="1">
                <a:effectLst/>
                <a:latin typeface="Garamond" panose="02020404030301010803" pitchFamily="18" charset="0"/>
              </a:rPr>
              <a:t>maçlara</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ve</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ilişki</a:t>
            </a:r>
            <a:r>
              <a:rPr lang="tr-TR" altLang="tr-TR" sz="2800" dirty="0">
                <a:effectLst/>
                <a:latin typeface="Garamond" panose="02020404030301010803" pitchFamily="18" charset="0"/>
              </a:rPr>
              <a:t>ye</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büyük</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derecede</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önem</a:t>
            </a:r>
            <a:r>
              <a:rPr lang="en-US" altLang="tr-TR" sz="2800" dirty="0">
                <a:effectLst/>
                <a:latin typeface="Garamond" panose="02020404030301010803" pitchFamily="18" charset="0"/>
              </a:rPr>
              <a:t> </a:t>
            </a:r>
            <a:r>
              <a:rPr lang="en-US" altLang="tr-TR" sz="2800" dirty="0" err="1">
                <a:effectLst/>
                <a:latin typeface="Garamond" panose="02020404030301010803" pitchFamily="18" charset="0"/>
              </a:rPr>
              <a:t>ver</a:t>
            </a:r>
            <a:r>
              <a:rPr lang="tr-TR" altLang="tr-TR" sz="2800" dirty="0">
                <a:effectLst/>
                <a:latin typeface="Garamond" panose="02020404030301010803" pitchFamily="18" charset="0"/>
              </a:rPr>
              <a:t>me</a:t>
            </a:r>
            <a:endParaRPr lang="en-US" altLang="tr-TR" sz="2800" dirty="0">
              <a:effectLst/>
              <a:latin typeface="Garamond" panose="02020404030301010803" pitchFamily="18" charset="0"/>
            </a:endParaRPr>
          </a:p>
          <a:p>
            <a:pPr eaLnBrk="1" hangingPunct="1">
              <a:buFont typeface="Wingdings" panose="05000000000000000000" pitchFamily="2" charset="2"/>
              <a:buChar char="v"/>
              <a:defRPr/>
            </a:pPr>
            <a:r>
              <a:rPr lang="tr-TR" altLang="tr-TR" sz="2800" dirty="0">
                <a:effectLst/>
                <a:latin typeface="Garamond" panose="02020404030301010803" pitchFamily="18" charset="0"/>
              </a:rPr>
              <a:t>Kazan-kazan</a:t>
            </a:r>
          </a:p>
          <a:p>
            <a:pPr eaLnBrk="1" hangingPunct="1">
              <a:buFont typeface="Wingdings" panose="05000000000000000000" pitchFamily="2" charset="2"/>
              <a:buChar char="v"/>
              <a:defRPr/>
            </a:pPr>
            <a:r>
              <a:rPr lang="tr-TR" altLang="tr-TR" sz="2800" dirty="0">
                <a:effectLst/>
                <a:latin typeface="Garamond" panose="02020404030301010803" pitchFamily="18" charset="0"/>
              </a:rPr>
              <a:t>Olumsuz duygular yaşanmaz</a:t>
            </a:r>
          </a:p>
          <a:p>
            <a:pPr eaLnBrk="1" hangingPunct="1">
              <a:buFont typeface="Wingdings" panose="05000000000000000000" pitchFamily="2" charset="2"/>
              <a:buChar char="v"/>
              <a:defRPr/>
            </a:pPr>
            <a:r>
              <a:rPr lang="tr-TR" altLang="tr-TR" sz="2800" dirty="0">
                <a:effectLst/>
                <a:latin typeface="Garamond" panose="02020404030301010803" pitchFamily="18" charset="0"/>
              </a:rPr>
              <a:t>Fazla zaman ve enerji ister</a:t>
            </a:r>
          </a:p>
          <a:p>
            <a:pPr eaLnBrk="1" hangingPunct="1">
              <a:buFont typeface="Wingdings" panose="05000000000000000000" pitchFamily="2" charset="2"/>
              <a:buChar char="v"/>
              <a:defRPr/>
            </a:pPr>
            <a:r>
              <a:rPr lang="tr-TR" altLang="tr-TR" sz="2800" dirty="0">
                <a:effectLst/>
                <a:latin typeface="Garamond" panose="02020404030301010803" pitchFamily="18" charset="0"/>
              </a:rPr>
              <a:t>Öğrenme ve gelişim talep ediliyorsa</a:t>
            </a:r>
          </a:p>
        </p:txBody>
      </p:sp>
      <p:pic>
        <p:nvPicPr>
          <p:cNvPr id="26628" name="Picture 4" descr="Adult little o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4195" y="1537975"/>
            <a:ext cx="3202239" cy="438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96169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160946" y="646224"/>
            <a:ext cx="7745412" cy="1143000"/>
          </a:xfrm>
        </p:spPr>
        <p:txBody>
          <a:bodyPr/>
          <a:lstStyle/>
          <a:p>
            <a:pPr eaLnBrk="1" hangingPunct="1">
              <a:defRPr/>
            </a:pPr>
            <a:r>
              <a:rPr lang="tr-TR" altLang="tr-TR" sz="3000" dirty="0">
                <a:solidFill>
                  <a:schemeClr val="tx1"/>
                </a:solidFill>
                <a:effectLst/>
                <a:latin typeface="+mn-lt"/>
              </a:rPr>
              <a:t>ÇATIŞMA YÖNETİMİNDE </a:t>
            </a:r>
            <a:br>
              <a:rPr lang="tr-TR" altLang="tr-TR" sz="3000" dirty="0">
                <a:solidFill>
                  <a:schemeClr val="tx1"/>
                </a:solidFill>
                <a:effectLst/>
                <a:latin typeface="+mn-lt"/>
              </a:rPr>
            </a:br>
            <a:r>
              <a:rPr lang="tr-TR" altLang="tr-TR" sz="3000" dirty="0">
                <a:solidFill>
                  <a:schemeClr val="tx1"/>
                </a:solidFill>
                <a:effectLst/>
                <a:latin typeface="+mn-lt"/>
              </a:rPr>
              <a:t>1. AŞAMA</a:t>
            </a:r>
            <a:endParaRPr lang="tr-TR" altLang="tr-TR" sz="3000" dirty="0">
              <a:effectLst/>
              <a:latin typeface="+mn-lt"/>
            </a:endParaRPr>
          </a:p>
        </p:txBody>
      </p:sp>
      <p:sp>
        <p:nvSpPr>
          <p:cNvPr id="112643" name="Rectangle 3"/>
          <p:cNvSpPr>
            <a:spLocks noGrp="1" noChangeArrowheads="1"/>
          </p:cNvSpPr>
          <p:nvPr>
            <p:ph idx="1"/>
          </p:nvPr>
        </p:nvSpPr>
        <p:spPr>
          <a:xfrm>
            <a:off x="617739" y="2355895"/>
            <a:ext cx="11089157" cy="4114800"/>
          </a:xfrm>
        </p:spPr>
        <p:txBody>
          <a:bodyPr/>
          <a:lstStyle/>
          <a:p>
            <a:pPr algn="ctr" eaLnBrk="1" hangingPunct="1">
              <a:spcBef>
                <a:spcPts val="600"/>
              </a:spcBef>
              <a:spcAft>
                <a:spcPts val="600"/>
              </a:spcAft>
              <a:buNone/>
              <a:defRPr/>
            </a:pPr>
            <a:r>
              <a:rPr lang="tr-TR" altLang="tr-TR" sz="4000" b="1" dirty="0">
                <a:solidFill>
                  <a:srgbClr val="FFFF00"/>
                </a:solidFill>
                <a:effectLst/>
              </a:rPr>
              <a:t>Kızgınlığınızı kontrol altına alın.</a:t>
            </a:r>
            <a:endParaRPr lang="tr-TR" altLang="tr-TR" sz="2800" b="1" dirty="0">
              <a:solidFill>
                <a:srgbClr val="FFFF00"/>
              </a:solidFill>
              <a:effectLst/>
            </a:endParaRPr>
          </a:p>
          <a:p>
            <a:pPr lvl="2" algn="ctr" eaLnBrk="1" hangingPunct="1">
              <a:spcBef>
                <a:spcPts val="600"/>
              </a:spcBef>
              <a:spcAft>
                <a:spcPts val="600"/>
              </a:spcAft>
              <a:buNone/>
              <a:defRPr/>
            </a:pPr>
            <a:endParaRPr lang="tr-TR" altLang="tr-TR" sz="2000" b="1" dirty="0">
              <a:solidFill>
                <a:srgbClr val="FF6600"/>
              </a:solidFill>
              <a:effectLst/>
            </a:endParaRPr>
          </a:p>
          <a:p>
            <a:pPr algn="ctr" eaLnBrk="1" hangingPunct="1">
              <a:lnSpc>
                <a:spcPct val="90000"/>
              </a:lnSpc>
              <a:spcBef>
                <a:spcPts val="600"/>
              </a:spcBef>
              <a:spcAft>
                <a:spcPts val="600"/>
              </a:spcAft>
              <a:buNone/>
              <a:defRPr/>
            </a:pPr>
            <a:r>
              <a:rPr lang="tr-TR" altLang="tr-TR" sz="2800" b="1" dirty="0">
                <a:effectLst/>
                <a:latin typeface="Garamond" panose="02020404030301010803" pitchFamily="18" charset="0"/>
              </a:rPr>
              <a:t>Taraflar sağlıklı düşünemeyecek kadar kızgın ise ve duygularını kontrol edemiyorsa uzlaşma sağlanamaz.</a:t>
            </a:r>
          </a:p>
          <a:p>
            <a:pPr eaLnBrk="1" hangingPunct="1">
              <a:defRPr/>
            </a:pPr>
            <a:endParaRPr lang="tr-TR" altLang="tr-TR" sz="2800" dirty="0"/>
          </a:p>
        </p:txBody>
      </p:sp>
    </p:spTree>
    <p:extLst>
      <p:ext uri="{BB962C8B-B14F-4D97-AF65-F5344CB8AC3E}">
        <p14:creationId xmlns:p14="http://schemas.microsoft.com/office/powerpoint/2010/main" val="168735453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additive="base">
                                        <p:cTn id="7" dur="500" fill="hold"/>
                                        <p:tgtEl>
                                          <p:spTgt spid="112642"/>
                                        </p:tgtEl>
                                        <p:attrNameLst>
                                          <p:attrName>ppt_x</p:attrName>
                                        </p:attrNameLst>
                                      </p:cBhvr>
                                      <p:tavLst>
                                        <p:tav tm="0">
                                          <p:val>
                                            <p:strVal val="0-#ppt_w/2"/>
                                          </p:val>
                                        </p:tav>
                                        <p:tav tm="100000">
                                          <p:val>
                                            <p:strVal val="#ppt_x"/>
                                          </p:val>
                                        </p:tav>
                                      </p:tavLst>
                                    </p:anim>
                                    <p:anim calcmode="lin" valueType="num">
                                      <p:cBhvr additive="base">
                                        <p:cTn id="8" dur="500" fill="hold"/>
                                        <p:tgtEl>
                                          <p:spTgt spid="1126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43">
                                            <p:txEl>
                                              <p:pRg st="0" end="0"/>
                                            </p:txEl>
                                          </p:spTgt>
                                        </p:tgtEl>
                                        <p:attrNameLst>
                                          <p:attrName>style.visibility</p:attrName>
                                        </p:attrNameLst>
                                      </p:cBhvr>
                                      <p:to>
                                        <p:strVal val="visible"/>
                                      </p:to>
                                    </p:set>
                                    <p:anim calcmode="lin" valueType="num">
                                      <p:cBhvr additive="base">
                                        <p:cTn id="13" dur="500" fill="hold"/>
                                        <p:tgtEl>
                                          <p:spTgt spid="1126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43">
                                            <p:txEl>
                                              <p:pRg st="2" end="2"/>
                                            </p:txEl>
                                          </p:spTgt>
                                        </p:tgtEl>
                                        <p:attrNameLst>
                                          <p:attrName>style.visibility</p:attrName>
                                        </p:attrNameLst>
                                      </p:cBhvr>
                                      <p:to>
                                        <p:strVal val="visible"/>
                                      </p:to>
                                    </p:set>
                                    <p:anim calcmode="lin" valueType="num">
                                      <p:cBhvr additive="base">
                                        <p:cTn id="19" dur="500" fill="hold"/>
                                        <p:tgtEl>
                                          <p:spTgt spid="1126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utoUpdateAnimBg="0"/>
      <p:bldP spid="11264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208214" y="765175"/>
            <a:ext cx="6454775" cy="1143000"/>
          </a:xfrm>
        </p:spPr>
        <p:txBody>
          <a:bodyPr/>
          <a:lstStyle/>
          <a:p>
            <a:pPr eaLnBrk="1" hangingPunct="1">
              <a:defRPr/>
            </a:pPr>
            <a:r>
              <a:rPr lang="tr-TR" altLang="tr-TR" sz="3000" dirty="0">
                <a:solidFill>
                  <a:schemeClr val="tx1"/>
                </a:solidFill>
                <a:effectLst/>
                <a:latin typeface="+mn-lt"/>
              </a:rPr>
              <a:t>ÇATIŞMA YÖNETİMİNDE </a:t>
            </a:r>
            <a:br>
              <a:rPr lang="tr-TR" altLang="tr-TR" sz="3000" dirty="0">
                <a:solidFill>
                  <a:schemeClr val="tx1"/>
                </a:solidFill>
                <a:effectLst/>
                <a:latin typeface="+mn-lt"/>
              </a:rPr>
            </a:br>
            <a:r>
              <a:rPr lang="tr-TR" altLang="tr-TR" sz="3000" dirty="0">
                <a:solidFill>
                  <a:schemeClr val="tx1"/>
                </a:solidFill>
                <a:effectLst/>
                <a:latin typeface="+mn-lt"/>
              </a:rPr>
              <a:t>2. AŞAMA</a:t>
            </a:r>
            <a:endParaRPr lang="tr-TR" altLang="tr-TR" sz="3000" dirty="0">
              <a:effectLst/>
              <a:latin typeface="+mn-lt"/>
            </a:endParaRPr>
          </a:p>
        </p:txBody>
      </p:sp>
      <p:sp>
        <p:nvSpPr>
          <p:cNvPr id="114691" name="Rectangle 3"/>
          <p:cNvSpPr>
            <a:spLocks noGrp="1" noChangeArrowheads="1"/>
          </p:cNvSpPr>
          <p:nvPr>
            <p:ph idx="1"/>
          </p:nvPr>
        </p:nvSpPr>
        <p:spPr>
          <a:xfrm>
            <a:off x="592428" y="2060575"/>
            <a:ext cx="11320529" cy="4114800"/>
          </a:xfrm>
        </p:spPr>
        <p:txBody>
          <a:bodyPr/>
          <a:lstStyle/>
          <a:p>
            <a:pPr algn="ctr" eaLnBrk="1" hangingPunct="1">
              <a:lnSpc>
                <a:spcPct val="90000"/>
              </a:lnSpc>
              <a:spcBef>
                <a:spcPts val="600"/>
              </a:spcBef>
              <a:spcAft>
                <a:spcPts val="600"/>
              </a:spcAft>
              <a:buNone/>
              <a:defRPr/>
            </a:pPr>
            <a:r>
              <a:rPr lang="tr-TR" altLang="tr-TR" sz="2800" b="1" dirty="0">
                <a:solidFill>
                  <a:srgbClr val="FFFF00"/>
                </a:solidFill>
                <a:effectLst/>
              </a:rPr>
              <a:t>Karşı tarafa yaklaşmadan önce bir kez daha düşünün!</a:t>
            </a:r>
          </a:p>
          <a:p>
            <a:pPr algn="just" eaLnBrk="1" hangingPunct="1">
              <a:lnSpc>
                <a:spcPct val="90000"/>
              </a:lnSpc>
              <a:spcBef>
                <a:spcPts val="600"/>
              </a:spcBef>
              <a:spcAft>
                <a:spcPts val="600"/>
              </a:spcAft>
              <a:buClr>
                <a:srgbClr val="FF0000"/>
              </a:buClr>
              <a:buSzPct val="150000"/>
              <a:buFont typeface="Wingdings" panose="05000000000000000000" pitchFamily="2" charset="2"/>
              <a:buChar char="v"/>
              <a:defRPr/>
            </a:pPr>
            <a:r>
              <a:rPr lang="tr-TR" altLang="tr-TR" sz="2800" dirty="0">
                <a:solidFill>
                  <a:schemeClr val="tx2"/>
                </a:solidFill>
                <a:effectLst/>
                <a:latin typeface="Garamond" panose="02020404030301010803" pitchFamily="18" charset="0"/>
              </a:rPr>
              <a:t>Çatışma tarafları nasıl etkilemektedir?</a:t>
            </a:r>
          </a:p>
          <a:p>
            <a:pPr algn="just" eaLnBrk="1" hangingPunct="1">
              <a:lnSpc>
                <a:spcPct val="90000"/>
              </a:lnSpc>
              <a:spcBef>
                <a:spcPts val="600"/>
              </a:spcBef>
              <a:spcAft>
                <a:spcPts val="600"/>
              </a:spcAft>
              <a:buClr>
                <a:srgbClr val="FF0000"/>
              </a:buClr>
              <a:buSzPct val="150000"/>
              <a:buFont typeface="Wingdings" panose="05000000000000000000" pitchFamily="2" charset="2"/>
              <a:buChar char="v"/>
              <a:defRPr/>
            </a:pPr>
            <a:r>
              <a:rPr lang="tr-TR" altLang="tr-TR" sz="2800" dirty="0">
                <a:solidFill>
                  <a:schemeClr val="tx2"/>
                </a:solidFill>
                <a:effectLst/>
                <a:latin typeface="Garamond" panose="02020404030301010803" pitchFamily="18" charset="0"/>
              </a:rPr>
              <a:t>Çatışmada taraflar için çıkarlar ve değerler nelerdir?</a:t>
            </a:r>
          </a:p>
          <a:p>
            <a:pPr algn="just" eaLnBrk="1" hangingPunct="1">
              <a:lnSpc>
                <a:spcPct val="90000"/>
              </a:lnSpc>
              <a:spcBef>
                <a:spcPts val="600"/>
              </a:spcBef>
              <a:spcAft>
                <a:spcPts val="600"/>
              </a:spcAft>
              <a:buClr>
                <a:srgbClr val="FF0000"/>
              </a:buClr>
              <a:buSzPct val="150000"/>
              <a:buFont typeface="Wingdings" panose="05000000000000000000" pitchFamily="2" charset="2"/>
              <a:buChar char="v"/>
              <a:defRPr/>
            </a:pPr>
            <a:r>
              <a:rPr lang="tr-TR" altLang="tr-TR" sz="2800" dirty="0">
                <a:solidFill>
                  <a:schemeClr val="tx2"/>
                </a:solidFill>
                <a:effectLst/>
                <a:latin typeface="Garamond" panose="02020404030301010803" pitchFamily="18" charset="0"/>
              </a:rPr>
              <a:t>Taraflardan her birinin diğerine ilişkin önyargıları ve varsayımları nelerdir?</a:t>
            </a:r>
          </a:p>
          <a:p>
            <a:pPr algn="just" eaLnBrk="1" hangingPunct="1">
              <a:lnSpc>
                <a:spcPct val="90000"/>
              </a:lnSpc>
              <a:spcBef>
                <a:spcPts val="600"/>
              </a:spcBef>
              <a:spcAft>
                <a:spcPts val="600"/>
              </a:spcAft>
              <a:buClr>
                <a:srgbClr val="FF0000"/>
              </a:buClr>
              <a:buSzPct val="150000"/>
              <a:buFont typeface="Wingdings" panose="05000000000000000000" pitchFamily="2" charset="2"/>
              <a:buChar char="v"/>
              <a:defRPr/>
            </a:pPr>
            <a:r>
              <a:rPr lang="tr-TR" altLang="tr-TR" sz="2800" dirty="0">
                <a:solidFill>
                  <a:schemeClr val="tx2"/>
                </a:solidFill>
                <a:effectLst/>
                <a:latin typeface="Garamond" panose="02020404030301010803" pitchFamily="18" charset="0"/>
              </a:rPr>
              <a:t>Söz konusu çatışmayı yönetmede ya da çözümlemede en iyi yaklaşım nedir?</a:t>
            </a:r>
          </a:p>
          <a:p>
            <a:pPr eaLnBrk="1" hangingPunct="1">
              <a:lnSpc>
                <a:spcPct val="90000"/>
              </a:lnSpc>
              <a:buClr>
                <a:srgbClr val="FF0000"/>
              </a:buClr>
              <a:buSzPct val="150000"/>
              <a:buFont typeface="Wingdings" panose="05000000000000000000" pitchFamily="2" charset="2"/>
              <a:buChar char="v"/>
              <a:defRPr/>
            </a:pPr>
            <a:r>
              <a:rPr lang="tr-TR" altLang="tr-TR" sz="2800" dirty="0">
                <a:solidFill>
                  <a:schemeClr val="tx2"/>
                </a:solidFill>
                <a:effectLst/>
                <a:latin typeface="Garamond" panose="02020404030301010803" pitchFamily="18" charset="0"/>
              </a:rPr>
              <a:t>İşbirliği yapılacaksa, bunu başlatmak için en uygun yer ve zaman nedir?</a:t>
            </a:r>
          </a:p>
        </p:txBody>
      </p:sp>
    </p:spTree>
    <p:extLst>
      <p:ext uri="{BB962C8B-B14F-4D97-AF65-F5344CB8AC3E}">
        <p14:creationId xmlns:p14="http://schemas.microsoft.com/office/powerpoint/2010/main" val="1961932312"/>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additive="base">
                                        <p:cTn id="7" dur="500" fill="hold"/>
                                        <p:tgtEl>
                                          <p:spTgt spid="114690"/>
                                        </p:tgtEl>
                                        <p:attrNameLst>
                                          <p:attrName>ppt_x</p:attrName>
                                        </p:attrNameLst>
                                      </p:cBhvr>
                                      <p:tavLst>
                                        <p:tav tm="0">
                                          <p:val>
                                            <p:strVal val="0-#ppt_w/2"/>
                                          </p:val>
                                        </p:tav>
                                        <p:tav tm="100000">
                                          <p:val>
                                            <p:strVal val="#ppt_x"/>
                                          </p:val>
                                        </p:tav>
                                      </p:tavLst>
                                    </p:anim>
                                    <p:anim calcmode="lin" valueType="num">
                                      <p:cBhvr additive="base">
                                        <p:cTn id="8" dur="500" fill="hold"/>
                                        <p:tgtEl>
                                          <p:spTgt spid="1146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691">
                                            <p:txEl>
                                              <p:pRg st="0" end="0"/>
                                            </p:txEl>
                                          </p:spTgt>
                                        </p:tgtEl>
                                        <p:attrNameLst>
                                          <p:attrName>style.visibility</p:attrName>
                                        </p:attrNameLst>
                                      </p:cBhvr>
                                      <p:to>
                                        <p:strVal val="visible"/>
                                      </p:to>
                                    </p:set>
                                    <p:anim calcmode="lin" valueType="num">
                                      <p:cBhvr additive="base">
                                        <p:cTn id="13" dur="500" fill="hold"/>
                                        <p:tgtEl>
                                          <p:spTgt spid="1146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46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4691">
                                            <p:txEl>
                                              <p:pRg st="1" end="1"/>
                                            </p:txEl>
                                          </p:spTgt>
                                        </p:tgtEl>
                                        <p:attrNameLst>
                                          <p:attrName>style.visibility</p:attrName>
                                        </p:attrNameLst>
                                      </p:cBhvr>
                                      <p:to>
                                        <p:strVal val="visible"/>
                                      </p:to>
                                    </p:set>
                                    <p:anim calcmode="lin" valueType="num">
                                      <p:cBhvr additive="base">
                                        <p:cTn id="19" dur="500" fill="hold"/>
                                        <p:tgtEl>
                                          <p:spTgt spid="1146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46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4691">
                                            <p:txEl>
                                              <p:pRg st="2" end="2"/>
                                            </p:txEl>
                                          </p:spTgt>
                                        </p:tgtEl>
                                        <p:attrNameLst>
                                          <p:attrName>style.visibility</p:attrName>
                                        </p:attrNameLst>
                                      </p:cBhvr>
                                      <p:to>
                                        <p:strVal val="visible"/>
                                      </p:to>
                                    </p:set>
                                    <p:anim calcmode="lin" valueType="num">
                                      <p:cBhvr additive="base">
                                        <p:cTn id="25" dur="500" fill="hold"/>
                                        <p:tgtEl>
                                          <p:spTgt spid="11469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46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4691">
                                            <p:txEl>
                                              <p:pRg st="3" end="3"/>
                                            </p:txEl>
                                          </p:spTgt>
                                        </p:tgtEl>
                                        <p:attrNameLst>
                                          <p:attrName>style.visibility</p:attrName>
                                        </p:attrNameLst>
                                      </p:cBhvr>
                                      <p:to>
                                        <p:strVal val="visible"/>
                                      </p:to>
                                    </p:set>
                                    <p:anim calcmode="lin" valueType="num">
                                      <p:cBhvr additive="base">
                                        <p:cTn id="31" dur="500" fill="hold"/>
                                        <p:tgtEl>
                                          <p:spTgt spid="11469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46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4691">
                                            <p:txEl>
                                              <p:pRg st="4" end="4"/>
                                            </p:txEl>
                                          </p:spTgt>
                                        </p:tgtEl>
                                        <p:attrNameLst>
                                          <p:attrName>style.visibility</p:attrName>
                                        </p:attrNameLst>
                                      </p:cBhvr>
                                      <p:to>
                                        <p:strVal val="visible"/>
                                      </p:to>
                                    </p:set>
                                    <p:anim calcmode="lin" valueType="num">
                                      <p:cBhvr additive="base">
                                        <p:cTn id="37" dur="500" fill="hold"/>
                                        <p:tgtEl>
                                          <p:spTgt spid="11469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46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4691">
                                            <p:txEl>
                                              <p:pRg st="5" end="5"/>
                                            </p:txEl>
                                          </p:spTgt>
                                        </p:tgtEl>
                                        <p:attrNameLst>
                                          <p:attrName>style.visibility</p:attrName>
                                        </p:attrNameLst>
                                      </p:cBhvr>
                                      <p:to>
                                        <p:strVal val="visible"/>
                                      </p:to>
                                    </p:set>
                                    <p:anim calcmode="lin" valueType="num">
                                      <p:cBhvr additive="base">
                                        <p:cTn id="43" dur="500" fill="hold"/>
                                        <p:tgtEl>
                                          <p:spTgt spid="114691">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46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utoUpdateAnimBg="0"/>
      <p:bldP spid="11469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495550" y="765175"/>
            <a:ext cx="6096000" cy="1143000"/>
          </a:xfrm>
        </p:spPr>
        <p:txBody>
          <a:bodyPr/>
          <a:lstStyle/>
          <a:p>
            <a:pPr eaLnBrk="1" hangingPunct="1">
              <a:defRPr/>
            </a:pPr>
            <a:r>
              <a:rPr lang="tr-TR" altLang="tr-TR" sz="3000" dirty="0">
                <a:solidFill>
                  <a:schemeClr val="tx1"/>
                </a:solidFill>
                <a:effectLst/>
                <a:latin typeface="+mn-lt"/>
              </a:rPr>
              <a:t>ÇATIŞMA YÖNETİMİNDE </a:t>
            </a:r>
            <a:br>
              <a:rPr lang="tr-TR" altLang="tr-TR" sz="3000" dirty="0">
                <a:solidFill>
                  <a:schemeClr val="tx1"/>
                </a:solidFill>
                <a:effectLst/>
                <a:latin typeface="+mn-lt"/>
              </a:rPr>
            </a:br>
            <a:r>
              <a:rPr lang="tr-TR" altLang="tr-TR" sz="3000" dirty="0">
                <a:solidFill>
                  <a:schemeClr val="tx1"/>
                </a:solidFill>
                <a:effectLst/>
                <a:latin typeface="+mn-lt"/>
              </a:rPr>
              <a:t>3. AŞAMA</a:t>
            </a:r>
            <a:endParaRPr lang="tr-TR" altLang="tr-TR" sz="3000" dirty="0">
              <a:effectLst/>
              <a:latin typeface="+mn-lt"/>
            </a:endParaRPr>
          </a:p>
        </p:txBody>
      </p:sp>
      <p:sp>
        <p:nvSpPr>
          <p:cNvPr id="116739" name="Rectangle 3"/>
          <p:cNvSpPr>
            <a:spLocks noGrp="1" noChangeArrowheads="1"/>
          </p:cNvSpPr>
          <p:nvPr>
            <p:ph idx="1"/>
          </p:nvPr>
        </p:nvSpPr>
        <p:spPr>
          <a:xfrm>
            <a:off x="540914" y="2107635"/>
            <a:ext cx="11256134" cy="4114800"/>
          </a:xfrm>
        </p:spPr>
        <p:txBody>
          <a:bodyPr/>
          <a:lstStyle/>
          <a:p>
            <a:pPr algn="ctr" eaLnBrk="1" hangingPunct="1">
              <a:lnSpc>
                <a:spcPct val="120000"/>
              </a:lnSpc>
              <a:spcBef>
                <a:spcPts val="600"/>
              </a:spcBef>
              <a:spcAft>
                <a:spcPts val="600"/>
              </a:spcAft>
              <a:buNone/>
              <a:defRPr/>
            </a:pPr>
            <a:r>
              <a:rPr lang="tr-TR" altLang="tr-TR" sz="3400" b="1" dirty="0">
                <a:solidFill>
                  <a:srgbClr val="FFFF00"/>
                </a:solidFill>
                <a:effectLst/>
              </a:rPr>
              <a:t>Olumlu bir hava oluşturun.</a:t>
            </a:r>
            <a:endParaRPr lang="tr-TR" altLang="tr-TR" sz="3400" dirty="0">
              <a:solidFill>
                <a:srgbClr val="FFFF00"/>
              </a:solidFill>
              <a:effectLst/>
            </a:endParaRPr>
          </a:p>
          <a:p>
            <a:pPr eaLnBrk="1" hangingPunct="1">
              <a:spcBef>
                <a:spcPts val="600"/>
              </a:spcBef>
              <a:spcAft>
                <a:spcPts val="600"/>
              </a:spcAft>
              <a:buClr>
                <a:srgbClr val="FF0000"/>
              </a:buClr>
              <a:buSzPct val="150000"/>
              <a:buFont typeface="Wingdings" panose="05000000000000000000" pitchFamily="2" charset="2"/>
              <a:buChar char="v"/>
              <a:defRPr/>
            </a:pPr>
            <a:r>
              <a:rPr lang="tr-TR" altLang="tr-TR" sz="2800" dirty="0">
                <a:solidFill>
                  <a:schemeClr val="tx2"/>
                </a:solidFill>
                <a:effectLst/>
                <a:latin typeface="Garamond" panose="02020404030301010803" pitchFamily="18" charset="0"/>
              </a:rPr>
              <a:t>Karşı tarafı uzlaşmaya-konuşmaya davet edin.</a:t>
            </a:r>
          </a:p>
          <a:p>
            <a:pPr eaLnBrk="1" hangingPunct="1">
              <a:spcBef>
                <a:spcPts val="600"/>
              </a:spcBef>
              <a:spcAft>
                <a:spcPts val="600"/>
              </a:spcAft>
              <a:buClr>
                <a:srgbClr val="FF0000"/>
              </a:buClr>
              <a:buSzPct val="150000"/>
              <a:buFont typeface="Wingdings" panose="05000000000000000000" pitchFamily="2" charset="2"/>
              <a:buChar char="v"/>
              <a:defRPr/>
            </a:pPr>
            <a:r>
              <a:rPr lang="tr-TR" altLang="tr-TR" sz="2800" dirty="0">
                <a:solidFill>
                  <a:schemeClr val="tx2"/>
                </a:solidFill>
                <a:effectLst/>
                <a:latin typeface="Garamond" panose="02020404030301010803" pitchFamily="18" charset="0"/>
              </a:rPr>
              <a:t>İyi niyetli olduğunuzu gösterin.</a:t>
            </a:r>
          </a:p>
          <a:p>
            <a:pPr eaLnBrk="1" hangingPunct="1">
              <a:spcBef>
                <a:spcPts val="600"/>
              </a:spcBef>
              <a:spcAft>
                <a:spcPts val="600"/>
              </a:spcAft>
              <a:buClr>
                <a:srgbClr val="FF0000"/>
              </a:buClr>
              <a:buSzPct val="150000"/>
              <a:buFont typeface="Wingdings" panose="05000000000000000000" pitchFamily="2" charset="2"/>
              <a:buChar char="v"/>
              <a:defRPr/>
            </a:pPr>
            <a:r>
              <a:rPr lang="tr-TR" altLang="tr-TR" sz="2800" dirty="0">
                <a:solidFill>
                  <a:schemeClr val="tx2"/>
                </a:solidFill>
                <a:effectLst/>
                <a:latin typeface="Garamond" panose="02020404030301010803" pitchFamily="18" charset="0"/>
              </a:rPr>
              <a:t>Karşı tarafı dikkate aldığınızı ve önem verdiğinizi gösterin</a:t>
            </a:r>
            <a:r>
              <a:rPr lang="tr-TR" altLang="tr-TR" sz="3000" dirty="0">
                <a:solidFill>
                  <a:schemeClr val="tx2"/>
                </a:solidFill>
                <a:effectLst/>
                <a:latin typeface="Garamond" panose="02020404030301010803" pitchFamily="18" charset="0"/>
              </a:rPr>
              <a:t>.</a:t>
            </a:r>
          </a:p>
        </p:txBody>
      </p:sp>
    </p:spTree>
    <p:extLst>
      <p:ext uri="{BB962C8B-B14F-4D97-AF65-F5344CB8AC3E}">
        <p14:creationId xmlns:p14="http://schemas.microsoft.com/office/powerpoint/2010/main" val="1621962483"/>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additive="base">
                                        <p:cTn id="7" dur="500" fill="hold"/>
                                        <p:tgtEl>
                                          <p:spTgt spid="116738"/>
                                        </p:tgtEl>
                                        <p:attrNameLst>
                                          <p:attrName>ppt_x</p:attrName>
                                        </p:attrNameLst>
                                      </p:cBhvr>
                                      <p:tavLst>
                                        <p:tav tm="0">
                                          <p:val>
                                            <p:strVal val="0-#ppt_w/2"/>
                                          </p:val>
                                        </p:tav>
                                        <p:tav tm="100000">
                                          <p:val>
                                            <p:strVal val="#ppt_x"/>
                                          </p:val>
                                        </p:tav>
                                      </p:tavLst>
                                    </p:anim>
                                    <p:anim calcmode="lin" valueType="num">
                                      <p:cBhvr additive="base">
                                        <p:cTn id="8" dur="500" fill="hold"/>
                                        <p:tgtEl>
                                          <p:spTgt spid="1167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6739">
                                            <p:txEl>
                                              <p:pRg st="0" end="0"/>
                                            </p:txEl>
                                          </p:spTgt>
                                        </p:tgtEl>
                                        <p:attrNameLst>
                                          <p:attrName>style.visibility</p:attrName>
                                        </p:attrNameLst>
                                      </p:cBhvr>
                                      <p:to>
                                        <p:strVal val="visible"/>
                                      </p:to>
                                    </p:set>
                                    <p:anim calcmode="lin" valueType="num">
                                      <p:cBhvr additive="base">
                                        <p:cTn id="13" dur="500" fill="hold"/>
                                        <p:tgtEl>
                                          <p:spTgt spid="1167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67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6739">
                                            <p:txEl>
                                              <p:pRg st="1" end="1"/>
                                            </p:txEl>
                                          </p:spTgt>
                                        </p:tgtEl>
                                        <p:attrNameLst>
                                          <p:attrName>style.visibility</p:attrName>
                                        </p:attrNameLst>
                                      </p:cBhvr>
                                      <p:to>
                                        <p:strVal val="visible"/>
                                      </p:to>
                                    </p:set>
                                    <p:anim calcmode="lin" valueType="num">
                                      <p:cBhvr additive="base">
                                        <p:cTn id="19" dur="500" fill="hold"/>
                                        <p:tgtEl>
                                          <p:spTgt spid="11673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67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6739">
                                            <p:txEl>
                                              <p:pRg st="2" end="2"/>
                                            </p:txEl>
                                          </p:spTgt>
                                        </p:tgtEl>
                                        <p:attrNameLst>
                                          <p:attrName>style.visibility</p:attrName>
                                        </p:attrNameLst>
                                      </p:cBhvr>
                                      <p:to>
                                        <p:strVal val="visible"/>
                                      </p:to>
                                    </p:set>
                                    <p:anim calcmode="lin" valueType="num">
                                      <p:cBhvr additive="base">
                                        <p:cTn id="25" dur="500" fill="hold"/>
                                        <p:tgtEl>
                                          <p:spTgt spid="11673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67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6739">
                                            <p:txEl>
                                              <p:pRg st="3" end="3"/>
                                            </p:txEl>
                                          </p:spTgt>
                                        </p:tgtEl>
                                        <p:attrNameLst>
                                          <p:attrName>style.visibility</p:attrName>
                                        </p:attrNameLst>
                                      </p:cBhvr>
                                      <p:to>
                                        <p:strVal val="visible"/>
                                      </p:to>
                                    </p:set>
                                    <p:anim calcmode="lin" valueType="num">
                                      <p:cBhvr additive="base">
                                        <p:cTn id="31" dur="500" fill="hold"/>
                                        <p:tgtEl>
                                          <p:spTgt spid="11673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67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utoUpdateAnimBg="0"/>
      <p:bldP spid="11673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978150" y="692150"/>
            <a:ext cx="6096000" cy="1143000"/>
          </a:xfrm>
        </p:spPr>
        <p:txBody>
          <a:bodyPr/>
          <a:lstStyle/>
          <a:p>
            <a:pPr eaLnBrk="1" hangingPunct="1">
              <a:defRPr/>
            </a:pPr>
            <a:r>
              <a:rPr lang="tr-TR" altLang="tr-TR" sz="3000" dirty="0">
                <a:solidFill>
                  <a:schemeClr val="tx1"/>
                </a:solidFill>
                <a:effectLst/>
                <a:latin typeface="+mn-lt"/>
              </a:rPr>
              <a:t>ÇATIŞMA YÖNETİMİNDE </a:t>
            </a:r>
            <a:br>
              <a:rPr lang="tr-TR" altLang="tr-TR" sz="3000" dirty="0">
                <a:solidFill>
                  <a:schemeClr val="tx1"/>
                </a:solidFill>
                <a:effectLst/>
                <a:latin typeface="+mn-lt"/>
              </a:rPr>
            </a:br>
            <a:r>
              <a:rPr lang="tr-TR" altLang="tr-TR" sz="3000" dirty="0">
                <a:solidFill>
                  <a:schemeClr val="tx1"/>
                </a:solidFill>
                <a:effectLst/>
                <a:latin typeface="+mn-lt"/>
              </a:rPr>
              <a:t>4. AŞAMA</a:t>
            </a:r>
            <a:endParaRPr lang="tr-TR" altLang="tr-TR" sz="3000" dirty="0">
              <a:effectLst/>
              <a:latin typeface="+mn-lt"/>
            </a:endParaRPr>
          </a:p>
        </p:txBody>
      </p:sp>
      <p:sp>
        <p:nvSpPr>
          <p:cNvPr id="118787" name="Rectangle 3"/>
          <p:cNvSpPr>
            <a:spLocks noGrp="1" noChangeArrowheads="1"/>
          </p:cNvSpPr>
          <p:nvPr>
            <p:ph idx="1"/>
          </p:nvPr>
        </p:nvSpPr>
        <p:spPr>
          <a:xfrm>
            <a:off x="862974" y="1835150"/>
            <a:ext cx="10908316" cy="4114800"/>
          </a:xfrm>
        </p:spPr>
        <p:txBody>
          <a:bodyPr/>
          <a:lstStyle/>
          <a:p>
            <a:pPr algn="ctr" eaLnBrk="1" hangingPunct="1">
              <a:spcBef>
                <a:spcPts val="600"/>
              </a:spcBef>
              <a:spcAft>
                <a:spcPts val="600"/>
              </a:spcAft>
              <a:buNone/>
              <a:defRPr/>
            </a:pPr>
            <a:r>
              <a:rPr lang="tr-TR" altLang="tr-TR" sz="3400" dirty="0">
                <a:solidFill>
                  <a:srgbClr val="FFFF00"/>
                </a:solidFill>
                <a:effectLst/>
              </a:rPr>
              <a:t>Temel kurallara dikkat edin</a:t>
            </a:r>
            <a:r>
              <a:rPr lang="tr-TR" altLang="tr-TR" sz="4000" dirty="0">
                <a:solidFill>
                  <a:srgbClr val="FF6600"/>
                </a:solidFill>
                <a:effectLst/>
              </a:rPr>
              <a:t>.</a:t>
            </a:r>
            <a:r>
              <a:rPr lang="tr-TR" altLang="tr-TR" dirty="0" smtClean="0">
                <a:effectLst/>
              </a:rPr>
              <a:t> </a:t>
            </a:r>
          </a:p>
          <a:p>
            <a:pPr eaLnBrk="1" hangingPunct="1">
              <a:spcBef>
                <a:spcPts val="600"/>
              </a:spcBef>
              <a:spcAft>
                <a:spcPts val="600"/>
              </a:spcAft>
              <a:buClr>
                <a:srgbClr val="FF0000"/>
              </a:buClr>
              <a:buSzPct val="150000"/>
              <a:buFont typeface="Wingdings" panose="05000000000000000000" pitchFamily="2" charset="2"/>
              <a:buChar char="ü"/>
              <a:defRPr/>
            </a:pPr>
            <a:r>
              <a:rPr lang="tr-TR" altLang="tr-TR" sz="2800" dirty="0" smtClean="0">
                <a:solidFill>
                  <a:schemeClr val="tx2"/>
                </a:solidFill>
                <a:effectLst/>
                <a:latin typeface="Garamond" panose="02020404030301010803" pitchFamily="18" charset="0"/>
              </a:rPr>
              <a:t>Karşı tarafı dikkatle dinleyin ve sözünü kesmeyin.</a:t>
            </a:r>
          </a:p>
          <a:p>
            <a:pPr eaLnBrk="1" hangingPunct="1">
              <a:spcBef>
                <a:spcPts val="600"/>
              </a:spcBef>
              <a:spcAft>
                <a:spcPts val="600"/>
              </a:spcAft>
              <a:buClr>
                <a:srgbClr val="FF0000"/>
              </a:buClr>
              <a:buSzPct val="150000"/>
              <a:buFont typeface="Wingdings" panose="05000000000000000000" pitchFamily="2" charset="2"/>
              <a:buChar char="ü"/>
              <a:defRPr/>
            </a:pPr>
            <a:r>
              <a:rPr lang="tr-TR" altLang="tr-TR" sz="2800" dirty="0" smtClean="0">
                <a:solidFill>
                  <a:schemeClr val="tx2"/>
                </a:solidFill>
                <a:effectLst/>
                <a:latin typeface="Garamond" panose="02020404030301010803" pitchFamily="18" charset="0"/>
              </a:rPr>
              <a:t>Durumu iyileştirmek için çalışın.</a:t>
            </a:r>
          </a:p>
          <a:p>
            <a:pPr eaLnBrk="1" hangingPunct="1">
              <a:buClr>
                <a:srgbClr val="FF0000"/>
              </a:buClr>
              <a:buSzPct val="150000"/>
              <a:buFont typeface="Wingdings" panose="05000000000000000000" pitchFamily="2" charset="2"/>
              <a:buChar char="ü"/>
              <a:defRPr/>
            </a:pPr>
            <a:r>
              <a:rPr lang="tr-TR" altLang="tr-TR" sz="2800" dirty="0" smtClean="0">
                <a:solidFill>
                  <a:schemeClr val="tx2"/>
                </a:solidFill>
                <a:effectLst/>
                <a:latin typeface="Garamond" panose="02020404030301010803" pitchFamily="18" charset="0"/>
              </a:rPr>
              <a:t>Sakinliğinizi koruyun.</a:t>
            </a:r>
          </a:p>
        </p:txBody>
      </p:sp>
    </p:spTree>
    <p:extLst>
      <p:ext uri="{BB962C8B-B14F-4D97-AF65-F5344CB8AC3E}">
        <p14:creationId xmlns:p14="http://schemas.microsoft.com/office/powerpoint/2010/main" val="3617841189"/>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additive="base">
                                        <p:cTn id="7" dur="500" fill="hold"/>
                                        <p:tgtEl>
                                          <p:spTgt spid="118786"/>
                                        </p:tgtEl>
                                        <p:attrNameLst>
                                          <p:attrName>ppt_x</p:attrName>
                                        </p:attrNameLst>
                                      </p:cBhvr>
                                      <p:tavLst>
                                        <p:tav tm="0">
                                          <p:val>
                                            <p:strVal val="0-#ppt_w/2"/>
                                          </p:val>
                                        </p:tav>
                                        <p:tav tm="100000">
                                          <p:val>
                                            <p:strVal val="#ppt_x"/>
                                          </p:val>
                                        </p:tav>
                                      </p:tavLst>
                                    </p:anim>
                                    <p:anim calcmode="lin" valueType="num">
                                      <p:cBhvr additive="base">
                                        <p:cTn id="8" dur="500" fill="hold"/>
                                        <p:tgtEl>
                                          <p:spTgt spid="1187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7">
                                            <p:txEl>
                                              <p:pRg st="0" end="0"/>
                                            </p:txEl>
                                          </p:spTgt>
                                        </p:tgtEl>
                                        <p:attrNameLst>
                                          <p:attrName>style.visibility</p:attrName>
                                        </p:attrNameLst>
                                      </p:cBhvr>
                                      <p:to>
                                        <p:strVal val="visible"/>
                                      </p:to>
                                    </p:set>
                                    <p:anim calcmode="lin" valueType="num">
                                      <p:cBhvr additive="base">
                                        <p:cTn id="13" dur="500" fill="hold"/>
                                        <p:tgtEl>
                                          <p:spTgt spid="11878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8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8787">
                                            <p:txEl>
                                              <p:pRg st="1" end="1"/>
                                            </p:txEl>
                                          </p:spTgt>
                                        </p:tgtEl>
                                        <p:attrNameLst>
                                          <p:attrName>style.visibility</p:attrName>
                                        </p:attrNameLst>
                                      </p:cBhvr>
                                      <p:to>
                                        <p:strVal val="visible"/>
                                      </p:to>
                                    </p:set>
                                    <p:anim calcmode="lin" valueType="num">
                                      <p:cBhvr additive="base">
                                        <p:cTn id="19" dur="500" fill="hold"/>
                                        <p:tgtEl>
                                          <p:spTgt spid="11878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87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8787">
                                            <p:txEl>
                                              <p:pRg st="2" end="2"/>
                                            </p:txEl>
                                          </p:spTgt>
                                        </p:tgtEl>
                                        <p:attrNameLst>
                                          <p:attrName>style.visibility</p:attrName>
                                        </p:attrNameLst>
                                      </p:cBhvr>
                                      <p:to>
                                        <p:strVal val="visible"/>
                                      </p:to>
                                    </p:set>
                                    <p:anim calcmode="lin" valueType="num">
                                      <p:cBhvr additive="base">
                                        <p:cTn id="25" dur="500" fill="hold"/>
                                        <p:tgtEl>
                                          <p:spTgt spid="11878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87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8787">
                                            <p:txEl>
                                              <p:pRg st="3" end="3"/>
                                            </p:txEl>
                                          </p:spTgt>
                                        </p:tgtEl>
                                        <p:attrNameLst>
                                          <p:attrName>style.visibility</p:attrName>
                                        </p:attrNameLst>
                                      </p:cBhvr>
                                      <p:to>
                                        <p:strVal val="visible"/>
                                      </p:to>
                                    </p:set>
                                    <p:anim calcmode="lin" valueType="num">
                                      <p:cBhvr additive="base">
                                        <p:cTn id="31" dur="500" fill="hold"/>
                                        <p:tgtEl>
                                          <p:spTgt spid="11878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87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utoUpdateAnimBg="0"/>
      <p:bldP spid="11878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495550" y="692150"/>
            <a:ext cx="6096000" cy="719138"/>
          </a:xfrm>
        </p:spPr>
        <p:txBody>
          <a:bodyPr/>
          <a:lstStyle/>
          <a:p>
            <a:pPr eaLnBrk="1" hangingPunct="1">
              <a:defRPr/>
            </a:pPr>
            <a:r>
              <a:rPr lang="tr-TR" altLang="tr-TR" sz="3000" dirty="0">
                <a:solidFill>
                  <a:schemeClr val="tx1"/>
                </a:solidFill>
                <a:effectLst/>
                <a:latin typeface="Comic Sans MS" panose="030F0702030302020204" pitchFamily="66" charset="0"/>
              </a:rPr>
              <a:t>ÇATIŞMA YÖNETİMİNDE </a:t>
            </a:r>
            <a:br>
              <a:rPr lang="tr-TR" altLang="tr-TR" sz="3000" dirty="0">
                <a:solidFill>
                  <a:schemeClr val="tx1"/>
                </a:solidFill>
                <a:effectLst/>
                <a:latin typeface="Comic Sans MS" panose="030F0702030302020204" pitchFamily="66" charset="0"/>
              </a:rPr>
            </a:br>
            <a:r>
              <a:rPr lang="tr-TR" altLang="tr-TR" sz="3000" dirty="0">
                <a:solidFill>
                  <a:schemeClr val="tx1"/>
                </a:solidFill>
                <a:effectLst/>
                <a:latin typeface="Comic Sans MS" panose="030F0702030302020204" pitchFamily="66" charset="0"/>
              </a:rPr>
              <a:t>5. AŞAMA</a:t>
            </a:r>
            <a:endParaRPr lang="tr-TR" altLang="tr-TR" sz="3000" dirty="0">
              <a:effectLst/>
              <a:latin typeface="Comic Sans MS" panose="030F0702030302020204" pitchFamily="66" charset="0"/>
            </a:endParaRPr>
          </a:p>
        </p:txBody>
      </p:sp>
      <p:sp>
        <p:nvSpPr>
          <p:cNvPr id="120835" name="Rectangle 3"/>
          <p:cNvSpPr>
            <a:spLocks noGrp="1" noChangeArrowheads="1"/>
          </p:cNvSpPr>
          <p:nvPr>
            <p:ph idx="1"/>
          </p:nvPr>
        </p:nvSpPr>
        <p:spPr>
          <a:xfrm>
            <a:off x="412124" y="1746880"/>
            <a:ext cx="11419267" cy="4483100"/>
          </a:xfrm>
        </p:spPr>
        <p:txBody>
          <a:bodyPr/>
          <a:lstStyle/>
          <a:p>
            <a:pPr algn="ctr" eaLnBrk="1" hangingPunct="1">
              <a:spcBef>
                <a:spcPts val="600"/>
              </a:spcBef>
              <a:spcAft>
                <a:spcPts val="600"/>
              </a:spcAft>
              <a:buNone/>
              <a:defRPr/>
            </a:pPr>
            <a:r>
              <a:rPr lang="tr-TR" altLang="tr-TR" sz="3700" b="1" dirty="0">
                <a:solidFill>
                  <a:srgbClr val="FFFF00"/>
                </a:solidFill>
                <a:effectLst/>
              </a:rPr>
              <a:t>Problemi tartışarak tanımlayın.</a:t>
            </a:r>
          </a:p>
          <a:p>
            <a:pPr algn="just" eaLnBrk="1" hangingPunct="1">
              <a:spcBef>
                <a:spcPts val="600"/>
              </a:spcBef>
              <a:spcAft>
                <a:spcPts val="600"/>
              </a:spcAft>
              <a:buClr>
                <a:srgbClr val="FF0000"/>
              </a:buClr>
              <a:buSzPct val="150000"/>
              <a:buFont typeface="Wingdings" panose="05000000000000000000" pitchFamily="2" charset="2"/>
              <a:buChar char="v"/>
              <a:defRPr/>
            </a:pPr>
            <a:r>
              <a:rPr lang="tr-TR" altLang="tr-TR" sz="2600" dirty="0">
                <a:solidFill>
                  <a:schemeClr val="tx2"/>
                </a:solidFill>
                <a:effectLst/>
                <a:latin typeface="Garamond" panose="02020404030301010803" pitchFamily="18" charset="0"/>
              </a:rPr>
              <a:t>Taraf için önemli olan hususları ortaya koyun ve duyguları paylaşın.</a:t>
            </a:r>
          </a:p>
          <a:p>
            <a:pPr algn="just" eaLnBrk="1" hangingPunct="1">
              <a:spcBef>
                <a:spcPts val="600"/>
              </a:spcBef>
              <a:spcAft>
                <a:spcPts val="600"/>
              </a:spcAft>
              <a:buClr>
                <a:srgbClr val="FF0000"/>
              </a:buClr>
              <a:buSzPct val="150000"/>
              <a:buFont typeface="Wingdings" panose="05000000000000000000" pitchFamily="2" charset="2"/>
              <a:buChar char="v"/>
              <a:defRPr/>
            </a:pPr>
            <a:r>
              <a:rPr lang="tr-TR" altLang="tr-TR" sz="2600" dirty="0">
                <a:solidFill>
                  <a:schemeClr val="tx2"/>
                </a:solidFill>
                <a:effectLst/>
                <a:latin typeface="Garamond" panose="02020404030301010803" pitchFamily="18" charset="0"/>
              </a:rPr>
              <a:t>Etkili konuşma ve dinleme tekniklerini kullanın.</a:t>
            </a:r>
          </a:p>
          <a:p>
            <a:pPr algn="just" eaLnBrk="1" hangingPunct="1">
              <a:spcBef>
                <a:spcPts val="600"/>
              </a:spcBef>
              <a:spcAft>
                <a:spcPts val="600"/>
              </a:spcAft>
              <a:buClr>
                <a:srgbClr val="FF0000"/>
              </a:buClr>
              <a:buSzPct val="150000"/>
              <a:buFont typeface="Wingdings" panose="05000000000000000000" pitchFamily="2" charset="2"/>
              <a:buChar char="v"/>
              <a:defRPr/>
            </a:pPr>
            <a:r>
              <a:rPr lang="tr-TR" altLang="tr-TR" sz="2600" dirty="0">
                <a:solidFill>
                  <a:schemeClr val="tx2"/>
                </a:solidFill>
                <a:effectLst/>
                <a:latin typeface="Garamond" panose="02020404030301010803" pitchFamily="18" charset="0"/>
              </a:rPr>
              <a:t>İhtiyaçları ve çıkarları belirleyin.</a:t>
            </a:r>
          </a:p>
          <a:p>
            <a:pPr algn="just" eaLnBrk="1" hangingPunct="1">
              <a:spcBef>
                <a:spcPts val="600"/>
              </a:spcBef>
              <a:spcAft>
                <a:spcPts val="600"/>
              </a:spcAft>
              <a:buClr>
                <a:srgbClr val="FF0000"/>
              </a:buClr>
              <a:buSzPct val="150000"/>
              <a:buFont typeface="Wingdings" panose="05000000000000000000" pitchFamily="2" charset="2"/>
              <a:buChar char="v"/>
              <a:defRPr/>
            </a:pPr>
            <a:r>
              <a:rPr lang="tr-TR" altLang="tr-TR" sz="2600" dirty="0">
                <a:solidFill>
                  <a:schemeClr val="tx2"/>
                </a:solidFill>
                <a:effectLst/>
                <a:latin typeface="Garamond" panose="02020404030301010803" pitchFamily="18" charset="0"/>
              </a:rPr>
              <a:t>Gerekiyorsa değerleri, varsayımları ve kaygıları paylaşın.</a:t>
            </a:r>
          </a:p>
          <a:p>
            <a:pPr algn="just" eaLnBrk="1" hangingPunct="1">
              <a:spcBef>
                <a:spcPts val="600"/>
              </a:spcBef>
              <a:spcAft>
                <a:spcPts val="600"/>
              </a:spcAft>
              <a:buClr>
                <a:srgbClr val="FF0000"/>
              </a:buClr>
              <a:buSzPct val="150000"/>
              <a:buFont typeface="Wingdings" panose="05000000000000000000" pitchFamily="2" charset="2"/>
              <a:buChar char="v"/>
              <a:defRPr/>
            </a:pPr>
            <a:r>
              <a:rPr lang="tr-TR" altLang="tr-TR" sz="2600" dirty="0">
                <a:solidFill>
                  <a:schemeClr val="tx2"/>
                </a:solidFill>
                <a:effectLst/>
                <a:latin typeface="Garamond" panose="02020404030301010803" pitchFamily="18" charset="0"/>
              </a:rPr>
              <a:t>Ortaya çıkan yeni algı ve anlayışı gözden geçirin</a:t>
            </a:r>
            <a:r>
              <a:rPr lang="tr-TR" altLang="tr-TR" sz="2600" dirty="0">
                <a:solidFill>
                  <a:schemeClr val="tx2"/>
                </a:solidFill>
                <a:latin typeface="Garamond" panose="02020404030301010803" pitchFamily="18" charset="0"/>
              </a:rPr>
              <a:t>.</a:t>
            </a:r>
          </a:p>
        </p:txBody>
      </p:sp>
    </p:spTree>
    <p:extLst>
      <p:ext uri="{BB962C8B-B14F-4D97-AF65-F5344CB8AC3E}">
        <p14:creationId xmlns:p14="http://schemas.microsoft.com/office/powerpoint/2010/main" val="1289824552"/>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additive="base">
                                        <p:cTn id="7" dur="500" fill="hold"/>
                                        <p:tgtEl>
                                          <p:spTgt spid="120834"/>
                                        </p:tgtEl>
                                        <p:attrNameLst>
                                          <p:attrName>ppt_x</p:attrName>
                                        </p:attrNameLst>
                                      </p:cBhvr>
                                      <p:tavLst>
                                        <p:tav tm="0">
                                          <p:val>
                                            <p:strVal val="0-#ppt_w/2"/>
                                          </p:val>
                                        </p:tav>
                                        <p:tav tm="100000">
                                          <p:val>
                                            <p:strVal val="#ppt_x"/>
                                          </p:val>
                                        </p:tav>
                                      </p:tavLst>
                                    </p:anim>
                                    <p:anim calcmode="lin" valueType="num">
                                      <p:cBhvr additive="base">
                                        <p:cTn id="8" dur="500" fill="hold"/>
                                        <p:tgtEl>
                                          <p:spTgt spid="1208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0835">
                                            <p:txEl>
                                              <p:pRg st="0" end="0"/>
                                            </p:txEl>
                                          </p:spTgt>
                                        </p:tgtEl>
                                        <p:attrNameLst>
                                          <p:attrName>style.visibility</p:attrName>
                                        </p:attrNameLst>
                                      </p:cBhvr>
                                      <p:to>
                                        <p:strVal val="visible"/>
                                      </p:to>
                                    </p:set>
                                    <p:anim calcmode="lin" valueType="num">
                                      <p:cBhvr additive="base">
                                        <p:cTn id="13" dur="500" fill="hold"/>
                                        <p:tgtEl>
                                          <p:spTgt spid="12083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08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0835">
                                            <p:txEl>
                                              <p:pRg st="1" end="1"/>
                                            </p:txEl>
                                          </p:spTgt>
                                        </p:tgtEl>
                                        <p:attrNameLst>
                                          <p:attrName>style.visibility</p:attrName>
                                        </p:attrNameLst>
                                      </p:cBhvr>
                                      <p:to>
                                        <p:strVal val="visible"/>
                                      </p:to>
                                    </p:set>
                                    <p:anim calcmode="lin" valueType="num">
                                      <p:cBhvr additive="base">
                                        <p:cTn id="19" dur="500" fill="hold"/>
                                        <p:tgtEl>
                                          <p:spTgt spid="12083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08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0835">
                                            <p:txEl>
                                              <p:pRg st="2" end="2"/>
                                            </p:txEl>
                                          </p:spTgt>
                                        </p:tgtEl>
                                        <p:attrNameLst>
                                          <p:attrName>style.visibility</p:attrName>
                                        </p:attrNameLst>
                                      </p:cBhvr>
                                      <p:to>
                                        <p:strVal val="visible"/>
                                      </p:to>
                                    </p:set>
                                    <p:anim calcmode="lin" valueType="num">
                                      <p:cBhvr additive="base">
                                        <p:cTn id="25" dur="500" fill="hold"/>
                                        <p:tgtEl>
                                          <p:spTgt spid="12083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08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0835">
                                            <p:txEl>
                                              <p:pRg st="3" end="3"/>
                                            </p:txEl>
                                          </p:spTgt>
                                        </p:tgtEl>
                                        <p:attrNameLst>
                                          <p:attrName>style.visibility</p:attrName>
                                        </p:attrNameLst>
                                      </p:cBhvr>
                                      <p:to>
                                        <p:strVal val="visible"/>
                                      </p:to>
                                    </p:set>
                                    <p:anim calcmode="lin" valueType="num">
                                      <p:cBhvr additive="base">
                                        <p:cTn id="31" dur="500" fill="hold"/>
                                        <p:tgtEl>
                                          <p:spTgt spid="12083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08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0835">
                                            <p:txEl>
                                              <p:pRg st="4" end="4"/>
                                            </p:txEl>
                                          </p:spTgt>
                                        </p:tgtEl>
                                        <p:attrNameLst>
                                          <p:attrName>style.visibility</p:attrName>
                                        </p:attrNameLst>
                                      </p:cBhvr>
                                      <p:to>
                                        <p:strVal val="visible"/>
                                      </p:to>
                                    </p:set>
                                    <p:anim calcmode="lin" valueType="num">
                                      <p:cBhvr additive="base">
                                        <p:cTn id="37" dur="500" fill="hold"/>
                                        <p:tgtEl>
                                          <p:spTgt spid="12083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08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0835">
                                            <p:txEl>
                                              <p:pRg st="5" end="5"/>
                                            </p:txEl>
                                          </p:spTgt>
                                        </p:tgtEl>
                                        <p:attrNameLst>
                                          <p:attrName>style.visibility</p:attrName>
                                        </p:attrNameLst>
                                      </p:cBhvr>
                                      <p:to>
                                        <p:strVal val="visible"/>
                                      </p:to>
                                    </p:set>
                                    <p:anim calcmode="lin" valueType="num">
                                      <p:cBhvr additive="base">
                                        <p:cTn id="43" dur="500" fill="hold"/>
                                        <p:tgtEl>
                                          <p:spTgt spid="12083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083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utoUpdateAnimBg="0"/>
      <p:bldP spid="12083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782888" y="620713"/>
            <a:ext cx="6096000" cy="1143000"/>
          </a:xfrm>
        </p:spPr>
        <p:txBody>
          <a:bodyPr/>
          <a:lstStyle/>
          <a:p>
            <a:pPr eaLnBrk="1" hangingPunct="1">
              <a:defRPr/>
            </a:pPr>
            <a:r>
              <a:rPr lang="tr-TR" altLang="tr-TR" sz="3000" dirty="0">
                <a:solidFill>
                  <a:schemeClr val="tx1"/>
                </a:solidFill>
                <a:effectLst/>
                <a:latin typeface="+mn-lt"/>
              </a:rPr>
              <a:t>ÇATIŞMA YÖNETİMİNDE </a:t>
            </a:r>
            <a:br>
              <a:rPr lang="tr-TR" altLang="tr-TR" sz="3000" dirty="0">
                <a:solidFill>
                  <a:schemeClr val="tx1"/>
                </a:solidFill>
                <a:effectLst/>
                <a:latin typeface="+mn-lt"/>
              </a:rPr>
            </a:br>
            <a:r>
              <a:rPr lang="tr-TR" altLang="tr-TR" sz="3000" dirty="0">
                <a:solidFill>
                  <a:schemeClr val="tx1"/>
                </a:solidFill>
                <a:effectLst/>
                <a:latin typeface="+mn-lt"/>
              </a:rPr>
              <a:t>6. AŞAMA</a:t>
            </a:r>
            <a:endParaRPr lang="tr-TR" altLang="tr-TR" sz="3000" dirty="0">
              <a:effectLst/>
              <a:latin typeface="+mn-lt"/>
            </a:endParaRPr>
          </a:p>
        </p:txBody>
      </p:sp>
      <p:sp>
        <p:nvSpPr>
          <p:cNvPr id="122883" name="Rectangle 3"/>
          <p:cNvSpPr>
            <a:spLocks noGrp="1" noChangeArrowheads="1"/>
          </p:cNvSpPr>
          <p:nvPr>
            <p:ph idx="1"/>
          </p:nvPr>
        </p:nvSpPr>
        <p:spPr>
          <a:xfrm>
            <a:off x="450761" y="1966526"/>
            <a:ext cx="11307650" cy="4114800"/>
          </a:xfrm>
        </p:spPr>
        <p:txBody>
          <a:bodyPr/>
          <a:lstStyle/>
          <a:p>
            <a:pPr algn="ctr" eaLnBrk="1" hangingPunct="1">
              <a:lnSpc>
                <a:spcPct val="80000"/>
              </a:lnSpc>
              <a:spcBef>
                <a:spcPts val="600"/>
              </a:spcBef>
              <a:spcAft>
                <a:spcPts val="600"/>
              </a:spcAft>
              <a:buNone/>
              <a:defRPr/>
            </a:pPr>
            <a:r>
              <a:rPr lang="tr-TR" altLang="tr-TR" sz="2800" dirty="0">
                <a:solidFill>
                  <a:srgbClr val="FFFF00"/>
                </a:solidFill>
                <a:effectLst/>
              </a:rPr>
              <a:t>Olası çözümler için beyin fırtınası yapın.</a:t>
            </a:r>
          </a:p>
          <a:p>
            <a:pPr algn="just" eaLnBrk="1" hangingPunct="1">
              <a:lnSpc>
                <a:spcPct val="80000"/>
              </a:lnSpc>
              <a:spcBef>
                <a:spcPts val="600"/>
              </a:spcBef>
              <a:spcAft>
                <a:spcPts val="600"/>
              </a:spcAft>
              <a:buClr>
                <a:srgbClr val="FF0000"/>
              </a:buClr>
              <a:buSzPct val="150000"/>
              <a:buFont typeface="Wingdings" panose="05000000000000000000" pitchFamily="2" charset="2"/>
              <a:buChar char="ü"/>
              <a:defRPr/>
            </a:pPr>
            <a:r>
              <a:rPr lang="tr-TR" altLang="tr-TR" sz="2800" dirty="0">
                <a:solidFill>
                  <a:schemeClr val="tx2"/>
                </a:solidFill>
                <a:effectLst/>
                <a:latin typeface="Garamond" panose="02020404030301010803" pitchFamily="18" charset="0"/>
              </a:rPr>
              <a:t>Tarafların ihtiyaç ve çıkarlarının tatmin olabilmesi için düşünceleri açıkça ortaya koymak.</a:t>
            </a:r>
          </a:p>
          <a:p>
            <a:pPr algn="just" eaLnBrk="1" hangingPunct="1">
              <a:lnSpc>
                <a:spcPct val="80000"/>
              </a:lnSpc>
              <a:spcBef>
                <a:spcPts val="600"/>
              </a:spcBef>
              <a:spcAft>
                <a:spcPts val="600"/>
              </a:spcAft>
              <a:buClr>
                <a:srgbClr val="FF0000"/>
              </a:buClr>
              <a:buSzPct val="150000"/>
              <a:buFont typeface="Wingdings" panose="05000000000000000000" pitchFamily="2" charset="2"/>
              <a:buChar char="ü"/>
              <a:defRPr/>
            </a:pPr>
            <a:r>
              <a:rPr lang="tr-TR" altLang="tr-TR" sz="2800" dirty="0">
                <a:solidFill>
                  <a:schemeClr val="tx2"/>
                </a:solidFill>
                <a:effectLst/>
                <a:latin typeface="Garamond" panose="02020404030301010803" pitchFamily="18" charset="0"/>
              </a:rPr>
              <a:t>Bu aşamada henüz düşünceleri eleştirmemek ve yargılamamak.</a:t>
            </a:r>
          </a:p>
          <a:p>
            <a:pPr algn="just" eaLnBrk="1" hangingPunct="1">
              <a:lnSpc>
                <a:spcPct val="80000"/>
              </a:lnSpc>
              <a:spcBef>
                <a:spcPts val="600"/>
              </a:spcBef>
              <a:spcAft>
                <a:spcPts val="600"/>
              </a:spcAft>
              <a:buClr>
                <a:srgbClr val="FF0000"/>
              </a:buClr>
              <a:buSzPct val="150000"/>
              <a:buFont typeface="Wingdings" panose="05000000000000000000" pitchFamily="2" charset="2"/>
              <a:buChar char="ü"/>
              <a:defRPr/>
            </a:pPr>
            <a:r>
              <a:rPr lang="tr-TR" altLang="tr-TR" sz="2800" dirty="0">
                <a:solidFill>
                  <a:schemeClr val="tx2"/>
                </a:solidFill>
                <a:effectLst/>
                <a:latin typeface="Garamond" panose="02020404030301010803" pitchFamily="18" charset="0"/>
              </a:rPr>
              <a:t>Düşüncelere açık olmak.</a:t>
            </a:r>
          </a:p>
          <a:p>
            <a:pPr algn="just" eaLnBrk="1" hangingPunct="1">
              <a:lnSpc>
                <a:spcPct val="80000"/>
              </a:lnSpc>
              <a:spcBef>
                <a:spcPts val="600"/>
              </a:spcBef>
              <a:spcAft>
                <a:spcPts val="600"/>
              </a:spcAft>
              <a:buClr>
                <a:srgbClr val="FF0000"/>
              </a:buClr>
              <a:buSzPct val="150000"/>
              <a:buFont typeface="Wingdings" panose="05000000000000000000" pitchFamily="2" charset="2"/>
              <a:buChar char="ü"/>
              <a:defRPr/>
            </a:pPr>
            <a:r>
              <a:rPr lang="tr-TR" altLang="tr-TR" sz="2800" dirty="0">
                <a:solidFill>
                  <a:schemeClr val="tx2"/>
                </a:solidFill>
                <a:effectLst/>
                <a:latin typeface="Garamond" panose="02020404030301010803" pitchFamily="18" charset="0"/>
              </a:rPr>
              <a:t>"Sen" yerine "biz", kullanmaya özen göstermek.</a:t>
            </a:r>
          </a:p>
        </p:txBody>
      </p:sp>
    </p:spTree>
    <p:extLst>
      <p:ext uri="{BB962C8B-B14F-4D97-AF65-F5344CB8AC3E}">
        <p14:creationId xmlns:p14="http://schemas.microsoft.com/office/powerpoint/2010/main" val="935385579"/>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additive="base">
                                        <p:cTn id="7" dur="500" fill="hold"/>
                                        <p:tgtEl>
                                          <p:spTgt spid="122882"/>
                                        </p:tgtEl>
                                        <p:attrNameLst>
                                          <p:attrName>ppt_x</p:attrName>
                                        </p:attrNameLst>
                                      </p:cBhvr>
                                      <p:tavLst>
                                        <p:tav tm="0">
                                          <p:val>
                                            <p:strVal val="0-#ppt_w/2"/>
                                          </p:val>
                                        </p:tav>
                                        <p:tav tm="100000">
                                          <p:val>
                                            <p:strVal val="#ppt_x"/>
                                          </p:val>
                                        </p:tav>
                                      </p:tavLst>
                                    </p:anim>
                                    <p:anim calcmode="lin" valueType="num">
                                      <p:cBhvr additive="base">
                                        <p:cTn id="8" dur="500" fill="hold"/>
                                        <p:tgtEl>
                                          <p:spTgt spid="1228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883">
                                            <p:txEl>
                                              <p:pRg st="0" end="0"/>
                                            </p:txEl>
                                          </p:spTgt>
                                        </p:tgtEl>
                                        <p:attrNameLst>
                                          <p:attrName>style.visibility</p:attrName>
                                        </p:attrNameLst>
                                      </p:cBhvr>
                                      <p:to>
                                        <p:strVal val="visible"/>
                                      </p:to>
                                    </p:set>
                                    <p:anim calcmode="lin" valueType="num">
                                      <p:cBhvr additive="base">
                                        <p:cTn id="13" dur="500" fill="hold"/>
                                        <p:tgtEl>
                                          <p:spTgt spid="12288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8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883">
                                            <p:txEl>
                                              <p:pRg st="1" end="1"/>
                                            </p:txEl>
                                          </p:spTgt>
                                        </p:tgtEl>
                                        <p:attrNameLst>
                                          <p:attrName>style.visibility</p:attrName>
                                        </p:attrNameLst>
                                      </p:cBhvr>
                                      <p:to>
                                        <p:strVal val="visible"/>
                                      </p:to>
                                    </p:set>
                                    <p:anim calcmode="lin" valueType="num">
                                      <p:cBhvr additive="base">
                                        <p:cTn id="19" dur="500" fill="hold"/>
                                        <p:tgtEl>
                                          <p:spTgt spid="12288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883">
                                            <p:txEl>
                                              <p:pRg st="2" end="2"/>
                                            </p:txEl>
                                          </p:spTgt>
                                        </p:tgtEl>
                                        <p:attrNameLst>
                                          <p:attrName>style.visibility</p:attrName>
                                        </p:attrNameLst>
                                      </p:cBhvr>
                                      <p:to>
                                        <p:strVal val="visible"/>
                                      </p:to>
                                    </p:set>
                                    <p:anim calcmode="lin" valueType="num">
                                      <p:cBhvr additive="base">
                                        <p:cTn id="25" dur="500" fill="hold"/>
                                        <p:tgtEl>
                                          <p:spTgt spid="12288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8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883">
                                            <p:txEl>
                                              <p:pRg st="3" end="3"/>
                                            </p:txEl>
                                          </p:spTgt>
                                        </p:tgtEl>
                                        <p:attrNameLst>
                                          <p:attrName>style.visibility</p:attrName>
                                        </p:attrNameLst>
                                      </p:cBhvr>
                                      <p:to>
                                        <p:strVal val="visible"/>
                                      </p:to>
                                    </p:set>
                                    <p:anim calcmode="lin" valueType="num">
                                      <p:cBhvr additive="base">
                                        <p:cTn id="31" dur="500" fill="hold"/>
                                        <p:tgtEl>
                                          <p:spTgt spid="12288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8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883">
                                            <p:txEl>
                                              <p:pRg st="4" end="4"/>
                                            </p:txEl>
                                          </p:spTgt>
                                        </p:tgtEl>
                                        <p:attrNameLst>
                                          <p:attrName>style.visibility</p:attrName>
                                        </p:attrNameLst>
                                      </p:cBhvr>
                                      <p:to>
                                        <p:strVal val="visible"/>
                                      </p:to>
                                    </p:set>
                                    <p:anim calcmode="lin" valueType="num">
                                      <p:cBhvr additive="base">
                                        <p:cTn id="37" dur="500" fill="hold"/>
                                        <p:tgtEl>
                                          <p:spTgt spid="12288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8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utoUpdateAnimBg="0"/>
      <p:bldP spid="12288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ETKİLİ İLETİŞİM </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b="1" dirty="0" smtClean="0">
                <a:solidFill>
                  <a:schemeClr val="tx1"/>
                </a:solidFill>
                <a:latin typeface="Garamond" panose="02020404030301010803" pitchFamily="18" charset="0"/>
              </a:rPr>
              <a:t>Doğru insana,</a:t>
            </a:r>
          </a:p>
          <a:p>
            <a:pPr>
              <a:buFont typeface="Wingdings" panose="05000000000000000000" pitchFamily="2" charset="2"/>
              <a:buChar char="v"/>
            </a:pPr>
            <a:r>
              <a:rPr lang="tr-TR" b="1" dirty="0">
                <a:latin typeface="Garamond" panose="02020404030301010803" pitchFamily="18" charset="0"/>
              </a:rPr>
              <a:t>Doğru zamanda,</a:t>
            </a:r>
          </a:p>
          <a:p>
            <a:pPr>
              <a:buFont typeface="Wingdings" panose="05000000000000000000" pitchFamily="2" charset="2"/>
              <a:buChar char="v"/>
            </a:pPr>
            <a:r>
              <a:rPr lang="tr-TR" b="1" dirty="0">
                <a:latin typeface="Garamond" panose="02020404030301010803" pitchFamily="18" charset="0"/>
              </a:rPr>
              <a:t>Doğru yerde,</a:t>
            </a:r>
          </a:p>
          <a:p>
            <a:pPr>
              <a:buFont typeface="Wingdings" panose="05000000000000000000" pitchFamily="2" charset="2"/>
              <a:buChar char="v"/>
            </a:pPr>
            <a:r>
              <a:rPr lang="tr-TR" b="1" dirty="0">
                <a:latin typeface="Garamond" panose="02020404030301010803" pitchFamily="18" charset="0"/>
              </a:rPr>
              <a:t>Doğru şekilde,</a:t>
            </a:r>
          </a:p>
          <a:p>
            <a:pPr>
              <a:buFont typeface="Wingdings" panose="05000000000000000000" pitchFamily="2" charset="2"/>
              <a:buChar char="v"/>
            </a:pPr>
            <a:r>
              <a:rPr lang="tr-TR" b="1" dirty="0">
                <a:latin typeface="Garamond" panose="02020404030301010803" pitchFamily="18" charset="0"/>
              </a:rPr>
              <a:t>Doğru şeyi söyleyebilmek. </a:t>
            </a:r>
          </a:p>
          <a:p>
            <a:pPr marL="0" indent="0">
              <a:buNone/>
            </a:pPr>
            <a:endParaRPr lang="tr-TR" b="1" dirty="0"/>
          </a:p>
          <a:p>
            <a:pPr>
              <a:buFont typeface="Wingdings" panose="05000000000000000000" pitchFamily="2" charset="2"/>
              <a:buChar char="v"/>
            </a:pPr>
            <a:endParaRPr lang="tr-TR" b="1" dirty="0" smtClean="0">
              <a:solidFill>
                <a:schemeClr val="tx1"/>
              </a:solidFill>
            </a:endParaRPr>
          </a:p>
          <a:p>
            <a:pPr marL="0" indent="0">
              <a:buNone/>
            </a:pPr>
            <a:endParaRPr lang="tr-TR" dirty="0"/>
          </a:p>
        </p:txBody>
      </p:sp>
    </p:spTree>
    <p:extLst>
      <p:ext uri="{BB962C8B-B14F-4D97-AF65-F5344CB8AC3E}">
        <p14:creationId xmlns:p14="http://schemas.microsoft.com/office/powerpoint/2010/main" val="39859967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766254" y="292905"/>
            <a:ext cx="6454775" cy="1143000"/>
          </a:xfrm>
        </p:spPr>
        <p:txBody>
          <a:bodyPr/>
          <a:lstStyle/>
          <a:p>
            <a:pPr eaLnBrk="1" hangingPunct="1">
              <a:defRPr/>
            </a:pPr>
            <a:r>
              <a:rPr lang="tr-TR" altLang="tr-TR" sz="3000" dirty="0">
                <a:solidFill>
                  <a:schemeClr val="tx1"/>
                </a:solidFill>
                <a:effectLst/>
                <a:latin typeface="+mn-lt"/>
              </a:rPr>
              <a:t>ÇATIŞMA YÖNETİMİNDE </a:t>
            </a:r>
            <a:br>
              <a:rPr lang="tr-TR" altLang="tr-TR" sz="3000" dirty="0">
                <a:solidFill>
                  <a:schemeClr val="tx1"/>
                </a:solidFill>
                <a:effectLst/>
                <a:latin typeface="+mn-lt"/>
              </a:rPr>
            </a:br>
            <a:r>
              <a:rPr lang="tr-TR" altLang="tr-TR" sz="3000" dirty="0">
                <a:solidFill>
                  <a:schemeClr val="tx1"/>
                </a:solidFill>
                <a:effectLst/>
                <a:latin typeface="+mn-lt"/>
              </a:rPr>
              <a:t>7. AŞAMA</a:t>
            </a:r>
            <a:endParaRPr lang="tr-TR" altLang="tr-TR" sz="3000" dirty="0">
              <a:effectLst/>
              <a:latin typeface="+mn-lt"/>
            </a:endParaRPr>
          </a:p>
        </p:txBody>
      </p:sp>
      <p:sp>
        <p:nvSpPr>
          <p:cNvPr id="124931" name="Rectangle 3"/>
          <p:cNvSpPr>
            <a:spLocks noGrp="1" noChangeArrowheads="1"/>
          </p:cNvSpPr>
          <p:nvPr>
            <p:ph idx="1"/>
          </p:nvPr>
        </p:nvSpPr>
        <p:spPr>
          <a:xfrm>
            <a:off x="656822" y="1741873"/>
            <a:ext cx="10869770" cy="4648200"/>
          </a:xfrm>
        </p:spPr>
        <p:txBody>
          <a:bodyPr/>
          <a:lstStyle/>
          <a:p>
            <a:pPr eaLnBrk="1" hangingPunct="1">
              <a:lnSpc>
                <a:spcPct val="90000"/>
              </a:lnSpc>
              <a:spcBef>
                <a:spcPts val="600"/>
              </a:spcBef>
              <a:spcAft>
                <a:spcPts val="600"/>
              </a:spcAft>
              <a:buNone/>
              <a:defRPr/>
            </a:pPr>
            <a:r>
              <a:rPr lang="tr-TR" altLang="tr-TR" sz="2400" dirty="0">
                <a:solidFill>
                  <a:srgbClr val="FFFF00"/>
                </a:solidFill>
                <a:effectLst/>
              </a:rPr>
              <a:t>Olası çözümleri değerlendirin ve uygun çözümleri belirleyin</a:t>
            </a:r>
            <a:r>
              <a:rPr lang="tr-TR" altLang="tr-TR" sz="2400" dirty="0" smtClean="0">
                <a:solidFill>
                  <a:srgbClr val="FFFF00"/>
                </a:solidFill>
                <a:effectLst/>
              </a:rPr>
              <a:t>.</a:t>
            </a:r>
          </a:p>
          <a:p>
            <a:pPr eaLnBrk="1" hangingPunct="1">
              <a:lnSpc>
                <a:spcPct val="90000"/>
              </a:lnSpc>
              <a:spcBef>
                <a:spcPts val="600"/>
              </a:spcBef>
              <a:spcAft>
                <a:spcPts val="600"/>
              </a:spcAft>
              <a:buNone/>
              <a:defRPr/>
            </a:pPr>
            <a:endParaRPr lang="tr-TR" altLang="tr-TR" sz="2400" dirty="0">
              <a:solidFill>
                <a:srgbClr val="FFFF00"/>
              </a:solidFill>
              <a:effectLst/>
            </a:endParaRPr>
          </a:p>
          <a:p>
            <a:pPr eaLnBrk="1" hangingPunct="1">
              <a:lnSpc>
                <a:spcPct val="90000"/>
              </a:lnSpc>
              <a:spcBef>
                <a:spcPts val="600"/>
              </a:spcBef>
              <a:spcAft>
                <a:spcPts val="600"/>
              </a:spcAft>
              <a:buClr>
                <a:srgbClr val="FF0000"/>
              </a:buClr>
              <a:buSzPct val="150000"/>
              <a:buFont typeface="Wingdings" panose="05000000000000000000" pitchFamily="2" charset="2"/>
              <a:buChar char="v"/>
              <a:defRPr/>
            </a:pPr>
            <a:r>
              <a:rPr lang="tr-TR" altLang="tr-TR" sz="2800" dirty="0">
                <a:solidFill>
                  <a:schemeClr val="tx2"/>
                </a:solidFill>
                <a:effectLst/>
                <a:latin typeface="Garamond" panose="02020404030301010803" pitchFamily="18" charset="0"/>
              </a:rPr>
              <a:t>Çözümler şu nitelikleri taşımalıdır:</a:t>
            </a:r>
          </a:p>
          <a:p>
            <a:pPr lvl="2" eaLnBrk="1" hangingPunct="1">
              <a:lnSpc>
                <a:spcPct val="90000"/>
              </a:lnSpc>
              <a:spcBef>
                <a:spcPts val="600"/>
              </a:spcBef>
              <a:spcAft>
                <a:spcPts val="600"/>
              </a:spcAft>
              <a:buClr>
                <a:srgbClr val="FF0000"/>
              </a:buClr>
              <a:buSzPct val="150000"/>
              <a:buFont typeface="Wingdings" panose="05000000000000000000" pitchFamily="2" charset="2"/>
              <a:buChar char="v"/>
              <a:defRPr/>
            </a:pPr>
            <a:r>
              <a:rPr lang="tr-TR" altLang="tr-TR" sz="2800" dirty="0">
                <a:solidFill>
                  <a:schemeClr val="tx2"/>
                </a:solidFill>
                <a:effectLst/>
                <a:latin typeface="Garamond" panose="02020404030301010803" pitchFamily="18" charset="0"/>
              </a:rPr>
              <a:t>Her iki taraf için de kabul edilebilir,</a:t>
            </a:r>
          </a:p>
          <a:p>
            <a:pPr lvl="2" eaLnBrk="1" hangingPunct="1">
              <a:lnSpc>
                <a:spcPct val="90000"/>
              </a:lnSpc>
              <a:spcBef>
                <a:spcPts val="600"/>
              </a:spcBef>
              <a:spcAft>
                <a:spcPts val="600"/>
              </a:spcAft>
              <a:buClr>
                <a:srgbClr val="FF0000"/>
              </a:buClr>
              <a:buSzPct val="150000"/>
              <a:buFont typeface="Wingdings" panose="05000000000000000000" pitchFamily="2" charset="2"/>
              <a:buChar char="v"/>
              <a:defRPr/>
            </a:pPr>
            <a:r>
              <a:rPr lang="tr-TR" altLang="tr-TR" sz="2800" dirty="0">
                <a:solidFill>
                  <a:schemeClr val="tx2"/>
                </a:solidFill>
                <a:effectLst/>
                <a:latin typeface="Garamond" panose="02020404030301010803" pitchFamily="18" charset="0"/>
              </a:rPr>
              <a:t>Gerçekçi ve gerçekleştirilebilir,</a:t>
            </a:r>
          </a:p>
          <a:p>
            <a:pPr lvl="2" eaLnBrk="1" hangingPunct="1">
              <a:lnSpc>
                <a:spcPct val="90000"/>
              </a:lnSpc>
              <a:spcBef>
                <a:spcPts val="600"/>
              </a:spcBef>
              <a:spcAft>
                <a:spcPts val="600"/>
              </a:spcAft>
              <a:buClr>
                <a:srgbClr val="FF0000"/>
              </a:buClr>
              <a:buSzPct val="150000"/>
              <a:buFont typeface="Wingdings" panose="05000000000000000000" pitchFamily="2" charset="2"/>
              <a:buChar char="v"/>
              <a:defRPr/>
            </a:pPr>
            <a:r>
              <a:rPr lang="tr-TR" altLang="tr-TR" sz="2800" dirty="0">
                <a:solidFill>
                  <a:schemeClr val="tx2"/>
                </a:solidFill>
                <a:effectLst/>
                <a:latin typeface="Garamond" panose="02020404030301010803" pitchFamily="18" charset="0"/>
              </a:rPr>
              <a:t>Belirgin ve</a:t>
            </a:r>
          </a:p>
          <a:p>
            <a:pPr lvl="2" eaLnBrk="1" hangingPunct="1">
              <a:lnSpc>
                <a:spcPct val="90000"/>
              </a:lnSpc>
              <a:spcBef>
                <a:spcPts val="600"/>
              </a:spcBef>
              <a:spcAft>
                <a:spcPts val="600"/>
              </a:spcAft>
              <a:buClr>
                <a:srgbClr val="FF0000"/>
              </a:buClr>
              <a:buSzPct val="150000"/>
              <a:buFont typeface="Wingdings" panose="05000000000000000000" pitchFamily="2" charset="2"/>
              <a:buChar char="v"/>
              <a:defRPr/>
            </a:pPr>
            <a:r>
              <a:rPr lang="tr-TR" altLang="tr-TR" sz="2800" dirty="0">
                <a:solidFill>
                  <a:schemeClr val="tx2"/>
                </a:solidFill>
                <a:effectLst/>
                <a:latin typeface="Garamond" panose="02020404030301010803" pitchFamily="18" charset="0"/>
              </a:rPr>
              <a:t>Dengeli olmalıdır.</a:t>
            </a:r>
          </a:p>
          <a:p>
            <a:pPr eaLnBrk="1" hangingPunct="1">
              <a:lnSpc>
                <a:spcPct val="90000"/>
              </a:lnSpc>
              <a:buClr>
                <a:srgbClr val="FF0000"/>
              </a:buClr>
              <a:buSzPct val="150000"/>
              <a:buFont typeface="Wingdings" panose="05000000000000000000" pitchFamily="2" charset="2"/>
              <a:buChar char="v"/>
              <a:defRPr/>
            </a:pPr>
            <a:r>
              <a:rPr lang="tr-TR" altLang="tr-TR" sz="2800" dirty="0">
                <a:solidFill>
                  <a:schemeClr val="tx2"/>
                </a:solidFill>
                <a:effectLst/>
                <a:latin typeface="Garamond" panose="02020404030301010803" pitchFamily="18" charset="0"/>
              </a:rPr>
              <a:t>Çözümler her iki taraf için de önemli ana hususları içermelidir.</a:t>
            </a:r>
          </a:p>
        </p:txBody>
      </p:sp>
    </p:spTree>
    <p:extLst>
      <p:ext uri="{BB962C8B-B14F-4D97-AF65-F5344CB8AC3E}">
        <p14:creationId xmlns:p14="http://schemas.microsoft.com/office/powerpoint/2010/main" val="375992064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additive="base">
                                        <p:cTn id="7" dur="500" fill="hold"/>
                                        <p:tgtEl>
                                          <p:spTgt spid="124930"/>
                                        </p:tgtEl>
                                        <p:attrNameLst>
                                          <p:attrName>ppt_x</p:attrName>
                                        </p:attrNameLst>
                                      </p:cBhvr>
                                      <p:tavLst>
                                        <p:tav tm="0">
                                          <p:val>
                                            <p:strVal val="0-#ppt_w/2"/>
                                          </p:val>
                                        </p:tav>
                                        <p:tav tm="100000">
                                          <p:val>
                                            <p:strVal val="#ppt_x"/>
                                          </p:val>
                                        </p:tav>
                                      </p:tavLst>
                                    </p:anim>
                                    <p:anim calcmode="lin" valueType="num">
                                      <p:cBhvr additive="base">
                                        <p:cTn id="8" dur="500" fill="hold"/>
                                        <p:tgtEl>
                                          <p:spTgt spid="1249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4931">
                                            <p:txEl>
                                              <p:pRg st="0" end="0"/>
                                            </p:txEl>
                                          </p:spTgt>
                                        </p:tgtEl>
                                        <p:attrNameLst>
                                          <p:attrName>style.visibility</p:attrName>
                                        </p:attrNameLst>
                                      </p:cBhvr>
                                      <p:to>
                                        <p:strVal val="visible"/>
                                      </p:to>
                                    </p:set>
                                    <p:anim calcmode="lin" valueType="num">
                                      <p:cBhvr additive="base">
                                        <p:cTn id="13" dur="500" fill="hold"/>
                                        <p:tgtEl>
                                          <p:spTgt spid="12493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49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4931">
                                            <p:txEl>
                                              <p:pRg st="2" end="2"/>
                                            </p:txEl>
                                          </p:spTgt>
                                        </p:tgtEl>
                                        <p:attrNameLst>
                                          <p:attrName>style.visibility</p:attrName>
                                        </p:attrNameLst>
                                      </p:cBhvr>
                                      <p:to>
                                        <p:strVal val="visible"/>
                                      </p:to>
                                    </p:set>
                                    <p:anim calcmode="lin" valueType="num">
                                      <p:cBhvr additive="base">
                                        <p:cTn id="19" dur="500" fill="hold"/>
                                        <p:tgtEl>
                                          <p:spTgt spid="1249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493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4931">
                                            <p:txEl>
                                              <p:pRg st="3" end="3"/>
                                            </p:txEl>
                                          </p:spTgt>
                                        </p:tgtEl>
                                        <p:attrNameLst>
                                          <p:attrName>style.visibility</p:attrName>
                                        </p:attrNameLst>
                                      </p:cBhvr>
                                      <p:to>
                                        <p:strVal val="visible"/>
                                      </p:to>
                                    </p:set>
                                    <p:anim calcmode="lin" valueType="num">
                                      <p:cBhvr additive="base">
                                        <p:cTn id="23" dur="500" fill="hold"/>
                                        <p:tgtEl>
                                          <p:spTgt spid="12493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493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4931">
                                            <p:txEl>
                                              <p:pRg st="4" end="4"/>
                                            </p:txEl>
                                          </p:spTgt>
                                        </p:tgtEl>
                                        <p:attrNameLst>
                                          <p:attrName>style.visibility</p:attrName>
                                        </p:attrNameLst>
                                      </p:cBhvr>
                                      <p:to>
                                        <p:strVal val="visible"/>
                                      </p:to>
                                    </p:set>
                                    <p:anim calcmode="lin" valueType="num">
                                      <p:cBhvr additive="base">
                                        <p:cTn id="27" dur="500" fill="hold"/>
                                        <p:tgtEl>
                                          <p:spTgt spid="12493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493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4931">
                                            <p:txEl>
                                              <p:pRg st="5" end="5"/>
                                            </p:txEl>
                                          </p:spTgt>
                                        </p:tgtEl>
                                        <p:attrNameLst>
                                          <p:attrName>style.visibility</p:attrName>
                                        </p:attrNameLst>
                                      </p:cBhvr>
                                      <p:to>
                                        <p:strVal val="visible"/>
                                      </p:to>
                                    </p:set>
                                    <p:anim calcmode="lin" valueType="num">
                                      <p:cBhvr additive="base">
                                        <p:cTn id="31" dur="500" fill="hold"/>
                                        <p:tgtEl>
                                          <p:spTgt spid="12493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4931">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24931">
                                            <p:txEl>
                                              <p:pRg st="6" end="6"/>
                                            </p:txEl>
                                          </p:spTgt>
                                        </p:tgtEl>
                                        <p:attrNameLst>
                                          <p:attrName>style.visibility</p:attrName>
                                        </p:attrNameLst>
                                      </p:cBhvr>
                                      <p:to>
                                        <p:strVal val="visible"/>
                                      </p:to>
                                    </p:set>
                                    <p:anim calcmode="lin" valueType="num">
                                      <p:cBhvr additive="base">
                                        <p:cTn id="35" dur="500" fill="hold"/>
                                        <p:tgtEl>
                                          <p:spTgt spid="124931">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249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4931">
                                            <p:txEl>
                                              <p:pRg st="7" end="7"/>
                                            </p:txEl>
                                          </p:spTgt>
                                        </p:tgtEl>
                                        <p:attrNameLst>
                                          <p:attrName>style.visibility</p:attrName>
                                        </p:attrNameLst>
                                      </p:cBhvr>
                                      <p:to>
                                        <p:strVal val="visible"/>
                                      </p:to>
                                    </p:set>
                                    <p:anim calcmode="lin" valueType="num">
                                      <p:cBhvr additive="base">
                                        <p:cTn id="41" dur="500" fill="hold"/>
                                        <p:tgtEl>
                                          <p:spTgt spid="124931">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2493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utoUpdateAnimBg="0"/>
      <p:bldP spid="12493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024389" y="735013"/>
            <a:ext cx="6096000" cy="1143000"/>
          </a:xfrm>
        </p:spPr>
        <p:txBody>
          <a:bodyPr/>
          <a:lstStyle/>
          <a:p>
            <a:pPr eaLnBrk="1" hangingPunct="1">
              <a:defRPr/>
            </a:pPr>
            <a:r>
              <a:rPr lang="tr-TR" altLang="tr-TR" sz="3000" dirty="0">
                <a:solidFill>
                  <a:schemeClr val="tx1"/>
                </a:solidFill>
                <a:latin typeface="+mn-lt"/>
              </a:rPr>
              <a:t>ÇATIŞMA YÖNETİMİNDE </a:t>
            </a:r>
            <a:br>
              <a:rPr lang="tr-TR" altLang="tr-TR" sz="3000" dirty="0">
                <a:solidFill>
                  <a:schemeClr val="tx1"/>
                </a:solidFill>
                <a:latin typeface="+mn-lt"/>
              </a:rPr>
            </a:br>
            <a:r>
              <a:rPr lang="tr-TR" altLang="tr-TR" sz="3000" dirty="0">
                <a:solidFill>
                  <a:schemeClr val="tx1"/>
                </a:solidFill>
                <a:latin typeface="+mn-lt"/>
              </a:rPr>
              <a:t>8. AŞAMA</a:t>
            </a:r>
            <a:endParaRPr lang="tr-TR" altLang="tr-TR" sz="3000" dirty="0">
              <a:latin typeface="+mn-lt"/>
            </a:endParaRPr>
          </a:p>
        </p:txBody>
      </p:sp>
      <p:sp>
        <p:nvSpPr>
          <p:cNvPr id="126979" name="Rectangle 3"/>
          <p:cNvSpPr>
            <a:spLocks noGrp="1" noChangeArrowheads="1"/>
          </p:cNvSpPr>
          <p:nvPr>
            <p:ph idx="1"/>
          </p:nvPr>
        </p:nvSpPr>
        <p:spPr>
          <a:xfrm>
            <a:off x="231820" y="1878013"/>
            <a:ext cx="11681138" cy="4114800"/>
          </a:xfrm>
        </p:spPr>
        <p:txBody>
          <a:bodyPr/>
          <a:lstStyle/>
          <a:p>
            <a:pPr algn="ctr" eaLnBrk="1" hangingPunct="1">
              <a:spcBef>
                <a:spcPts val="600"/>
              </a:spcBef>
              <a:spcAft>
                <a:spcPts val="600"/>
              </a:spcAft>
              <a:buNone/>
              <a:defRPr/>
            </a:pPr>
            <a:r>
              <a:rPr lang="tr-TR" altLang="tr-TR" sz="4400" dirty="0">
                <a:solidFill>
                  <a:srgbClr val="FFFF00"/>
                </a:solidFill>
              </a:rPr>
              <a:t>Çözümlerin işlerliğini izleyin.</a:t>
            </a:r>
            <a:r>
              <a:rPr lang="tr-TR" altLang="tr-TR" dirty="0" smtClean="0">
                <a:solidFill>
                  <a:srgbClr val="FFFF00"/>
                </a:solidFill>
              </a:rPr>
              <a:t> </a:t>
            </a:r>
          </a:p>
          <a:p>
            <a:pPr algn="just" eaLnBrk="1" hangingPunct="1">
              <a:spcBef>
                <a:spcPts val="600"/>
              </a:spcBef>
              <a:spcAft>
                <a:spcPts val="600"/>
              </a:spcAft>
              <a:buClr>
                <a:srgbClr val="FF0000"/>
              </a:buClr>
              <a:buSzPct val="150000"/>
              <a:buFont typeface="Wingdings" panose="05000000000000000000" pitchFamily="2" charset="2"/>
              <a:buChar char="ü"/>
              <a:defRPr/>
            </a:pPr>
            <a:r>
              <a:rPr lang="tr-TR" altLang="tr-TR" sz="2800" dirty="0" smtClean="0">
                <a:solidFill>
                  <a:schemeClr val="tx2"/>
                </a:solidFill>
                <a:latin typeface="Garamond" panose="02020404030301010803" pitchFamily="18" charset="0"/>
              </a:rPr>
              <a:t>Belirli bir süre sonra çözümlerin işleyip işlemediğini kontrol etmek.</a:t>
            </a:r>
          </a:p>
          <a:p>
            <a:pPr eaLnBrk="1" hangingPunct="1">
              <a:spcBef>
                <a:spcPts val="600"/>
              </a:spcBef>
              <a:spcAft>
                <a:spcPts val="600"/>
              </a:spcAft>
              <a:buClr>
                <a:srgbClr val="FF0000"/>
              </a:buClr>
              <a:buSzPct val="150000"/>
              <a:buFont typeface="Wingdings" panose="05000000000000000000" pitchFamily="2" charset="2"/>
              <a:buChar char="ü"/>
              <a:defRPr/>
            </a:pPr>
            <a:r>
              <a:rPr lang="tr-TR" altLang="tr-TR" sz="2800" dirty="0" smtClean="0">
                <a:solidFill>
                  <a:schemeClr val="tx2"/>
                </a:solidFill>
                <a:latin typeface="Garamond" panose="02020404030301010803" pitchFamily="18" charset="0"/>
              </a:rPr>
              <a:t>İşlemiyorsa, yukarıdaki basamakları tekrarlayarak çözümleri yeniden gözden geçirmek.</a:t>
            </a:r>
          </a:p>
        </p:txBody>
      </p:sp>
    </p:spTree>
    <p:extLst>
      <p:ext uri="{BB962C8B-B14F-4D97-AF65-F5344CB8AC3E}">
        <p14:creationId xmlns:p14="http://schemas.microsoft.com/office/powerpoint/2010/main" val="392727701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additive="base">
                                        <p:cTn id="7" dur="500" fill="hold"/>
                                        <p:tgtEl>
                                          <p:spTgt spid="126978"/>
                                        </p:tgtEl>
                                        <p:attrNameLst>
                                          <p:attrName>ppt_x</p:attrName>
                                        </p:attrNameLst>
                                      </p:cBhvr>
                                      <p:tavLst>
                                        <p:tav tm="0">
                                          <p:val>
                                            <p:strVal val="0-#ppt_w/2"/>
                                          </p:val>
                                        </p:tav>
                                        <p:tav tm="100000">
                                          <p:val>
                                            <p:strVal val="#ppt_x"/>
                                          </p:val>
                                        </p:tav>
                                      </p:tavLst>
                                    </p:anim>
                                    <p:anim calcmode="lin" valueType="num">
                                      <p:cBhvr additive="base">
                                        <p:cTn id="8" dur="500" fill="hold"/>
                                        <p:tgtEl>
                                          <p:spTgt spid="1269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6979">
                                            <p:txEl>
                                              <p:pRg st="0" end="0"/>
                                            </p:txEl>
                                          </p:spTgt>
                                        </p:tgtEl>
                                        <p:attrNameLst>
                                          <p:attrName>style.visibility</p:attrName>
                                        </p:attrNameLst>
                                      </p:cBhvr>
                                      <p:to>
                                        <p:strVal val="visible"/>
                                      </p:to>
                                    </p:set>
                                    <p:anim calcmode="lin" valueType="num">
                                      <p:cBhvr additive="base">
                                        <p:cTn id="13" dur="500" fill="hold"/>
                                        <p:tgtEl>
                                          <p:spTgt spid="12697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9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6979">
                                            <p:txEl>
                                              <p:pRg st="1" end="1"/>
                                            </p:txEl>
                                          </p:spTgt>
                                        </p:tgtEl>
                                        <p:attrNameLst>
                                          <p:attrName>style.visibility</p:attrName>
                                        </p:attrNameLst>
                                      </p:cBhvr>
                                      <p:to>
                                        <p:strVal val="visible"/>
                                      </p:to>
                                    </p:set>
                                    <p:anim calcmode="lin" valueType="num">
                                      <p:cBhvr additive="base">
                                        <p:cTn id="19" dur="500" fill="hold"/>
                                        <p:tgtEl>
                                          <p:spTgt spid="12697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9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6979">
                                            <p:txEl>
                                              <p:pRg st="2" end="2"/>
                                            </p:txEl>
                                          </p:spTgt>
                                        </p:tgtEl>
                                        <p:attrNameLst>
                                          <p:attrName>style.visibility</p:attrName>
                                        </p:attrNameLst>
                                      </p:cBhvr>
                                      <p:to>
                                        <p:strVal val="visible"/>
                                      </p:to>
                                    </p:set>
                                    <p:anim calcmode="lin" valueType="num">
                                      <p:cBhvr additive="base">
                                        <p:cTn id="25" dur="500" fill="hold"/>
                                        <p:tgtEl>
                                          <p:spTgt spid="12697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9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utoUpdateAnimBg="0"/>
      <p:bldP spid="12697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1892" y="936840"/>
            <a:ext cx="10972800" cy="1143000"/>
          </a:xfrm>
        </p:spPr>
        <p:txBody>
          <a:bodyPr/>
          <a:lstStyle/>
          <a:p>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3346" y="936840"/>
            <a:ext cx="8987945" cy="4789243"/>
          </a:xfrm>
        </p:spPr>
      </p:pic>
    </p:spTree>
    <p:extLst>
      <p:ext uri="{BB962C8B-B14F-4D97-AF65-F5344CB8AC3E}">
        <p14:creationId xmlns:p14="http://schemas.microsoft.com/office/powerpoint/2010/main" val="1660411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844484"/>
            <a:ext cx="10972800" cy="562446"/>
          </a:xfrm>
        </p:spPr>
        <p:txBody>
          <a:bodyPr/>
          <a:lstStyle/>
          <a:p>
            <a:r>
              <a:rPr lang="tr-TR" dirty="0" smtClean="0">
                <a:solidFill>
                  <a:srgbClr val="FFFF00"/>
                </a:solidFill>
              </a:rPr>
              <a:t>ÖFKE</a:t>
            </a:r>
            <a:endParaRPr lang="tr-TR" dirty="0">
              <a:solidFill>
                <a:srgbClr val="FFFF00"/>
              </a:solidFill>
            </a:endParaRPr>
          </a:p>
        </p:txBody>
      </p:sp>
      <p:sp>
        <p:nvSpPr>
          <p:cNvPr id="3" name="İçerik Yer Tutucusu 2"/>
          <p:cNvSpPr>
            <a:spLocks noGrp="1"/>
          </p:cNvSpPr>
          <p:nvPr>
            <p:ph idx="1"/>
          </p:nvPr>
        </p:nvSpPr>
        <p:spPr>
          <a:xfrm>
            <a:off x="699752" y="2153992"/>
            <a:ext cx="10972800" cy="4530725"/>
          </a:xfrm>
        </p:spPr>
        <p:txBody>
          <a:bodyPr/>
          <a:lstStyle/>
          <a:p>
            <a:pPr>
              <a:buFont typeface="Arial" panose="020B0604020202020204" pitchFamily="34" charset="0"/>
              <a:buChar char="•"/>
            </a:pPr>
            <a:r>
              <a:rPr lang="en-US" sz="2800" dirty="0" err="1" smtClean="0">
                <a:effectLst/>
                <a:latin typeface="Garamond" panose="02020404030301010803" pitchFamily="18" charset="0"/>
              </a:rPr>
              <a:t>Öfke</a:t>
            </a:r>
            <a:r>
              <a:rPr lang="en-US" sz="2800" dirty="0">
                <a:effectLst/>
                <a:latin typeface="Garamond" panose="02020404030301010803" pitchFamily="18" charset="0"/>
              </a:rPr>
              <a:t>, </a:t>
            </a:r>
            <a:r>
              <a:rPr lang="en-US" sz="2800" dirty="0" err="1">
                <a:effectLst/>
                <a:latin typeface="Garamond" panose="02020404030301010803" pitchFamily="18" charset="0"/>
              </a:rPr>
              <a:t>hoşnut</a:t>
            </a:r>
            <a:r>
              <a:rPr lang="en-US" sz="2800" dirty="0">
                <a:effectLst/>
                <a:latin typeface="Garamond" panose="02020404030301010803" pitchFamily="18" charset="0"/>
              </a:rPr>
              <a:t> </a:t>
            </a:r>
            <a:r>
              <a:rPr lang="en-US" sz="2800" dirty="0" err="1">
                <a:effectLst/>
                <a:latin typeface="Garamond" panose="02020404030301010803" pitchFamily="18" charset="0"/>
              </a:rPr>
              <a:t>olunmayan</a:t>
            </a:r>
            <a:r>
              <a:rPr lang="en-US" sz="2800" dirty="0">
                <a:effectLst/>
                <a:latin typeface="Garamond" panose="02020404030301010803" pitchFamily="18" charset="0"/>
              </a:rPr>
              <a:t> </a:t>
            </a:r>
            <a:r>
              <a:rPr lang="en-US" sz="2800" dirty="0" err="1">
                <a:effectLst/>
                <a:latin typeface="Garamond" panose="02020404030301010803" pitchFamily="18" charset="0"/>
              </a:rPr>
              <a:t>durumlara</a:t>
            </a:r>
            <a:r>
              <a:rPr lang="en-US" sz="2800" dirty="0">
                <a:effectLst/>
                <a:latin typeface="Garamond" panose="02020404030301010803" pitchFamily="18" charset="0"/>
              </a:rPr>
              <a:t> </a:t>
            </a:r>
            <a:r>
              <a:rPr lang="en-US" sz="2800" dirty="0" err="1">
                <a:effectLst/>
                <a:latin typeface="Garamond" panose="02020404030301010803" pitchFamily="18" charset="0"/>
              </a:rPr>
              <a:t>karşı</a:t>
            </a:r>
            <a:r>
              <a:rPr lang="en-US" sz="2800" dirty="0">
                <a:effectLst/>
                <a:latin typeface="Garamond" panose="02020404030301010803" pitchFamily="18" charset="0"/>
              </a:rPr>
              <a:t> </a:t>
            </a:r>
            <a:r>
              <a:rPr lang="en-US" sz="2800" dirty="0" err="1">
                <a:effectLst/>
                <a:latin typeface="Garamond" panose="02020404030301010803" pitchFamily="18" charset="0"/>
              </a:rPr>
              <a:t>verilen</a:t>
            </a:r>
            <a:r>
              <a:rPr lang="en-US" sz="2800" dirty="0">
                <a:effectLst/>
                <a:latin typeface="Garamond" panose="02020404030301010803" pitchFamily="18" charset="0"/>
              </a:rPr>
              <a:t> </a:t>
            </a:r>
            <a:r>
              <a:rPr lang="en-US" sz="2800" dirty="0" err="1">
                <a:effectLst/>
                <a:latin typeface="Garamond" panose="02020404030301010803" pitchFamily="18" charset="0"/>
              </a:rPr>
              <a:t>temel</a:t>
            </a:r>
            <a:r>
              <a:rPr lang="en-US" sz="2800" dirty="0">
                <a:effectLst/>
                <a:latin typeface="Garamond" panose="02020404030301010803" pitchFamily="18" charset="0"/>
              </a:rPr>
              <a:t> </a:t>
            </a:r>
            <a:r>
              <a:rPr lang="en-US" sz="2800" dirty="0" err="1">
                <a:effectLst/>
                <a:latin typeface="Garamond" panose="02020404030301010803" pitchFamily="18" charset="0"/>
              </a:rPr>
              <a:t>duygulardan</a:t>
            </a:r>
            <a:r>
              <a:rPr lang="en-US" sz="2800" dirty="0">
                <a:effectLst/>
                <a:latin typeface="Garamond" panose="02020404030301010803" pitchFamily="18" charset="0"/>
              </a:rPr>
              <a:t> </a:t>
            </a:r>
            <a:r>
              <a:rPr lang="en-US" sz="2800" dirty="0" err="1">
                <a:effectLst/>
                <a:latin typeface="Garamond" panose="02020404030301010803" pitchFamily="18" charset="0"/>
              </a:rPr>
              <a:t>biridir</a:t>
            </a:r>
            <a:r>
              <a:rPr lang="en-US" sz="2800" dirty="0">
                <a:effectLst/>
                <a:latin typeface="Garamond" panose="02020404030301010803" pitchFamily="18" charset="0"/>
              </a:rPr>
              <a:t>. </a:t>
            </a:r>
            <a:endParaRPr lang="tr-TR" sz="2800" dirty="0" smtClean="0">
              <a:effectLst/>
              <a:latin typeface="Garamond" panose="02020404030301010803" pitchFamily="18" charset="0"/>
            </a:endParaRPr>
          </a:p>
          <a:p>
            <a:pPr>
              <a:buFont typeface="Arial" panose="020B0604020202020204" pitchFamily="34" charset="0"/>
              <a:buChar char="•"/>
            </a:pPr>
            <a:r>
              <a:rPr lang="en-US" sz="2800" dirty="0" err="1" smtClean="0">
                <a:effectLst/>
                <a:latin typeface="Garamond" panose="02020404030301010803" pitchFamily="18" charset="0"/>
              </a:rPr>
              <a:t>Günlük</a:t>
            </a:r>
            <a:r>
              <a:rPr lang="en-US" sz="2800" dirty="0" smtClean="0">
                <a:effectLst/>
                <a:latin typeface="Garamond" panose="02020404030301010803" pitchFamily="18" charset="0"/>
              </a:rPr>
              <a:t> </a:t>
            </a:r>
            <a:r>
              <a:rPr lang="en-US" sz="2800" dirty="0" err="1">
                <a:effectLst/>
                <a:latin typeface="Garamond" panose="02020404030301010803" pitchFamily="18" charset="0"/>
              </a:rPr>
              <a:t>hayatta</a:t>
            </a:r>
            <a:r>
              <a:rPr lang="en-US" sz="2800" dirty="0">
                <a:effectLst/>
                <a:latin typeface="Garamond" panose="02020404030301010803" pitchFamily="18" charset="0"/>
              </a:rPr>
              <a:t> </a:t>
            </a:r>
            <a:r>
              <a:rPr lang="en-US" sz="2800" dirty="0" err="1">
                <a:effectLst/>
                <a:latin typeface="Garamond" panose="02020404030301010803" pitchFamily="18" charset="0"/>
              </a:rPr>
              <a:t>sinirimizi</a:t>
            </a:r>
            <a:r>
              <a:rPr lang="en-US" sz="2800" dirty="0">
                <a:effectLst/>
                <a:latin typeface="Garamond" panose="02020404030301010803" pitchFamily="18" charset="0"/>
              </a:rPr>
              <a:t> </a:t>
            </a:r>
            <a:r>
              <a:rPr lang="en-US" sz="2800" dirty="0" err="1">
                <a:effectLst/>
                <a:latin typeface="Garamond" panose="02020404030301010803" pitchFamily="18" charset="0"/>
              </a:rPr>
              <a:t>bozan</a:t>
            </a:r>
            <a:r>
              <a:rPr lang="en-US" sz="2800" dirty="0">
                <a:effectLst/>
                <a:latin typeface="Garamond" panose="02020404030301010803" pitchFamily="18" charset="0"/>
              </a:rPr>
              <a:t> </a:t>
            </a:r>
            <a:r>
              <a:rPr lang="en-US" sz="2800" dirty="0" err="1">
                <a:effectLst/>
                <a:latin typeface="Garamond" panose="02020404030301010803" pitchFamily="18" charset="0"/>
              </a:rPr>
              <a:t>bir</a:t>
            </a:r>
            <a:r>
              <a:rPr lang="en-US" sz="2800" dirty="0">
                <a:effectLst/>
                <a:latin typeface="Garamond" panose="02020404030301010803" pitchFamily="18" charset="0"/>
              </a:rPr>
              <a:t> </a:t>
            </a:r>
            <a:r>
              <a:rPr lang="en-US" sz="2800" dirty="0" err="1">
                <a:effectLst/>
                <a:latin typeface="Garamond" panose="02020404030301010803" pitchFamily="18" charset="0"/>
              </a:rPr>
              <a:t>çok</a:t>
            </a:r>
            <a:r>
              <a:rPr lang="en-US" sz="2800" dirty="0">
                <a:effectLst/>
                <a:latin typeface="Garamond" panose="02020404030301010803" pitchFamily="18" charset="0"/>
              </a:rPr>
              <a:t> </a:t>
            </a:r>
            <a:r>
              <a:rPr lang="en-US" sz="2800" dirty="0" err="1">
                <a:effectLst/>
                <a:latin typeface="Garamond" panose="02020404030301010803" pitchFamily="18" charset="0"/>
              </a:rPr>
              <a:t>olayla</a:t>
            </a:r>
            <a:r>
              <a:rPr lang="en-US" sz="2800" dirty="0">
                <a:effectLst/>
                <a:latin typeface="Garamond" panose="02020404030301010803" pitchFamily="18" charset="0"/>
              </a:rPr>
              <a:t> </a:t>
            </a:r>
            <a:r>
              <a:rPr lang="en-US" sz="2800" dirty="0" err="1">
                <a:effectLst/>
                <a:latin typeface="Garamond" panose="02020404030301010803" pitchFamily="18" charset="0"/>
              </a:rPr>
              <a:t>karşılaşırız</a:t>
            </a:r>
            <a:r>
              <a:rPr lang="en-US" sz="2800" dirty="0">
                <a:effectLst/>
                <a:latin typeface="Garamond" panose="02020404030301010803" pitchFamily="18" charset="0"/>
              </a:rPr>
              <a:t>. </a:t>
            </a:r>
            <a:r>
              <a:rPr lang="en-US" sz="2800" dirty="0" err="1">
                <a:effectLst/>
                <a:latin typeface="Garamond" panose="02020404030301010803" pitchFamily="18" charset="0"/>
              </a:rPr>
              <a:t>Trafikte</a:t>
            </a:r>
            <a:r>
              <a:rPr lang="en-US" sz="2800" dirty="0">
                <a:effectLst/>
                <a:latin typeface="Garamond" panose="02020404030301010803" pitchFamily="18" charset="0"/>
              </a:rPr>
              <a:t> </a:t>
            </a:r>
            <a:r>
              <a:rPr lang="en-US" sz="2800" dirty="0" err="1">
                <a:effectLst/>
                <a:latin typeface="Garamond" panose="02020404030301010803" pitchFamily="18" charset="0"/>
              </a:rPr>
              <a:t>hatalı</a:t>
            </a:r>
            <a:r>
              <a:rPr lang="en-US" sz="2800" dirty="0">
                <a:effectLst/>
                <a:latin typeface="Garamond" panose="02020404030301010803" pitchFamily="18" charset="0"/>
              </a:rPr>
              <a:t> </a:t>
            </a:r>
            <a:r>
              <a:rPr lang="en-US" sz="2800" dirty="0" err="1">
                <a:effectLst/>
                <a:latin typeface="Garamond" panose="02020404030301010803" pitchFamily="18" charset="0"/>
              </a:rPr>
              <a:t>sollayanlar</a:t>
            </a:r>
            <a:r>
              <a:rPr lang="en-US" sz="2800" dirty="0">
                <a:effectLst/>
                <a:latin typeface="Garamond" panose="02020404030301010803" pitchFamily="18" charset="0"/>
              </a:rPr>
              <a:t>, </a:t>
            </a:r>
            <a:r>
              <a:rPr lang="en-US" sz="2800" dirty="0" err="1">
                <a:effectLst/>
                <a:latin typeface="Garamond" panose="02020404030301010803" pitchFamily="18" charset="0"/>
              </a:rPr>
              <a:t>sıkıştıranlar</a:t>
            </a:r>
            <a:r>
              <a:rPr lang="en-US" sz="2800" dirty="0">
                <a:effectLst/>
                <a:latin typeface="Garamond" panose="02020404030301010803" pitchFamily="18" charset="0"/>
              </a:rPr>
              <a:t>, </a:t>
            </a:r>
            <a:r>
              <a:rPr lang="en-US" sz="2800" dirty="0" err="1">
                <a:effectLst/>
                <a:latin typeface="Garamond" panose="02020404030301010803" pitchFamily="18" charset="0"/>
              </a:rPr>
              <a:t>işyerinde</a:t>
            </a:r>
            <a:r>
              <a:rPr lang="en-US" sz="2800" dirty="0">
                <a:effectLst/>
                <a:latin typeface="Garamond" panose="02020404030301010803" pitchFamily="18" charset="0"/>
              </a:rPr>
              <a:t> </a:t>
            </a:r>
            <a:r>
              <a:rPr lang="en-US" sz="2800" dirty="0" err="1">
                <a:effectLst/>
                <a:latin typeface="Garamond" panose="02020404030301010803" pitchFamily="18" charset="0"/>
              </a:rPr>
              <a:t>işini</a:t>
            </a:r>
            <a:r>
              <a:rPr lang="en-US" sz="2800" dirty="0">
                <a:effectLst/>
                <a:latin typeface="Garamond" panose="02020404030301010803" pitchFamily="18" charset="0"/>
              </a:rPr>
              <a:t> </a:t>
            </a:r>
            <a:r>
              <a:rPr lang="en-US" sz="2800" dirty="0" err="1">
                <a:effectLst/>
                <a:latin typeface="Garamond" panose="02020404030301010803" pitchFamily="18" charset="0"/>
              </a:rPr>
              <a:t>savsaklayanlar</a:t>
            </a:r>
            <a:r>
              <a:rPr lang="en-US" sz="2800" dirty="0">
                <a:effectLst/>
                <a:latin typeface="Garamond" panose="02020404030301010803" pitchFamily="18" charset="0"/>
              </a:rPr>
              <a:t>, </a:t>
            </a:r>
            <a:r>
              <a:rPr lang="en-US" sz="2800" dirty="0" err="1">
                <a:effectLst/>
                <a:latin typeface="Garamond" panose="02020404030301010803" pitchFamily="18" charset="0"/>
              </a:rPr>
              <a:t>hakaret</a:t>
            </a:r>
            <a:r>
              <a:rPr lang="en-US" sz="2800" dirty="0">
                <a:effectLst/>
                <a:latin typeface="Garamond" panose="02020404030301010803" pitchFamily="18" charset="0"/>
              </a:rPr>
              <a:t> </a:t>
            </a:r>
            <a:r>
              <a:rPr lang="en-US" sz="2800" dirty="0" err="1">
                <a:effectLst/>
                <a:latin typeface="Garamond" panose="02020404030301010803" pitchFamily="18" charset="0"/>
              </a:rPr>
              <a:t>eden</a:t>
            </a:r>
            <a:r>
              <a:rPr lang="en-US" sz="2800" dirty="0">
                <a:effectLst/>
                <a:latin typeface="Garamond" panose="02020404030301010803" pitchFamily="18" charset="0"/>
              </a:rPr>
              <a:t> </a:t>
            </a:r>
            <a:r>
              <a:rPr lang="en-US" sz="2800" dirty="0" err="1">
                <a:effectLst/>
                <a:latin typeface="Garamond" panose="02020404030301010803" pitchFamily="18" charset="0"/>
              </a:rPr>
              <a:t>patronlar</a:t>
            </a:r>
            <a:r>
              <a:rPr lang="en-US" sz="2800" dirty="0">
                <a:effectLst/>
                <a:latin typeface="Garamond" panose="02020404030301010803" pitchFamily="18" charset="0"/>
              </a:rPr>
              <a:t>, </a:t>
            </a:r>
            <a:r>
              <a:rPr lang="en-US" sz="2800" dirty="0" err="1">
                <a:effectLst/>
                <a:latin typeface="Garamond" panose="02020404030301010803" pitchFamily="18" charset="0"/>
              </a:rPr>
              <a:t>dengesiz</a:t>
            </a:r>
            <a:r>
              <a:rPr lang="en-US" sz="2800" dirty="0">
                <a:effectLst/>
                <a:latin typeface="Garamond" panose="02020404030301010803" pitchFamily="18" charset="0"/>
              </a:rPr>
              <a:t> </a:t>
            </a:r>
            <a:r>
              <a:rPr lang="en-US" sz="2800" dirty="0" err="1">
                <a:effectLst/>
                <a:latin typeface="Garamond" panose="02020404030301010803" pitchFamily="18" charset="0"/>
              </a:rPr>
              <a:t>müdürler</a:t>
            </a:r>
            <a:r>
              <a:rPr lang="en-US" sz="2800" dirty="0">
                <a:effectLst/>
                <a:latin typeface="Garamond" panose="02020404030301010803" pitchFamily="18" charset="0"/>
              </a:rPr>
              <a:t>, </a:t>
            </a:r>
            <a:r>
              <a:rPr lang="en-US" sz="2800" dirty="0" err="1">
                <a:effectLst/>
                <a:latin typeface="Garamond" panose="02020404030301010803" pitchFamily="18" charset="0"/>
              </a:rPr>
              <a:t>anlayışsız</a:t>
            </a:r>
            <a:r>
              <a:rPr lang="en-US" sz="2800" dirty="0">
                <a:effectLst/>
                <a:latin typeface="Garamond" panose="02020404030301010803" pitchFamily="18" charset="0"/>
              </a:rPr>
              <a:t> </a:t>
            </a:r>
            <a:r>
              <a:rPr lang="en-US" sz="2800" dirty="0" err="1">
                <a:effectLst/>
                <a:latin typeface="Garamond" panose="02020404030301010803" pitchFamily="18" charset="0"/>
              </a:rPr>
              <a:t>arkadaşlar</a:t>
            </a:r>
            <a:r>
              <a:rPr lang="en-US" sz="2800" dirty="0">
                <a:effectLst/>
                <a:latin typeface="Garamond" panose="02020404030301010803" pitchFamily="18" charset="0"/>
              </a:rPr>
              <a:t>, </a:t>
            </a:r>
            <a:r>
              <a:rPr lang="en-US" sz="2800" dirty="0" err="1">
                <a:effectLst/>
                <a:latin typeface="Garamond" panose="02020404030301010803" pitchFamily="18" charset="0"/>
              </a:rPr>
              <a:t>baskıcı</a:t>
            </a:r>
            <a:r>
              <a:rPr lang="en-US" sz="2800" dirty="0">
                <a:effectLst/>
                <a:latin typeface="Garamond" panose="02020404030301010803" pitchFamily="18" charset="0"/>
              </a:rPr>
              <a:t> </a:t>
            </a:r>
            <a:r>
              <a:rPr lang="en-US" sz="2800" dirty="0" err="1">
                <a:effectLst/>
                <a:latin typeface="Garamond" panose="02020404030301010803" pitchFamily="18" charset="0"/>
              </a:rPr>
              <a:t>ve</a:t>
            </a:r>
            <a:r>
              <a:rPr lang="en-US" sz="2800" dirty="0">
                <a:effectLst/>
                <a:latin typeface="Garamond" panose="02020404030301010803" pitchFamily="18" charset="0"/>
              </a:rPr>
              <a:t> </a:t>
            </a:r>
            <a:r>
              <a:rPr lang="en-US" sz="2800" dirty="0" err="1">
                <a:effectLst/>
                <a:latin typeface="Garamond" panose="02020404030301010803" pitchFamily="18" charset="0"/>
              </a:rPr>
              <a:t>bunaltıcı</a:t>
            </a:r>
            <a:r>
              <a:rPr lang="en-US" sz="2800" dirty="0">
                <a:effectLst/>
                <a:latin typeface="Garamond" panose="02020404030301010803" pitchFamily="18" charset="0"/>
              </a:rPr>
              <a:t> </a:t>
            </a:r>
            <a:r>
              <a:rPr lang="en-US" sz="2800" dirty="0" err="1">
                <a:effectLst/>
                <a:latin typeface="Garamond" panose="02020404030301010803" pitchFamily="18" charset="0"/>
              </a:rPr>
              <a:t>anne</a:t>
            </a:r>
            <a:r>
              <a:rPr lang="en-US" sz="2800" dirty="0">
                <a:effectLst/>
                <a:latin typeface="Garamond" panose="02020404030301010803" pitchFamily="18" charset="0"/>
              </a:rPr>
              <a:t> </a:t>
            </a:r>
            <a:r>
              <a:rPr lang="en-US" sz="2800" dirty="0" err="1">
                <a:effectLst/>
                <a:latin typeface="Garamond" panose="02020404030301010803" pitchFamily="18" charset="0"/>
              </a:rPr>
              <a:t>babalar</a:t>
            </a:r>
            <a:r>
              <a:rPr lang="en-US" sz="2800" dirty="0">
                <a:effectLst/>
                <a:latin typeface="Garamond" panose="02020404030301010803" pitchFamily="18" charset="0"/>
              </a:rPr>
              <a:t>, </a:t>
            </a:r>
            <a:r>
              <a:rPr lang="en-US" sz="2800" dirty="0" err="1">
                <a:effectLst/>
                <a:latin typeface="Garamond" panose="02020404030301010803" pitchFamily="18" charset="0"/>
              </a:rPr>
              <a:t>aşırı</a:t>
            </a:r>
            <a:r>
              <a:rPr lang="en-US" sz="2800" dirty="0">
                <a:effectLst/>
                <a:latin typeface="Garamond" panose="02020404030301010803" pitchFamily="18" charset="0"/>
              </a:rPr>
              <a:t> </a:t>
            </a:r>
            <a:r>
              <a:rPr lang="en-US" sz="2800" dirty="0" err="1">
                <a:effectLst/>
                <a:latin typeface="Garamond" panose="02020404030301010803" pitchFamily="18" charset="0"/>
              </a:rPr>
              <a:t>hırs</a:t>
            </a:r>
            <a:r>
              <a:rPr lang="en-US" sz="2800" dirty="0">
                <a:effectLst/>
                <a:latin typeface="Garamond" panose="02020404030301010803" pitchFamily="18" charset="0"/>
              </a:rPr>
              <a:t> </a:t>
            </a:r>
            <a:r>
              <a:rPr lang="en-US" sz="2800" dirty="0" err="1">
                <a:effectLst/>
                <a:latin typeface="Garamond" panose="02020404030301010803" pitchFamily="18" charset="0"/>
              </a:rPr>
              <a:t>bu</a:t>
            </a:r>
            <a:r>
              <a:rPr lang="en-US" sz="2800" dirty="0">
                <a:effectLst/>
                <a:latin typeface="Garamond" panose="02020404030301010803" pitchFamily="18" charset="0"/>
              </a:rPr>
              <a:t> </a:t>
            </a:r>
            <a:r>
              <a:rPr lang="en-US" sz="2800" dirty="0" err="1">
                <a:effectLst/>
                <a:latin typeface="Garamond" panose="02020404030301010803" pitchFamily="18" charset="0"/>
              </a:rPr>
              <a:t>olayların</a:t>
            </a:r>
            <a:r>
              <a:rPr lang="en-US" sz="2800" dirty="0">
                <a:effectLst/>
                <a:latin typeface="Garamond" panose="02020404030301010803" pitchFamily="18" charset="0"/>
              </a:rPr>
              <a:t> </a:t>
            </a:r>
            <a:r>
              <a:rPr lang="en-US" sz="2800" dirty="0" err="1">
                <a:effectLst/>
                <a:latin typeface="Garamond" panose="02020404030301010803" pitchFamily="18" charset="0"/>
              </a:rPr>
              <a:t>bazılarıdır</a:t>
            </a:r>
            <a:r>
              <a:rPr lang="en-US" sz="2800" dirty="0" smtClean="0">
                <a:effectLst/>
                <a:latin typeface="Garamond" panose="02020404030301010803" pitchFamily="18" charset="0"/>
              </a:rPr>
              <a:t>.</a:t>
            </a:r>
            <a:endParaRPr lang="tr-TR" sz="2800" dirty="0" smtClean="0">
              <a:effectLst/>
              <a:latin typeface="Garamond" panose="02020404030301010803" pitchFamily="18" charset="0"/>
            </a:endParaRPr>
          </a:p>
          <a:p>
            <a:pPr>
              <a:buFont typeface="Arial" panose="020B0604020202020204" pitchFamily="34" charset="0"/>
              <a:buChar char="•"/>
            </a:pPr>
            <a:r>
              <a:rPr lang="en-US" sz="2800" dirty="0" smtClean="0">
                <a:effectLst/>
                <a:latin typeface="Garamond" panose="02020404030301010803" pitchFamily="18" charset="0"/>
              </a:rPr>
              <a:t>Bu </a:t>
            </a:r>
            <a:r>
              <a:rPr lang="en-US" sz="2800" dirty="0" err="1">
                <a:effectLst/>
                <a:latin typeface="Garamond" panose="02020404030301010803" pitchFamily="18" charset="0"/>
              </a:rPr>
              <a:t>tür</a:t>
            </a:r>
            <a:r>
              <a:rPr lang="en-US" sz="2800" dirty="0">
                <a:effectLst/>
                <a:latin typeface="Garamond" panose="02020404030301010803" pitchFamily="18" charset="0"/>
              </a:rPr>
              <a:t> </a:t>
            </a:r>
            <a:r>
              <a:rPr lang="en-US" sz="2800" dirty="0" err="1">
                <a:effectLst/>
                <a:latin typeface="Garamond" panose="02020404030301010803" pitchFamily="18" charset="0"/>
              </a:rPr>
              <a:t>olaylara</a:t>
            </a:r>
            <a:r>
              <a:rPr lang="en-US" sz="2800" dirty="0">
                <a:effectLst/>
                <a:latin typeface="Garamond" panose="02020404030301010803" pitchFamily="18" charset="0"/>
              </a:rPr>
              <a:t> </a:t>
            </a:r>
            <a:r>
              <a:rPr lang="en-US" sz="2800" dirty="0" err="1">
                <a:effectLst/>
                <a:latin typeface="Garamond" panose="02020404030301010803" pitchFamily="18" charset="0"/>
              </a:rPr>
              <a:t>uygun</a:t>
            </a:r>
            <a:r>
              <a:rPr lang="en-US" sz="2800" dirty="0">
                <a:effectLst/>
                <a:latin typeface="Garamond" panose="02020404030301010803" pitchFamily="18" charset="0"/>
              </a:rPr>
              <a:t> </a:t>
            </a:r>
            <a:r>
              <a:rPr lang="en-US" sz="2800" dirty="0" err="1">
                <a:effectLst/>
                <a:latin typeface="Garamond" panose="02020404030301010803" pitchFamily="18" charset="0"/>
              </a:rPr>
              <a:t>tepkiler</a:t>
            </a:r>
            <a:r>
              <a:rPr lang="en-US" sz="2800" dirty="0">
                <a:effectLst/>
                <a:latin typeface="Garamond" panose="02020404030301010803" pitchFamily="18" charset="0"/>
              </a:rPr>
              <a:t> </a:t>
            </a:r>
            <a:r>
              <a:rPr lang="en-US" sz="2800" dirty="0" err="1">
                <a:effectLst/>
                <a:latin typeface="Garamond" panose="02020404030301010803" pitchFamily="18" charset="0"/>
              </a:rPr>
              <a:t>verildiğinde</a:t>
            </a:r>
            <a:r>
              <a:rPr lang="en-US" sz="2800" dirty="0">
                <a:effectLst/>
                <a:latin typeface="Garamond" panose="02020404030301010803" pitchFamily="18" charset="0"/>
              </a:rPr>
              <a:t>, </a:t>
            </a:r>
            <a:r>
              <a:rPr lang="en-US" sz="2800" dirty="0" err="1">
                <a:effectLst/>
                <a:latin typeface="Garamond" panose="02020404030301010803" pitchFamily="18" charset="0"/>
              </a:rPr>
              <a:t>öfke</a:t>
            </a:r>
            <a:r>
              <a:rPr lang="en-US" sz="2800" dirty="0">
                <a:effectLst/>
                <a:latin typeface="Garamond" panose="02020404030301010803" pitchFamily="18" charset="0"/>
              </a:rPr>
              <a:t> </a:t>
            </a:r>
            <a:r>
              <a:rPr lang="en-US" sz="2800" dirty="0" err="1">
                <a:effectLst/>
                <a:latin typeface="Garamond" panose="02020404030301010803" pitchFamily="18" charset="0"/>
              </a:rPr>
              <a:t>gayet</a:t>
            </a:r>
            <a:r>
              <a:rPr lang="en-US" sz="2800" dirty="0">
                <a:effectLst/>
                <a:latin typeface="Garamond" panose="02020404030301010803" pitchFamily="18" charset="0"/>
              </a:rPr>
              <a:t> </a:t>
            </a:r>
            <a:r>
              <a:rPr lang="en-US" sz="2800" dirty="0" err="1">
                <a:effectLst/>
                <a:latin typeface="Garamond" panose="02020404030301010803" pitchFamily="18" charset="0"/>
              </a:rPr>
              <a:t>sağlıklı</a:t>
            </a:r>
            <a:r>
              <a:rPr lang="en-US" sz="2800" dirty="0">
                <a:effectLst/>
                <a:latin typeface="Garamond" panose="02020404030301010803" pitchFamily="18" charset="0"/>
              </a:rPr>
              <a:t> </a:t>
            </a:r>
            <a:r>
              <a:rPr lang="en-US" sz="2800" dirty="0" err="1">
                <a:effectLst/>
                <a:latin typeface="Garamond" panose="02020404030301010803" pitchFamily="18" charset="0"/>
              </a:rPr>
              <a:t>bir</a:t>
            </a:r>
            <a:r>
              <a:rPr lang="en-US" sz="2800" dirty="0">
                <a:effectLst/>
                <a:latin typeface="Garamond" panose="02020404030301010803" pitchFamily="18" charset="0"/>
              </a:rPr>
              <a:t> </a:t>
            </a:r>
            <a:r>
              <a:rPr lang="en-US" sz="2800" dirty="0" err="1">
                <a:effectLst/>
                <a:latin typeface="Garamond" panose="02020404030301010803" pitchFamily="18" charset="0"/>
              </a:rPr>
              <a:t>duygudur</a:t>
            </a:r>
            <a:r>
              <a:rPr lang="en-US" sz="2800" dirty="0">
                <a:effectLst/>
                <a:latin typeface="Garamond" panose="02020404030301010803" pitchFamily="18" charset="0"/>
              </a:rPr>
              <a:t>.</a:t>
            </a:r>
            <a:endParaRPr lang="tr-TR" sz="2800" dirty="0">
              <a:latin typeface="Garamond" panose="02020404030301010803" pitchFamily="18" charset="0"/>
            </a:endParaRPr>
          </a:p>
        </p:txBody>
      </p:sp>
    </p:spTree>
    <p:extLst>
      <p:ext uri="{BB962C8B-B14F-4D97-AF65-F5344CB8AC3E}">
        <p14:creationId xmlns:p14="http://schemas.microsoft.com/office/powerpoint/2010/main" val="10033128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err="1">
                <a:solidFill>
                  <a:srgbClr val="FFFF00"/>
                </a:solidFill>
                <a:effectLst/>
              </a:rPr>
              <a:t>Öfke</a:t>
            </a:r>
            <a:r>
              <a:rPr lang="en-US" b="1" dirty="0">
                <a:solidFill>
                  <a:srgbClr val="FFFF00"/>
                </a:solidFill>
                <a:effectLst/>
              </a:rPr>
              <a:t> </a:t>
            </a:r>
            <a:r>
              <a:rPr lang="en-US" b="1" dirty="0" err="1">
                <a:solidFill>
                  <a:srgbClr val="FFFF00"/>
                </a:solidFill>
                <a:effectLst/>
              </a:rPr>
              <a:t>durumunda</a:t>
            </a:r>
            <a:r>
              <a:rPr lang="en-US" b="1" dirty="0">
                <a:solidFill>
                  <a:srgbClr val="FFFF00"/>
                </a:solidFill>
                <a:effectLst/>
              </a:rPr>
              <a:t> </a:t>
            </a:r>
            <a:r>
              <a:rPr lang="en-US" b="1" dirty="0" err="1">
                <a:solidFill>
                  <a:srgbClr val="FFFF00"/>
                </a:solidFill>
                <a:effectLst/>
              </a:rPr>
              <a:t>ortaya</a:t>
            </a:r>
            <a:r>
              <a:rPr lang="en-US" b="1" dirty="0">
                <a:solidFill>
                  <a:srgbClr val="FFFF00"/>
                </a:solidFill>
                <a:effectLst/>
              </a:rPr>
              <a:t> </a:t>
            </a:r>
            <a:r>
              <a:rPr lang="en-US" b="1" dirty="0" err="1">
                <a:solidFill>
                  <a:srgbClr val="FFFF00"/>
                </a:solidFill>
                <a:effectLst/>
              </a:rPr>
              <a:t>çıkan</a:t>
            </a:r>
            <a:r>
              <a:rPr lang="en-US" b="1" dirty="0">
                <a:solidFill>
                  <a:srgbClr val="FFFF00"/>
                </a:solidFill>
                <a:effectLst/>
              </a:rPr>
              <a:t> </a:t>
            </a:r>
            <a:r>
              <a:rPr lang="en-US" b="1" dirty="0" err="1" smtClean="0">
                <a:solidFill>
                  <a:srgbClr val="FFFF00"/>
                </a:solidFill>
                <a:effectLst/>
              </a:rPr>
              <a:t>tepkiler</a:t>
            </a:r>
            <a:endParaRPr lang="tr-TR" dirty="0">
              <a:solidFill>
                <a:srgbClr val="FFFF00"/>
              </a:solidFill>
            </a:endParaRPr>
          </a:p>
        </p:txBody>
      </p:sp>
      <p:sp>
        <p:nvSpPr>
          <p:cNvPr id="3" name="İçerik Yer Tutucusu 2"/>
          <p:cNvSpPr>
            <a:spLocks noGrp="1"/>
          </p:cNvSpPr>
          <p:nvPr>
            <p:ph idx="1"/>
          </p:nvPr>
        </p:nvSpPr>
        <p:spPr/>
        <p:txBody>
          <a:bodyPr/>
          <a:lstStyle/>
          <a:p>
            <a:pPr marL="0" indent="0">
              <a:buNone/>
            </a:pPr>
            <a:r>
              <a:rPr lang="en-US" dirty="0" smtClean="0">
                <a:effectLst/>
              </a:rPr>
              <a:t> </a:t>
            </a:r>
            <a:endParaRPr lang="tr-TR" dirty="0">
              <a:effectLst/>
            </a:endParaRPr>
          </a:p>
          <a:p>
            <a:pPr lvl="0"/>
            <a:r>
              <a:rPr lang="en-US" sz="2800" dirty="0">
                <a:effectLst/>
                <a:latin typeface="Garamond" panose="02020404030301010803" pitchFamily="18" charset="0"/>
              </a:rPr>
              <a:t>Kan </a:t>
            </a:r>
            <a:r>
              <a:rPr lang="en-US" sz="2800" dirty="0" err="1">
                <a:effectLst/>
                <a:latin typeface="Garamond" panose="02020404030301010803" pitchFamily="18" charset="0"/>
              </a:rPr>
              <a:t>basıncı</a:t>
            </a:r>
            <a:r>
              <a:rPr lang="en-US" sz="2800" dirty="0">
                <a:effectLst/>
                <a:latin typeface="Garamond" panose="02020404030301010803" pitchFamily="18" charset="0"/>
              </a:rPr>
              <a:t> </a:t>
            </a:r>
            <a:r>
              <a:rPr lang="en-US" sz="2800" dirty="0" err="1">
                <a:effectLst/>
                <a:latin typeface="Garamond" panose="02020404030301010803" pitchFamily="18" charset="0"/>
              </a:rPr>
              <a:t>artması</a:t>
            </a:r>
            <a:r>
              <a:rPr lang="en-US" sz="2800" dirty="0">
                <a:effectLst/>
                <a:latin typeface="Garamond" panose="02020404030301010803" pitchFamily="18" charset="0"/>
              </a:rPr>
              <a:t> </a:t>
            </a:r>
            <a:r>
              <a:rPr lang="en-US" sz="2800" dirty="0" err="1">
                <a:effectLst/>
                <a:latin typeface="Garamond" panose="02020404030301010803" pitchFamily="18" charset="0"/>
              </a:rPr>
              <a:t>ve</a:t>
            </a:r>
            <a:r>
              <a:rPr lang="en-US" sz="2800" dirty="0">
                <a:effectLst/>
                <a:latin typeface="Garamond" panose="02020404030301010803" pitchFamily="18" charset="0"/>
              </a:rPr>
              <a:t> </a:t>
            </a:r>
            <a:r>
              <a:rPr lang="en-US" sz="2800" dirty="0" err="1">
                <a:effectLst/>
                <a:latin typeface="Garamond" panose="02020404030301010803" pitchFamily="18" charset="0"/>
              </a:rPr>
              <a:t>kalp</a:t>
            </a:r>
            <a:r>
              <a:rPr lang="en-US" sz="2800" dirty="0">
                <a:effectLst/>
                <a:latin typeface="Garamond" panose="02020404030301010803" pitchFamily="18" charset="0"/>
              </a:rPr>
              <a:t> </a:t>
            </a:r>
            <a:r>
              <a:rPr lang="en-US" sz="2800" dirty="0" err="1">
                <a:effectLst/>
                <a:latin typeface="Garamond" panose="02020404030301010803" pitchFamily="18" charset="0"/>
              </a:rPr>
              <a:t>atışları</a:t>
            </a:r>
            <a:r>
              <a:rPr lang="en-US" sz="2800" dirty="0">
                <a:effectLst/>
                <a:latin typeface="Garamond" panose="02020404030301010803" pitchFamily="18" charset="0"/>
              </a:rPr>
              <a:t> </a:t>
            </a:r>
            <a:r>
              <a:rPr lang="en-US" sz="2800" dirty="0" err="1" smtClean="0">
                <a:effectLst/>
                <a:latin typeface="Garamond" panose="02020404030301010803" pitchFamily="18" charset="0"/>
              </a:rPr>
              <a:t>hızlan</a:t>
            </a:r>
            <a:r>
              <a:rPr lang="tr-TR" sz="2800" dirty="0" err="1" smtClean="0">
                <a:effectLst/>
                <a:latin typeface="Garamond" panose="02020404030301010803" pitchFamily="18" charset="0"/>
              </a:rPr>
              <a:t>ması</a:t>
            </a:r>
            <a:r>
              <a:rPr lang="en-US" sz="2800" dirty="0" smtClean="0">
                <a:effectLst/>
                <a:latin typeface="Garamond" panose="02020404030301010803" pitchFamily="18" charset="0"/>
              </a:rPr>
              <a:t>,</a:t>
            </a:r>
            <a:endParaRPr lang="tr-TR" sz="2800" dirty="0">
              <a:effectLst/>
              <a:latin typeface="Garamond" panose="02020404030301010803" pitchFamily="18" charset="0"/>
            </a:endParaRPr>
          </a:p>
          <a:p>
            <a:pPr lvl="0"/>
            <a:r>
              <a:rPr lang="en-US" sz="2800" dirty="0" err="1">
                <a:effectLst/>
                <a:latin typeface="Garamond" panose="02020404030301010803" pitchFamily="18" charset="0"/>
              </a:rPr>
              <a:t>Nefes</a:t>
            </a:r>
            <a:r>
              <a:rPr lang="en-US" sz="2800" dirty="0">
                <a:effectLst/>
                <a:latin typeface="Garamond" panose="02020404030301010803" pitchFamily="18" charset="0"/>
              </a:rPr>
              <a:t> </a:t>
            </a:r>
            <a:r>
              <a:rPr lang="en-US" sz="2800" dirty="0" err="1">
                <a:effectLst/>
                <a:latin typeface="Garamond" panose="02020404030301010803" pitchFamily="18" charset="0"/>
              </a:rPr>
              <a:t>alıp</a:t>
            </a:r>
            <a:r>
              <a:rPr lang="en-US" sz="2800" dirty="0">
                <a:effectLst/>
                <a:latin typeface="Garamond" panose="02020404030301010803" pitchFamily="18" charset="0"/>
              </a:rPr>
              <a:t> </a:t>
            </a:r>
            <a:r>
              <a:rPr lang="en-US" sz="2800" dirty="0" err="1">
                <a:effectLst/>
                <a:latin typeface="Garamond" panose="02020404030301010803" pitchFamily="18" charset="0"/>
              </a:rPr>
              <a:t>vermede</a:t>
            </a:r>
            <a:r>
              <a:rPr lang="en-US" sz="2800" dirty="0">
                <a:effectLst/>
                <a:latin typeface="Garamond" panose="02020404030301010803" pitchFamily="18" charset="0"/>
              </a:rPr>
              <a:t> </a:t>
            </a:r>
            <a:r>
              <a:rPr lang="en-US" sz="2800" dirty="0" err="1">
                <a:effectLst/>
                <a:latin typeface="Garamond" panose="02020404030301010803" pitchFamily="18" charset="0"/>
              </a:rPr>
              <a:t>düzensizlik</a:t>
            </a:r>
            <a:r>
              <a:rPr lang="en-US" sz="2800" dirty="0">
                <a:effectLst/>
                <a:latin typeface="Garamond" panose="02020404030301010803" pitchFamily="18" charset="0"/>
              </a:rPr>
              <a:t>,</a:t>
            </a:r>
            <a:endParaRPr lang="tr-TR" sz="2800" dirty="0">
              <a:effectLst/>
              <a:latin typeface="Garamond" panose="02020404030301010803" pitchFamily="18" charset="0"/>
            </a:endParaRPr>
          </a:p>
          <a:p>
            <a:pPr lvl="0"/>
            <a:r>
              <a:rPr lang="en-US" sz="2800" dirty="0" err="1">
                <a:effectLst/>
                <a:latin typeface="Garamond" panose="02020404030301010803" pitchFamily="18" charset="0"/>
              </a:rPr>
              <a:t>Aşırı</a:t>
            </a:r>
            <a:r>
              <a:rPr lang="en-US" sz="2800" dirty="0">
                <a:effectLst/>
                <a:latin typeface="Garamond" panose="02020404030301010803" pitchFamily="18" charset="0"/>
              </a:rPr>
              <a:t> </a:t>
            </a:r>
            <a:r>
              <a:rPr lang="en-US" sz="2800" dirty="0" err="1">
                <a:effectLst/>
                <a:latin typeface="Garamond" panose="02020404030301010803" pitchFamily="18" charset="0"/>
              </a:rPr>
              <a:t>stres</a:t>
            </a:r>
            <a:r>
              <a:rPr lang="en-US" sz="2800" dirty="0">
                <a:effectLst/>
                <a:latin typeface="Garamond" panose="02020404030301010803" pitchFamily="18" charset="0"/>
              </a:rPr>
              <a:t> </a:t>
            </a:r>
            <a:r>
              <a:rPr lang="en-US" sz="2800" dirty="0" err="1">
                <a:effectLst/>
                <a:latin typeface="Garamond" panose="02020404030301010803" pitchFamily="18" charset="0"/>
              </a:rPr>
              <a:t>ve</a:t>
            </a:r>
            <a:r>
              <a:rPr lang="en-US" sz="2800" dirty="0">
                <a:effectLst/>
                <a:latin typeface="Garamond" panose="02020404030301010803" pitchFamily="18" charset="0"/>
              </a:rPr>
              <a:t> </a:t>
            </a:r>
            <a:r>
              <a:rPr lang="en-US" sz="2800" dirty="0" err="1">
                <a:effectLst/>
                <a:latin typeface="Garamond" panose="02020404030301010803" pitchFamily="18" charset="0"/>
              </a:rPr>
              <a:t>gerginlik</a:t>
            </a:r>
            <a:r>
              <a:rPr lang="en-US" sz="2800" dirty="0">
                <a:effectLst/>
                <a:latin typeface="Garamond" panose="02020404030301010803" pitchFamily="18" charset="0"/>
              </a:rPr>
              <a:t>,</a:t>
            </a:r>
            <a:endParaRPr lang="tr-TR" sz="2800" dirty="0">
              <a:effectLst/>
              <a:latin typeface="Garamond" panose="02020404030301010803" pitchFamily="18" charset="0"/>
            </a:endParaRPr>
          </a:p>
          <a:p>
            <a:pPr lvl="0"/>
            <a:r>
              <a:rPr lang="en-US" sz="2800" dirty="0" err="1">
                <a:effectLst/>
                <a:latin typeface="Garamond" panose="02020404030301010803" pitchFamily="18" charset="0"/>
              </a:rPr>
              <a:t>Tartışma</a:t>
            </a:r>
            <a:r>
              <a:rPr lang="en-US" sz="2800" dirty="0">
                <a:effectLst/>
                <a:latin typeface="Garamond" panose="02020404030301010803" pitchFamily="18" charset="0"/>
              </a:rPr>
              <a:t> </a:t>
            </a:r>
            <a:r>
              <a:rPr lang="en-US" sz="2800" dirty="0" err="1">
                <a:effectLst/>
                <a:latin typeface="Garamond" panose="02020404030301010803" pitchFamily="18" charset="0"/>
              </a:rPr>
              <a:t>sırasında</a:t>
            </a:r>
            <a:r>
              <a:rPr lang="en-US" sz="2800" dirty="0">
                <a:effectLst/>
                <a:latin typeface="Garamond" panose="02020404030301010803" pitchFamily="18" charset="0"/>
              </a:rPr>
              <a:t> </a:t>
            </a:r>
            <a:r>
              <a:rPr lang="en-US" sz="2800" dirty="0" err="1">
                <a:effectLst/>
                <a:latin typeface="Garamond" panose="02020404030301010803" pitchFamily="18" charset="0"/>
              </a:rPr>
              <a:t>kişiye</a:t>
            </a:r>
            <a:r>
              <a:rPr lang="en-US" sz="2800" dirty="0">
                <a:effectLst/>
                <a:latin typeface="Garamond" panose="02020404030301010803" pitchFamily="18" charset="0"/>
              </a:rPr>
              <a:t> </a:t>
            </a:r>
            <a:r>
              <a:rPr lang="en-US" sz="2800" dirty="0" err="1">
                <a:effectLst/>
                <a:latin typeface="Garamond" panose="02020404030301010803" pitchFamily="18" charset="0"/>
              </a:rPr>
              <a:t>veya</a:t>
            </a:r>
            <a:r>
              <a:rPr lang="en-US" sz="2800" dirty="0">
                <a:effectLst/>
                <a:latin typeface="Garamond" panose="02020404030301010803" pitchFamily="18" charset="0"/>
              </a:rPr>
              <a:t> </a:t>
            </a:r>
            <a:r>
              <a:rPr lang="en-US" sz="2800" dirty="0" err="1" smtClean="0">
                <a:effectLst/>
                <a:latin typeface="Garamond" panose="02020404030301010803" pitchFamily="18" charset="0"/>
              </a:rPr>
              <a:t>herhangi</a:t>
            </a:r>
            <a:endParaRPr lang="tr-TR" sz="2800" dirty="0" smtClean="0">
              <a:effectLst/>
              <a:latin typeface="Garamond" panose="02020404030301010803" pitchFamily="18" charset="0"/>
            </a:endParaRPr>
          </a:p>
          <a:p>
            <a:pPr marL="0" lvl="0" indent="0">
              <a:buNone/>
            </a:pPr>
            <a:r>
              <a:rPr lang="tr-TR" sz="2800" dirty="0" smtClean="0">
                <a:effectLst/>
                <a:latin typeface="Garamond" panose="02020404030301010803" pitchFamily="18" charset="0"/>
              </a:rPr>
              <a:t> bir</a:t>
            </a:r>
            <a:r>
              <a:rPr lang="en-US" sz="2800" dirty="0" smtClean="0">
                <a:effectLst/>
                <a:latin typeface="Garamond" panose="02020404030301010803" pitchFamily="18" charset="0"/>
              </a:rPr>
              <a:t> </a:t>
            </a:r>
            <a:r>
              <a:rPr lang="en-US" sz="2800" dirty="0" err="1">
                <a:effectLst/>
                <a:latin typeface="Garamond" panose="02020404030301010803" pitchFamily="18" charset="0"/>
              </a:rPr>
              <a:t>nesneye</a:t>
            </a:r>
            <a:r>
              <a:rPr lang="en-US" sz="2800" dirty="0">
                <a:effectLst/>
                <a:latin typeface="Garamond" panose="02020404030301010803" pitchFamily="18" charset="0"/>
              </a:rPr>
              <a:t> </a:t>
            </a:r>
            <a:r>
              <a:rPr lang="en-US" sz="2800" dirty="0" err="1">
                <a:effectLst/>
                <a:latin typeface="Garamond" panose="02020404030301010803" pitchFamily="18" charset="0"/>
              </a:rPr>
              <a:t>yönelik</a:t>
            </a:r>
            <a:r>
              <a:rPr lang="en-US" sz="2800" dirty="0">
                <a:effectLst/>
                <a:latin typeface="Garamond" panose="02020404030301010803" pitchFamily="18" charset="0"/>
              </a:rPr>
              <a:t> </a:t>
            </a:r>
            <a:r>
              <a:rPr lang="en-US" sz="2800" dirty="0" err="1">
                <a:effectLst/>
                <a:latin typeface="Garamond" panose="02020404030301010803" pitchFamily="18" charset="0"/>
              </a:rPr>
              <a:t>şiddet</a:t>
            </a:r>
            <a:r>
              <a:rPr lang="en-US" sz="2800" dirty="0">
                <a:effectLst/>
                <a:latin typeface="Garamond" panose="02020404030301010803" pitchFamily="18" charset="0"/>
              </a:rPr>
              <a:t> </a:t>
            </a:r>
            <a:r>
              <a:rPr lang="en-US" sz="2800" dirty="0" err="1">
                <a:effectLst/>
                <a:latin typeface="Garamond" panose="02020404030301010803" pitchFamily="18" charset="0"/>
              </a:rPr>
              <a:t>uygulanması</a:t>
            </a:r>
            <a:endParaRPr lang="tr-TR" sz="2800" dirty="0">
              <a:effectLst/>
              <a:latin typeface="Garamond" panose="02020404030301010803" pitchFamily="18" charset="0"/>
            </a:endParaRP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4767" y="2041823"/>
            <a:ext cx="2960730" cy="3451654"/>
          </a:xfrm>
          <a:prstGeom prst="rect">
            <a:avLst/>
          </a:prstGeom>
        </p:spPr>
      </p:pic>
    </p:spTree>
    <p:extLst>
      <p:ext uri="{BB962C8B-B14F-4D97-AF65-F5344CB8AC3E}">
        <p14:creationId xmlns:p14="http://schemas.microsoft.com/office/powerpoint/2010/main" val="41419991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3690" y="780089"/>
            <a:ext cx="10972800" cy="1143000"/>
          </a:xfrm>
        </p:spPr>
        <p:txBody>
          <a:bodyPr/>
          <a:lstStyle/>
          <a:p>
            <a:r>
              <a:rPr lang="en-US" b="1" dirty="0" err="1">
                <a:solidFill>
                  <a:srgbClr val="FFFF00"/>
                </a:solidFill>
                <a:effectLst/>
              </a:rPr>
              <a:t>Öfke</a:t>
            </a:r>
            <a:r>
              <a:rPr lang="en-US" b="1" dirty="0">
                <a:solidFill>
                  <a:srgbClr val="FFFF00"/>
                </a:solidFill>
                <a:effectLst/>
              </a:rPr>
              <a:t> </a:t>
            </a:r>
            <a:r>
              <a:rPr lang="en-US" b="1" dirty="0" err="1">
                <a:solidFill>
                  <a:srgbClr val="FFFF00"/>
                </a:solidFill>
                <a:effectLst/>
              </a:rPr>
              <a:t>Kontrol</a:t>
            </a:r>
            <a:r>
              <a:rPr lang="en-US" b="1" dirty="0">
                <a:solidFill>
                  <a:srgbClr val="FFFF00"/>
                </a:solidFill>
                <a:effectLst/>
              </a:rPr>
              <a:t> </a:t>
            </a:r>
            <a:r>
              <a:rPr lang="en-US" b="1" dirty="0" err="1">
                <a:solidFill>
                  <a:srgbClr val="FFFF00"/>
                </a:solidFill>
                <a:effectLst/>
              </a:rPr>
              <a:t>Bozukluğu</a:t>
            </a:r>
            <a:r>
              <a:rPr lang="en-US" b="1" dirty="0">
                <a:solidFill>
                  <a:srgbClr val="FFFF00"/>
                </a:solidFill>
                <a:effectLst/>
              </a:rPr>
              <a:t> </a:t>
            </a:r>
            <a:r>
              <a:rPr lang="en-US" b="1" dirty="0" err="1" smtClean="0">
                <a:solidFill>
                  <a:srgbClr val="FFFF00"/>
                </a:solidFill>
                <a:effectLst/>
              </a:rPr>
              <a:t>Sebepleri</a:t>
            </a:r>
            <a:r>
              <a:rPr lang="en-US" dirty="0" smtClean="0">
                <a:effectLst/>
              </a:rPr>
              <a:t> </a:t>
            </a:r>
            <a:r>
              <a:rPr lang="tr-TR" dirty="0">
                <a:effectLst/>
              </a:rPr>
              <a:t/>
            </a:r>
            <a:br>
              <a:rPr lang="tr-TR" dirty="0">
                <a:effectLst/>
              </a:rPr>
            </a:br>
            <a:endParaRPr lang="tr-TR" dirty="0"/>
          </a:p>
        </p:txBody>
      </p:sp>
      <p:sp>
        <p:nvSpPr>
          <p:cNvPr id="3" name="İçerik Yer Tutucusu 2"/>
          <p:cNvSpPr>
            <a:spLocks noGrp="1"/>
          </p:cNvSpPr>
          <p:nvPr>
            <p:ph idx="1"/>
          </p:nvPr>
        </p:nvSpPr>
        <p:spPr>
          <a:xfrm>
            <a:off x="609600" y="1923089"/>
            <a:ext cx="10972800" cy="4530725"/>
          </a:xfrm>
        </p:spPr>
        <p:txBody>
          <a:bodyPr/>
          <a:lstStyle/>
          <a:p>
            <a:pPr marL="0" indent="0">
              <a:buNone/>
            </a:pPr>
            <a:r>
              <a:rPr lang="en-US" dirty="0">
                <a:effectLst/>
              </a:rPr>
              <a:t/>
            </a:r>
            <a:br>
              <a:rPr lang="en-US" dirty="0">
                <a:effectLst/>
              </a:rPr>
            </a:br>
            <a:r>
              <a:rPr lang="en-US" sz="2800" dirty="0" err="1">
                <a:effectLst/>
                <a:latin typeface="Garamond" panose="02020404030301010803" pitchFamily="18" charset="0"/>
              </a:rPr>
              <a:t>Öfke</a:t>
            </a:r>
            <a:r>
              <a:rPr lang="en-US" sz="2800" dirty="0">
                <a:effectLst/>
                <a:latin typeface="Garamond" panose="02020404030301010803" pitchFamily="18" charset="0"/>
              </a:rPr>
              <a:t> </a:t>
            </a:r>
            <a:r>
              <a:rPr lang="en-US" sz="2800" dirty="0" err="1">
                <a:effectLst/>
                <a:latin typeface="Garamond" panose="02020404030301010803" pitchFamily="18" charset="0"/>
              </a:rPr>
              <a:t>kontrolü</a:t>
            </a:r>
            <a:r>
              <a:rPr lang="en-US" sz="2800" dirty="0">
                <a:effectLst/>
                <a:latin typeface="Garamond" panose="02020404030301010803" pitchFamily="18" charset="0"/>
              </a:rPr>
              <a:t> </a:t>
            </a:r>
            <a:r>
              <a:rPr lang="en-US" sz="2800" dirty="0" err="1">
                <a:effectLst/>
                <a:latin typeface="Garamond" panose="02020404030301010803" pitchFamily="18" charset="0"/>
              </a:rPr>
              <a:t>çocukluk</a:t>
            </a:r>
            <a:r>
              <a:rPr lang="en-US" sz="2800" dirty="0">
                <a:effectLst/>
                <a:latin typeface="Garamond" panose="02020404030301010803" pitchFamily="18" charset="0"/>
              </a:rPr>
              <a:t> </a:t>
            </a:r>
            <a:r>
              <a:rPr lang="en-US" sz="2800" dirty="0" err="1">
                <a:effectLst/>
                <a:latin typeface="Garamond" panose="02020404030301010803" pitchFamily="18" charset="0"/>
              </a:rPr>
              <a:t>çağında</a:t>
            </a:r>
            <a:r>
              <a:rPr lang="en-US" sz="2800" dirty="0">
                <a:effectLst/>
                <a:latin typeface="Garamond" panose="02020404030301010803" pitchFamily="18" charset="0"/>
              </a:rPr>
              <a:t> </a:t>
            </a:r>
            <a:r>
              <a:rPr lang="en-US" sz="2800" dirty="0" err="1">
                <a:effectLst/>
                <a:latin typeface="Garamond" panose="02020404030301010803" pitchFamily="18" charset="0"/>
              </a:rPr>
              <a:t>başlar</a:t>
            </a:r>
            <a:r>
              <a:rPr lang="en-US" sz="2800" dirty="0">
                <a:effectLst/>
                <a:latin typeface="Garamond" panose="02020404030301010803" pitchFamily="18" charset="0"/>
              </a:rPr>
              <a:t> </a:t>
            </a:r>
            <a:r>
              <a:rPr lang="en-US" sz="2800" dirty="0" err="1">
                <a:effectLst/>
                <a:latin typeface="Garamond" panose="02020404030301010803" pitchFamily="18" charset="0"/>
              </a:rPr>
              <a:t>ve</a:t>
            </a:r>
            <a:r>
              <a:rPr lang="en-US" sz="2800" dirty="0">
                <a:effectLst/>
                <a:latin typeface="Garamond" panose="02020404030301010803" pitchFamily="18" charset="0"/>
              </a:rPr>
              <a:t> </a:t>
            </a:r>
            <a:r>
              <a:rPr lang="en-US" sz="2800" dirty="0" err="1">
                <a:effectLst/>
                <a:latin typeface="Garamond" panose="02020404030301010803" pitchFamily="18" charset="0"/>
              </a:rPr>
              <a:t>beyin</a:t>
            </a:r>
            <a:r>
              <a:rPr lang="en-US" sz="2800" dirty="0">
                <a:effectLst/>
                <a:latin typeface="Garamond" panose="02020404030301010803" pitchFamily="18" charset="0"/>
              </a:rPr>
              <a:t> </a:t>
            </a:r>
            <a:r>
              <a:rPr lang="en-US" sz="2800" dirty="0" err="1">
                <a:effectLst/>
                <a:latin typeface="Garamond" panose="02020404030301010803" pitchFamily="18" charset="0"/>
              </a:rPr>
              <a:t>ön</a:t>
            </a:r>
            <a:r>
              <a:rPr lang="en-US" sz="2800" dirty="0">
                <a:effectLst/>
                <a:latin typeface="Garamond" panose="02020404030301010803" pitchFamily="18" charset="0"/>
              </a:rPr>
              <a:t> </a:t>
            </a:r>
            <a:r>
              <a:rPr lang="en-US" sz="2800" dirty="0" err="1">
                <a:effectLst/>
                <a:latin typeface="Garamond" panose="02020404030301010803" pitchFamily="18" charset="0"/>
              </a:rPr>
              <a:t>bölgesinin</a:t>
            </a:r>
            <a:r>
              <a:rPr lang="en-US" sz="2800" dirty="0">
                <a:effectLst/>
                <a:latin typeface="Garamond" panose="02020404030301010803" pitchFamily="18" charset="0"/>
              </a:rPr>
              <a:t> </a:t>
            </a:r>
            <a:r>
              <a:rPr lang="en-US" sz="2800" dirty="0" err="1">
                <a:effectLst/>
                <a:latin typeface="Garamond" panose="02020404030301010803" pitchFamily="18" charset="0"/>
              </a:rPr>
              <a:t>bir</a:t>
            </a:r>
            <a:r>
              <a:rPr lang="en-US" sz="2800" dirty="0">
                <a:effectLst/>
                <a:latin typeface="Garamond" panose="02020404030301010803" pitchFamily="18" charset="0"/>
              </a:rPr>
              <a:t> </a:t>
            </a:r>
            <a:r>
              <a:rPr lang="en-US" sz="2800" dirty="0" err="1">
                <a:effectLst/>
                <a:latin typeface="Garamond" panose="02020404030301010803" pitchFamily="18" charset="0"/>
              </a:rPr>
              <a:t>işlevidir</a:t>
            </a:r>
            <a:r>
              <a:rPr lang="en-US" sz="2800" dirty="0">
                <a:effectLst/>
                <a:latin typeface="Garamond" panose="02020404030301010803" pitchFamily="18" charset="0"/>
              </a:rPr>
              <a:t>. </a:t>
            </a:r>
            <a:r>
              <a:rPr lang="en-US" sz="2800" dirty="0" err="1">
                <a:effectLst/>
                <a:latin typeface="Garamond" panose="02020404030301010803" pitchFamily="18" charset="0"/>
              </a:rPr>
              <a:t>Kötü</a:t>
            </a:r>
            <a:r>
              <a:rPr lang="en-US" sz="2800" dirty="0">
                <a:effectLst/>
                <a:latin typeface="Garamond" panose="02020404030301010803" pitchFamily="18" charset="0"/>
              </a:rPr>
              <a:t> </a:t>
            </a:r>
            <a:r>
              <a:rPr lang="en-US" sz="2800" dirty="0" err="1">
                <a:effectLst/>
                <a:latin typeface="Garamond" panose="02020404030301010803" pitchFamily="18" charset="0"/>
              </a:rPr>
              <a:t>çocukluk</a:t>
            </a:r>
            <a:r>
              <a:rPr lang="en-US" sz="2800" dirty="0">
                <a:effectLst/>
                <a:latin typeface="Garamond" panose="02020404030301010803" pitchFamily="18" charset="0"/>
              </a:rPr>
              <a:t> </a:t>
            </a:r>
            <a:r>
              <a:rPr lang="en-US" sz="2800" dirty="0" err="1">
                <a:effectLst/>
                <a:latin typeface="Garamond" panose="02020404030301010803" pitchFamily="18" charset="0"/>
              </a:rPr>
              <a:t>çağı</a:t>
            </a:r>
            <a:r>
              <a:rPr lang="en-US" sz="2800" dirty="0">
                <a:effectLst/>
                <a:latin typeface="Garamond" panose="02020404030301010803" pitchFamily="18" charset="0"/>
              </a:rPr>
              <a:t> </a:t>
            </a:r>
            <a:r>
              <a:rPr lang="en-US" sz="2800" dirty="0" err="1">
                <a:effectLst/>
                <a:latin typeface="Garamond" panose="02020404030301010803" pitchFamily="18" charset="0"/>
              </a:rPr>
              <a:t>yaşantıları</a:t>
            </a:r>
            <a:r>
              <a:rPr lang="en-US" sz="2800" dirty="0">
                <a:effectLst/>
                <a:latin typeface="Garamond" panose="02020404030301010803" pitchFamily="18" charset="0"/>
              </a:rPr>
              <a:t> </a:t>
            </a:r>
            <a:r>
              <a:rPr lang="en-US" sz="2800" dirty="0" err="1">
                <a:effectLst/>
                <a:latin typeface="Garamond" panose="02020404030301010803" pitchFamily="18" charset="0"/>
              </a:rPr>
              <a:t>ve</a:t>
            </a:r>
            <a:r>
              <a:rPr lang="en-US" sz="2800" dirty="0">
                <a:effectLst/>
                <a:latin typeface="Garamond" panose="02020404030301010803" pitchFamily="18" charset="0"/>
              </a:rPr>
              <a:t> </a:t>
            </a:r>
            <a:r>
              <a:rPr lang="en-US" sz="2800" dirty="0" err="1">
                <a:effectLst/>
                <a:latin typeface="Garamond" panose="02020404030301010803" pitchFamily="18" charset="0"/>
              </a:rPr>
              <a:t>yanlış</a:t>
            </a:r>
            <a:r>
              <a:rPr lang="en-US" sz="2800" dirty="0">
                <a:effectLst/>
                <a:latin typeface="Garamond" panose="02020404030301010803" pitchFamily="18" charset="0"/>
              </a:rPr>
              <a:t> </a:t>
            </a:r>
            <a:r>
              <a:rPr lang="en-US" sz="2800" dirty="0" err="1">
                <a:effectLst/>
                <a:latin typeface="Garamond" panose="02020404030301010803" pitchFamily="18" charset="0"/>
              </a:rPr>
              <a:t>tutumlar</a:t>
            </a:r>
            <a:r>
              <a:rPr lang="en-US" sz="2800" dirty="0">
                <a:effectLst/>
                <a:latin typeface="Garamond" panose="02020404030301010803" pitchFamily="18" charset="0"/>
              </a:rPr>
              <a:t> </a:t>
            </a:r>
            <a:r>
              <a:rPr lang="en-US" sz="2800" dirty="0" err="1">
                <a:effectLst/>
                <a:latin typeface="Garamond" panose="02020404030301010803" pitchFamily="18" charset="0"/>
              </a:rPr>
              <a:t>çocuklarda</a:t>
            </a:r>
            <a:r>
              <a:rPr lang="en-US" sz="2800" dirty="0">
                <a:effectLst/>
                <a:latin typeface="Garamond" panose="02020404030301010803" pitchFamily="18" charset="0"/>
              </a:rPr>
              <a:t> </a:t>
            </a:r>
            <a:r>
              <a:rPr lang="en-US" sz="2800" dirty="0" err="1">
                <a:effectLst/>
                <a:latin typeface="Garamond" panose="02020404030301010803" pitchFamily="18" charset="0"/>
              </a:rPr>
              <a:t>öfke</a:t>
            </a:r>
            <a:r>
              <a:rPr lang="en-US" sz="2800" dirty="0">
                <a:effectLst/>
                <a:latin typeface="Garamond" panose="02020404030301010803" pitchFamily="18" charset="0"/>
              </a:rPr>
              <a:t> </a:t>
            </a:r>
            <a:r>
              <a:rPr lang="en-US" sz="2800" dirty="0" err="1">
                <a:effectLst/>
                <a:latin typeface="Garamond" panose="02020404030301010803" pitchFamily="18" charset="0"/>
              </a:rPr>
              <a:t>kontrolünü</a:t>
            </a:r>
            <a:r>
              <a:rPr lang="en-US" sz="2800" dirty="0">
                <a:effectLst/>
                <a:latin typeface="Garamond" panose="02020404030301010803" pitchFamily="18" charset="0"/>
              </a:rPr>
              <a:t> </a:t>
            </a:r>
            <a:r>
              <a:rPr lang="en-US" sz="2800" dirty="0" err="1">
                <a:effectLst/>
                <a:latin typeface="Garamond" panose="02020404030301010803" pitchFamily="18" charset="0"/>
              </a:rPr>
              <a:t>bozar</a:t>
            </a:r>
            <a:r>
              <a:rPr lang="en-US" sz="2800" dirty="0">
                <a:effectLst/>
                <a:latin typeface="Garamond" panose="02020404030301010803" pitchFamily="18" charset="0"/>
              </a:rPr>
              <a:t>. </a:t>
            </a:r>
            <a:r>
              <a:rPr lang="en-US" sz="2800" dirty="0" err="1">
                <a:effectLst/>
                <a:latin typeface="Garamond" panose="02020404030301010803" pitchFamily="18" charset="0"/>
              </a:rPr>
              <a:t>Öfke</a:t>
            </a:r>
            <a:r>
              <a:rPr lang="en-US" sz="2800" dirty="0">
                <a:effectLst/>
                <a:latin typeface="Garamond" panose="02020404030301010803" pitchFamily="18" charset="0"/>
              </a:rPr>
              <a:t> </a:t>
            </a:r>
            <a:r>
              <a:rPr lang="en-US" sz="2800" dirty="0" err="1">
                <a:effectLst/>
                <a:latin typeface="Garamond" panose="02020404030301010803" pitchFamily="18" charset="0"/>
              </a:rPr>
              <a:t>Kontrol</a:t>
            </a:r>
            <a:r>
              <a:rPr lang="en-US" sz="2800" dirty="0">
                <a:effectLst/>
                <a:latin typeface="Garamond" panose="02020404030301010803" pitchFamily="18" charset="0"/>
              </a:rPr>
              <a:t> </a:t>
            </a:r>
            <a:r>
              <a:rPr lang="en-US" sz="2800" dirty="0" err="1">
                <a:effectLst/>
                <a:latin typeface="Garamond" panose="02020404030301010803" pitchFamily="18" charset="0"/>
              </a:rPr>
              <a:t>Bozukluğu</a:t>
            </a:r>
            <a:r>
              <a:rPr lang="en-US" sz="2800" dirty="0">
                <a:effectLst/>
                <a:latin typeface="Garamond" panose="02020404030301010803" pitchFamily="18" charset="0"/>
              </a:rPr>
              <a:t> </a:t>
            </a:r>
            <a:r>
              <a:rPr lang="en-US" sz="2800" dirty="0" err="1">
                <a:effectLst/>
                <a:latin typeface="Garamond" panose="02020404030301010803" pitchFamily="18" charset="0"/>
              </a:rPr>
              <a:t>yaşayan</a:t>
            </a:r>
            <a:r>
              <a:rPr lang="en-US" sz="2800" dirty="0">
                <a:effectLst/>
                <a:latin typeface="Garamond" panose="02020404030301010803" pitchFamily="18" charset="0"/>
              </a:rPr>
              <a:t> </a:t>
            </a:r>
            <a:r>
              <a:rPr lang="en-US" sz="2800" dirty="0" err="1">
                <a:effectLst/>
                <a:latin typeface="Garamond" panose="02020404030301010803" pitchFamily="18" charset="0"/>
              </a:rPr>
              <a:t>bireylerde</a:t>
            </a:r>
            <a:r>
              <a:rPr lang="en-US" sz="2800" dirty="0">
                <a:effectLst/>
                <a:latin typeface="Garamond" panose="02020404030301010803" pitchFamily="18" charset="0"/>
              </a:rPr>
              <a:t> </a:t>
            </a:r>
            <a:r>
              <a:rPr lang="en-US" sz="2800" dirty="0" err="1">
                <a:effectLst/>
                <a:latin typeface="Garamond" panose="02020404030301010803" pitchFamily="18" charset="0"/>
              </a:rPr>
              <a:t>mutluluk</a:t>
            </a:r>
            <a:r>
              <a:rPr lang="en-US" sz="2800" dirty="0">
                <a:effectLst/>
                <a:latin typeface="Garamond" panose="02020404030301010803" pitchFamily="18" charset="0"/>
              </a:rPr>
              <a:t> </a:t>
            </a:r>
            <a:r>
              <a:rPr lang="en-US" sz="2800" dirty="0" err="1">
                <a:effectLst/>
                <a:latin typeface="Garamond" panose="02020404030301010803" pitchFamily="18" charset="0"/>
              </a:rPr>
              <a:t>hormonu</a:t>
            </a:r>
            <a:r>
              <a:rPr lang="en-US" sz="2800" dirty="0">
                <a:effectLst/>
                <a:latin typeface="Garamond" panose="02020404030301010803" pitchFamily="18" charset="0"/>
              </a:rPr>
              <a:t> </a:t>
            </a:r>
            <a:r>
              <a:rPr lang="en-US" sz="2800" dirty="0" err="1">
                <a:effectLst/>
                <a:latin typeface="Garamond" panose="02020404030301010803" pitchFamily="18" charset="0"/>
              </a:rPr>
              <a:t>adı</a:t>
            </a:r>
            <a:r>
              <a:rPr lang="en-US" sz="2800" dirty="0">
                <a:effectLst/>
                <a:latin typeface="Garamond" panose="02020404030301010803" pitchFamily="18" charset="0"/>
              </a:rPr>
              <a:t> </a:t>
            </a:r>
            <a:r>
              <a:rPr lang="en-US" sz="2800" dirty="0" err="1">
                <a:effectLst/>
                <a:latin typeface="Garamond" panose="02020404030301010803" pitchFamily="18" charset="0"/>
              </a:rPr>
              <a:t>verilen</a:t>
            </a:r>
            <a:r>
              <a:rPr lang="en-US" sz="2800" dirty="0">
                <a:effectLst/>
                <a:latin typeface="Garamond" panose="02020404030301010803" pitchFamily="18" charset="0"/>
              </a:rPr>
              <a:t> serotonin </a:t>
            </a:r>
            <a:r>
              <a:rPr lang="en-US" sz="2800" dirty="0" err="1">
                <a:effectLst/>
                <a:latin typeface="Garamond" panose="02020404030301010803" pitchFamily="18" charset="0"/>
              </a:rPr>
              <a:t>hormonunun</a:t>
            </a:r>
            <a:r>
              <a:rPr lang="en-US" sz="2800" dirty="0">
                <a:effectLst/>
                <a:latin typeface="Garamond" panose="02020404030301010803" pitchFamily="18" charset="0"/>
              </a:rPr>
              <a:t> </a:t>
            </a:r>
            <a:r>
              <a:rPr lang="en-US" sz="2800" dirty="0" err="1">
                <a:effectLst/>
                <a:latin typeface="Garamond" panose="02020404030301010803" pitchFamily="18" charset="0"/>
              </a:rPr>
              <a:t>çalışmasında</a:t>
            </a:r>
            <a:r>
              <a:rPr lang="en-US" sz="2800" dirty="0">
                <a:effectLst/>
                <a:latin typeface="Garamond" panose="02020404030301010803" pitchFamily="18" charset="0"/>
              </a:rPr>
              <a:t> da </a:t>
            </a:r>
            <a:r>
              <a:rPr lang="en-US" sz="2800" dirty="0" err="1">
                <a:effectLst/>
                <a:latin typeface="Garamond" panose="02020404030301010803" pitchFamily="18" charset="0"/>
              </a:rPr>
              <a:t>bir</a:t>
            </a:r>
            <a:r>
              <a:rPr lang="en-US" sz="2800" dirty="0">
                <a:effectLst/>
                <a:latin typeface="Garamond" panose="02020404030301010803" pitchFamily="18" charset="0"/>
              </a:rPr>
              <a:t> </a:t>
            </a:r>
            <a:r>
              <a:rPr lang="en-US" sz="2800" dirty="0" err="1">
                <a:effectLst/>
                <a:latin typeface="Garamond" panose="02020404030301010803" pitchFamily="18" charset="0"/>
              </a:rPr>
              <a:t>sıkıntı</a:t>
            </a:r>
            <a:r>
              <a:rPr lang="en-US" sz="2800" dirty="0">
                <a:effectLst/>
                <a:latin typeface="Garamond" panose="02020404030301010803" pitchFamily="18" charset="0"/>
              </a:rPr>
              <a:t> </a:t>
            </a:r>
            <a:r>
              <a:rPr lang="en-US" sz="2800" dirty="0" err="1">
                <a:effectLst/>
                <a:latin typeface="Garamond" panose="02020404030301010803" pitchFamily="18" charset="0"/>
              </a:rPr>
              <a:t>olduğu</a:t>
            </a:r>
            <a:r>
              <a:rPr lang="en-US" sz="2800" dirty="0">
                <a:effectLst/>
                <a:latin typeface="Garamond" panose="02020404030301010803" pitchFamily="18" charset="0"/>
              </a:rPr>
              <a:t> </a:t>
            </a:r>
            <a:r>
              <a:rPr lang="en-US" sz="2800" dirty="0" err="1">
                <a:effectLst/>
                <a:latin typeface="Garamond" panose="02020404030301010803" pitchFamily="18" charset="0"/>
              </a:rPr>
              <a:t>bilinmektedir</a:t>
            </a:r>
            <a:r>
              <a:rPr lang="en-US" sz="2800" dirty="0">
                <a:effectLst/>
                <a:latin typeface="Garamond" panose="02020404030301010803" pitchFamily="18" charset="0"/>
              </a:rPr>
              <a:t>.</a:t>
            </a:r>
            <a:r>
              <a:rPr lang="en-US" dirty="0">
                <a:effectLst/>
              </a:rPr>
              <a:t/>
            </a:r>
            <a:br>
              <a:rPr lang="en-US" dirty="0">
                <a:effectLst/>
              </a:rPr>
            </a:br>
            <a:r>
              <a:rPr lang="en-US" dirty="0">
                <a:effectLst/>
              </a:rPr>
              <a:t/>
            </a:r>
            <a:br>
              <a:rPr lang="en-US" dirty="0">
                <a:effectLst/>
              </a:rPr>
            </a:br>
            <a:endParaRPr lang="tr-TR" dirty="0"/>
          </a:p>
        </p:txBody>
      </p:sp>
    </p:spTree>
    <p:extLst>
      <p:ext uri="{BB962C8B-B14F-4D97-AF65-F5344CB8AC3E}">
        <p14:creationId xmlns:p14="http://schemas.microsoft.com/office/powerpoint/2010/main" val="260691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09600" y="1600201"/>
            <a:ext cx="7272270" cy="4530725"/>
          </a:xfrm>
        </p:spPr>
        <p:txBody>
          <a:bodyPr/>
          <a:lstStyle/>
          <a:p>
            <a:pPr marL="0" indent="0">
              <a:buNone/>
            </a:pPr>
            <a:endParaRPr lang="tr-TR" dirty="0" smtClean="0">
              <a:effectLst/>
            </a:endParaRPr>
          </a:p>
          <a:p>
            <a:pPr marL="0" indent="0">
              <a:buNone/>
            </a:pPr>
            <a:r>
              <a:rPr lang="en-US" sz="2800" dirty="0" err="1" smtClean="0">
                <a:effectLst/>
                <a:latin typeface="Garamond" panose="02020404030301010803" pitchFamily="18" charset="0"/>
              </a:rPr>
              <a:t>Öfke</a:t>
            </a:r>
            <a:r>
              <a:rPr lang="en-US" sz="2800" dirty="0" smtClean="0">
                <a:effectLst/>
                <a:latin typeface="Garamond" panose="02020404030301010803" pitchFamily="18" charset="0"/>
              </a:rPr>
              <a:t> </a:t>
            </a:r>
            <a:r>
              <a:rPr lang="en-US" sz="2800" dirty="0" err="1">
                <a:effectLst/>
                <a:latin typeface="Garamond" panose="02020404030301010803" pitchFamily="18" charset="0"/>
              </a:rPr>
              <a:t>kontrolünü</a:t>
            </a:r>
            <a:r>
              <a:rPr lang="en-US" sz="2800" dirty="0">
                <a:effectLst/>
                <a:latin typeface="Garamond" panose="02020404030301010803" pitchFamily="18" charset="0"/>
              </a:rPr>
              <a:t> </a:t>
            </a:r>
            <a:r>
              <a:rPr lang="en-US" sz="2800" dirty="0" err="1">
                <a:effectLst/>
                <a:latin typeface="Garamond" panose="02020404030301010803" pitchFamily="18" charset="0"/>
              </a:rPr>
              <a:t>sağlamak</a:t>
            </a:r>
            <a:r>
              <a:rPr lang="en-US" sz="2800" dirty="0">
                <a:effectLst/>
                <a:latin typeface="Garamond" panose="02020404030301010803" pitchFamily="18" charset="0"/>
              </a:rPr>
              <a:t> </a:t>
            </a:r>
            <a:r>
              <a:rPr lang="en-US" sz="2800" dirty="0" err="1" smtClean="0">
                <a:effectLst/>
                <a:latin typeface="Garamond" panose="02020404030301010803" pitchFamily="18" charset="0"/>
              </a:rPr>
              <a:t>i</a:t>
            </a:r>
            <a:r>
              <a:rPr lang="tr-TR" sz="2800" dirty="0" err="1" smtClean="0">
                <a:effectLst/>
                <a:latin typeface="Garamond" panose="02020404030301010803" pitchFamily="18" charset="0"/>
              </a:rPr>
              <a:t>çin</a:t>
            </a:r>
            <a:r>
              <a:rPr lang="tr-TR" sz="2800" dirty="0" smtClean="0">
                <a:effectLst/>
                <a:latin typeface="Garamond" panose="02020404030301010803" pitchFamily="18" charset="0"/>
              </a:rPr>
              <a:t> </a:t>
            </a:r>
            <a:r>
              <a:rPr lang="en-US" sz="2800" dirty="0" err="1" smtClean="0">
                <a:effectLst/>
                <a:latin typeface="Garamond" panose="02020404030301010803" pitchFamily="18" charset="0"/>
              </a:rPr>
              <a:t>psikoterapi</a:t>
            </a:r>
            <a:r>
              <a:rPr lang="en-US" sz="2800" dirty="0" smtClean="0">
                <a:effectLst/>
                <a:latin typeface="Garamond" panose="02020404030301010803" pitchFamily="18" charset="0"/>
              </a:rPr>
              <a:t> </a:t>
            </a:r>
            <a:r>
              <a:rPr lang="en-US" sz="2800" dirty="0" err="1">
                <a:effectLst/>
                <a:latin typeface="Garamond" panose="02020404030301010803" pitchFamily="18" charset="0"/>
              </a:rPr>
              <a:t>en</a:t>
            </a:r>
            <a:r>
              <a:rPr lang="en-US" sz="2800" dirty="0">
                <a:effectLst/>
                <a:latin typeface="Garamond" panose="02020404030301010803" pitchFamily="18" charset="0"/>
              </a:rPr>
              <a:t> </a:t>
            </a:r>
            <a:r>
              <a:rPr lang="en-US" sz="2800" dirty="0" err="1">
                <a:effectLst/>
                <a:latin typeface="Garamond" panose="02020404030301010803" pitchFamily="18" charset="0"/>
              </a:rPr>
              <a:t>çok</a:t>
            </a:r>
            <a:r>
              <a:rPr lang="en-US" sz="2800" dirty="0">
                <a:effectLst/>
                <a:latin typeface="Garamond" panose="02020404030301010803" pitchFamily="18" charset="0"/>
              </a:rPr>
              <a:t> </a:t>
            </a:r>
            <a:r>
              <a:rPr lang="en-US" sz="2800" dirty="0" err="1">
                <a:effectLst/>
                <a:latin typeface="Garamond" panose="02020404030301010803" pitchFamily="18" charset="0"/>
              </a:rPr>
              <a:t>kullanılan</a:t>
            </a:r>
            <a:r>
              <a:rPr lang="en-US" sz="2800" dirty="0">
                <a:effectLst/>
                <a:latin typeface="Garamond" panose="02020404030301010803" pitchFamily="18" charset="0"/>
              </a:rPr>
              <a:t> </a:t>
            </a:r>
            <a:r>
              <a:rPr lang="en-US" sz="2800" dirty="0" err="1" smtClean="0">
                <a:effectLst/>
                <a:latin typeface="Garamond" panose="02020404030301010803" pitchFamily="18" charset="0"/>
              </a:rPr>
              <a:t>yöntemdir</a:t>
            </a:r>
            <a:r>
              <a:rPr lang="en-US" sz="2800" dirty="0">
                <a:effectLst/>
                <a:latin typeface="Garamond" panose="02020404030301010803" pitchFamily="18" charset="0"/>
              </a:rPr>
              <a:t>. Bu </a:t>
            </a:r>
            <a:r>
              <a:rPr lang="en-US" sz="2800" dirty="0" err="1">
                <a:effectLst/>
                <a:latin typeface="Garamond" panose="02020404030301010803" pitchFamily="18" charset="0"/>
              </a:rPr>
              <a:t>yaklaşımlarda</a:t>
            </a:r>
            <a:r>
              <a:rPr lang="en-US" sz="2800" dirty="0">
                <a:effectLst/>
                <a:latin typeface="Garamond" panose="02020404030301010803" pitchFamily="18" charset="0"/>
              </a:rPr>
              <a:t> </a:t>
            </a:r>
            <a:r>
              <a:rPr lang="en-US" sz="2800" dirty="0" err="1">
                <a:effectLst/>
                <a:latin typeface="Garamond" panose="02020404030301010803" pitchFamily="18" charset="0"/>
              </a:rPr>
              <a:t>kişinin</a:t>
            </a:r>
            <a:r>
              <a:rPr lang="en-US" sz="2800" dirty="0">
                <a:effectLst/>
                <a:latin typeface="Garamond" panose="02020404030301010803" pitchFamily="18" charset="0"/>
              </a:rPr>
              <a:t> </a:t>
            </a:r>
            <a:r>
              <a:rPr lang="en-US" sz="2800" dirty="0" err="1">
                <a:effectLst/>
                <a:latin typeface="Garamond" panose="02020404030301010803" pitchFamily="18" charset="0"/>
              </a:rPr>
              <a:t>var</a:t>
            </a:r>
            <a:r>
              <a:rPr lang="en-US" sz="2800" dirty="0">
                <a:effectLst/>
                <a:latin typeface="Garamond" panose="02020404030301010803" pitchFamily="18" charset="0"/>
              </a:rPr>
              <a:t> </a:t>
            </a:r>
            <a:r>
              <a:rPr lang="en-US" sz="2800" dirty="0" err="1">
                <a:effectLst/>
                <a:latin typeface="Garamond" panose="02020404030301010803" pitchFamily="18" charset="0"/>
              </a:rPr>
              <a:t>olan</a:t>
            </a:r>
            <a:r>
              <a:rPr lang="en-US" sz="2800" dirty="0">
                <a:effectLst/>
                <a:latin typeface="Garamond" panose="02020404030301010803" pitchFamily="18" charset="0"/>
              </a:rPr>
              <a:t> </a:t>
            </a:r>
            <a:r>
              <a:rPr lang="en-US" sz="2800" dirty="0" err="1">
                <a:effectLst/>
                <a:latin typeface="Garamond" panose="02020404030301010803" pitchFamily="18" charset="0"/>
              </a:rPr>
              <a:t>öfkesini</a:t>
            </a:r>
            <a:r>
              <a:rPr lang="en-US" sz="2800" dirty="0">
                <a:effectLst/>
                <a:latin typeface="Garamond" panose="02020404030301010803" pitchFamily="18" charset="0"/>
              </a:rPr>
              <a:t> </a:t>
            </a:r>
            <a:r>
              <a:rPr lang="en-US" sz="2800" dirty="0" err="1">
                <a:effectLst/>
                <a:latin typeface="Garamond" panose="02020404030301010803" pitchFamily="18" charset="0"/>
              </a:rPr>
              <a:t>kontrol</a:t>
            </a:r>
            <a:r>
              <a:rPr lang="en-US" sz="2800" dirty="0">
                <a:effectLst/>
                <a:latin typeface="Garamond" panose="02020404030301010803" pitchFamily="18" charset="0"/>
              </a:rPr>
              <a:t> </a:t>
            </a:r>
            <a:r>
              <a:rPr lang="en-US" sz="2800" dirty="0" err="1">
                <a:effectLst/>
                <a:latin typeface="Garamond" panose="02020404030301010803" pitchFamily="18" charset="0"/>
              </a:rPr>
              <a:t>etmeyi</a:t>
            </a:r>
            <a:r>
              <a:rPr lang="en-US" sz="2800" dirty="0">
                <a:effectLst/>
                <a:latin typeface="Garamond" panose="02020404030301010803" pitchFamily="18" charset="0"/>
              </a:rPr>
              <a:t> </a:t>
            </a:r>
            <a:r>
              <a:rPr lang="en-US" sz="2800" dirty="0" err="1">
                <a:effectLst/>
                <a:latin typeface="Garamond" panose="02020404030301010803" pitchFamily="18" charset="0"/>
              </a:rPr>
              <a:t>öğrenmesi</a:t>
            </a:r>
            <a:r>
              <a:rPr lang="en-US" sz="2800" dirty="0">
                <a:effectLst/>
                <a:latin typeface="Garamond" panose="02020404030301010803" pitchFamily="18" charset="0"/>
              </a:rPr>
              <a:t> </a:t>
            </a:r>
            <a:r>
              <a:rPr lang="en-US" sz="2800" dirty="0" err="1" smtClean="0">
                <a:effectLst/>
                <a:latin typeface="Garamond" panose="02020404030301010803" pitchFamily="18" charset="0"/>
              </a:rPr>
              <a:t>amaçlanır</a:t>
            </a:r>
            <a:r>
              <a:rPr lang="tr-TR" sz="2800" dirty="0" smtClean="0">
                <a:effectLst/>
                <a:latin typeface="Garamond" panose="02020404030301010803" pitchFamily="18" charset="0"/>
              </a:rPr>
              <a:t> ve </a:t>
            </a:r>
            <a:r>
              <a:rPr lang="tr-TR" sz="2800" dirty="0">
                <a:effectLst/>
                <a:latin typeface="Garamond" panose="02020404030301010803" pitchFamily="18" charset="0"/>
              </a:rPr>
              <a:t>b</a:t>
            </a:r>
            <a:r>
              <a:rPr lang="en-US" sz="2800" dirty="0" smtClean="0">
                <a:effectLst/>
                <a:latin typeface="Garamond" panose="02020404030301010803" pitchFamily="18" charset="0"/>
              </a:rPr>
              <a:t>u </a:t>
            </a:r>
            <a:r>
              <a:rPr lang="en-US" sz="2800" dirty="0" err="1">
                <a:effectLst/>
                <a:latin typeface="Garamond" panose="02020404030301010803" pitchFamily="18" charset="0"/>
              </a:rPr>
              <a:t>tür</a:t>
            </a:r>
            <a:r>
              <a:rPr lang="en-US" sz="2800" dirty="0">
                <a:effectLst/>
                <a:latin typeface="Garamond" panose="02020404030301010803" pitchFamily="18" charset="0"/>
              </a:rPr>
              <a:t> </a:t>
            </a:r>
            <a:r>
              <a:rPr lang="en-US" sz="2800" dirty="0" err="1" smtClean="0">
                <a:effectLst/>
                <a:latin typeface="Garamond" panose="02020404030301010803" pitchFamily="18" charset="0"/>
              </a:rPr>
              <a:t>çalışmalar</a:t>
            </a:r>
            <a:r>
              <a:rPr lang="tr-TR" sz="2800" dirty="0" err="1" smtClean="0">
                <a:effectLst/>
                <a:latin typeface="Garamond" panose="02020404030301010803" pitchFamily="18" charset="0"/>
              </a:rPr>
              <a:t>ın</a:t>
            </a:r>
            <a:r>
              <a:rPr lang="tr-TR" sz="2800" dirty="0" smtClean="0">
                <a:effectLst/>
                <a:latin typeface="Garamond" panose="02020404030301010803" pitchFamily="18" charset="0"/>
              </a:rPr>
              <a:t> bireye</a:t>
            </a:r>
            <a:r>
              <a:rPr lang="en-US" sz="2800" dirty="0" smtClean="0">
                <a:effectLst/>
                <a:latin typeface="Garamond" panose="02020404030301010803" pitchFamily="18" charset="0"/>
              </a:rPr>
              <a:t> </a:t>
            </a:r>
            <a:r>
              <a:rPr lang="en-US" sz="2800" dirty="0" err="1">
                <a:effectLst/>
                <a:latin typeface="Garamond" panose="02020404030301010803" pitchFamily="18" charset="0"/>
              </a:rPr>
              <a:t>oldukça</a:t>
            </a:r>
            <a:r>
              <a:rPr lang="en-US" sz="2800" dirty="0">
                <a:effectLst/>
                <a:latin typeface="Garamond" panose="02020404030301010803" pitchFamily="18" charset="0"/>
              </a:rPr>
              <a:t> </a:t>
            </a:r>
            <a:r>
              <a:rPr lang="en-US" sz="2800" dirty="0" err="1">
                <a:effectLst/>
                <a:latin typeface="Garamond" panose="02020404030301010803" pitchFamily="18" charset="0"/>
              </a:rPr>
              <a:t>yarar</a:t>
            </a:r>
            <a:r>
              <a:rPr lang="en-US" sz="2800" dirty="0">
                <a:effectLst/>
                <a:latin typeface="Garamond" panose="02020404030301010803" pitchFamily="18" charset="0"/>
              </a:rPr>
              <a:t> </a:t>
            </a:r>
            <a:r>
              <a:rPr lang="en-US" sz="2800" dirty="0" err="1" smtClean="0">
                <a:effectLst/>
                <a:latin typeface="Garamond" panose="02020404030301010803" pitchFamily="18" charset="0"/>
              </a:rPr>
              <a:t>sağla</a:t>
            </a:r>
            <a:r>
              <a:rPr lang="tr-TR" sz="2800" dirty="0" err="1" smtClean="0">
                <a:effectLst/>
                <a:latin typeface="Garamond" panose="02020404030301010803" pitchFamily="18" charset="0"/>
              </a:rPr>
              <a:t>dığı</a:t>
            </a:r>
            <a:r>
              <a:rPr lang="tr-TR" sz="2800" dirty="0" smtClean="0">
                <a:effectLst/>
                <a:latin typeface="Garamond" panose="02020404030301010803" pitchFamily="18" charset="0"/>
              </a:rPr>
              <a:t> kaydedilmiştir</a:t>
            </a:r>
            <a:r>
              <a:rPr lang="en-US" sz="2800" dirty="0" smtClean="0">
                <a:effectLst/>
                <a:latin typeface="Garamond" panose="02020404030301010803" pitchFamily="18" charset="0"/>
              </a:rPr>
              <a:t>. </a:t>
            </a:r>
            <a:r>
              <a:rPr lang="en-US" dirty="0">
                <a:effectLst/>
              </a:rPr>
              <a:t/>
            </a:r>
            <a:br>
              <a:rPr lang="en-US" dirty="0">
                <a:effectLst/>
              </a:rPr>
            </a:b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0319" y="2230017"/>
            <a:ext cx="3566983" cy="2496195"/>
          </a:xfrm>
          <a:prstGeom prst="rect">
            <a:avLst/>
          </a:prstGeom>
        </p:spPr>
      </p:pic>
    </p:spTree>
    <p:extLst>
      <p:ext uri="{BB962C8B-B14F-4D97-AF65-F5344CB8AC3E}">
        <p14:creationId xmlns:p14="http://schemas.microsoft.com/office/powerpoint/2010/main" val="3655671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ÖFKE</a:t>
            </a:r>
            <a:endParaRPr lang="tr-TR" dirty="0"/>
          </a:p>
        </p:txBody>
      </p:sp>
      <p:sp>
        <p:nvSpPr>
          <p:cNvPr id="3" name="İçerik Yer Tutucusu 2"/>
          <p:cNvSpPr>
            <a:spLocks noGrp="1"/>
          </p:cNvSpPr>
          <p:nvPr>
            <p:ph idx="1"/>
          </p:nvPr>
        </p:nvSpPr>
        <p:spPr>
          <a:xfrm>
            <a:off x="609600" y="1600201"/>
            <a:ext cx="5963680" cy="4530725"/>
          </a:xfrm>
        </p:spPr>
        <p:txBody>
          <a:bodyPr/>
          <a:lstStyle/>
          <a:p>
            <a:pPr marL="0" indent="0">
              <a:buNone/>
            </a:pPr>
            <a:r>
              <a:rPr lang="tr-TR" dirty="0" smtClean="0"/>
              <a:t>Öfke, geçici bir çılgınlıktır, </a:t>
            </a:r>
          </a:p>
          <a:p>
            <a:pPr marL="0" indent="0">
              <a:buNone/>
            </a:pPr>
            <a:r>
              <a:rPr lang="tr-TR" dirty="0" smtClean="0"/>
              <a:t>hükmetmeye bak; </a:t>
            </a:r>
          </a:p>
          <a:p>
            <a:pPr marL="0" indent="0">
              <a:buNone/>
            </a:pPr>
            <a:r>
              <a:rPr lang="tr-TR" dirty="0" smtClean="0"/>
              <a:t>yoksa o sana hükmeder.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858" y="1600201"/>
            <a:ext cx="4329676" cy="4476885"/>
          </a:xfrm>
          <a:prstGeom prst="rect">
            <a:avLst/>
          </a:prstGeom>
        </p:spPr>
      </p:pic>
    </p:spTree>
    <p:extLst>
      <p:ext uri="{BB962C8B-B14F-4D97-AF65-F5344CB8AC3E}">
        <p14:creationId xmlns:p14="http://schemas.microsoft.com/office/powerpoint/2010/main" val="10095044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UNUTMAYIN </a:t>
            </a:r>
            <a:endParaRPr lang="tr-TR" dirty="0">
              <a:solidFill>
                <a:srgbClr val="FF0000"/>
              </a:solidFill>
            </a:endParaRPr>
          </a:p>
        </p:txBody>
      </p:sp>
      <p:sp>
        <p:nvSpPr>
          <p:cNvPr id="3" name="İçerik Yer Tutucusu 2"/>
          <p:cNvSpPr>
            <a:spLocks noGrp="1"/>
          </p:cNvSpPr>
          <p:nvPr>
            <p:ph idx="1"/>
          </p:nvPr>
        </p:nvSpPr>
        <p:spPr>
          <a:xfrm>
            <a:off x="609600" y="1351005"/>
            <a:ext cx="10972800" cy="5058033"/>
          </a:xfrm>
        </p:spPr>
        <p:txBody>
          <a:bodyPr/>
          <a:lstStyle/>
          <a:p>
            <a:pPr marL="0" indent="0">
              <a:buNone/>
            </a:pPr>
            <a:r>
              <a:rPr lang="tr-TR" dirty="0" smtClean="0"/>
              <a:t>                                        </a:t>
            </a:r>
            <a:r>
              <a:rPr lang="tr-TR" dirty="0" smtClean="0">
                <a:solidFill>
                  <a:srgbClr val="FFFF00"/>
                </a:solidFill>
              </a:rPr>
              <a:t>ÖFKE</a:t>
            </a:r>
          </a:p>
          <a:p>
            <a:pPr marL="0" indent="0">
              <a:buNone/>
            </a:pPr>
            <a:r>
              <a:rPr lang="tr-TR" dirty="0" smtClean="0">
                <a:latin typeface="Garamond" panose="02020404030301010803" pitchFamily="18" charset="0"/>
              </a:rPr>
              <a:t>Problemlerimizi çözmez.</a:t>
            </a:r>
          </a:p>
          <a:p>
            <a:pPr marL="0" indent="0">
              <a:buNone/>
            </a:pPr>
            <a:r>
              <a:rPr lang="tr-TR" dirty="0" smtClean="0">
                <a:latin typeface="Garamond" panose="02020404030301010803" pitchFamily="18" charset="0"/>
              </a:rPr>
              <a:t>Öcümüzü almamızı sağlamaz.</a:t>
            </a:r>
          </a:p>
          <a:p>
            <a:pPr marL="0" indent="0">
              <a:buNone/>
            </a:pPr>
            <a:r>
              <a:rPr lang="tr-TR" dirty="0" smtClean="0">
                <a:latin typeface="Garamond" panose="02020404030301010803" pitchFamily="18" charset="0"/>
              </a:rPr>
              <a:t>Başkalarını kontrol etmemizi sağlamaz.</a:t>
            </a:r>
          </a:p>
          <a:p>
            <a:pPr marL="0" indent="0">
              <a:buNone/>
            </a:pPr>
            <a:r>
              <a:rPr lang="tr-TR" dirty="0" smtClean="0">
                <a:latin typeface="Garamond" panose="02020404030301010803" pitchFamily="18" charset="0"/>
              </a:rPr>
              <a:t>Haklı olduğumuzu göstermez.</a:t>
            </a:r>
          </a:p>
          <a:p>
            <a:pPr marL="0" indent="0">
              <a:buNone/>
            </a:pPr>
            <a:r>
              <a:rPr lang="tr-TR" dirty="0" smtClean="0">
                <a:latin typeface="Garamond" panose="02020404030301010803" pitchFamily="18" charset="0"/>
              </a:rPr>
              <a:t>Korku, kaygı ve mutsuzluğa neden olur.</a:t>
            </a:r>
          </a:p>
          <a:p>
            <a:pPr marL="0" indent="0">
              <a:buNone/>
            </a:pPr>
            <a:r>
              <a:rPr lang="tr-TR" dirty="0" smtClean="0">
                <a:latin typeface="Garamond" panose="02020404030301010803" pitchFamily="18" charset="0"/>
              </a:rPr>
              <a:t>Kişileri bizden uzaklaştırır.</a:t>
            </a:r>
          </a:p>
          <a:p>
            <a:pPr marL="0" indent="0">
              <a:buNone/>
            </a:pPr>
            <a:r>
              <a:rPr lang="tr-TR" dirty="0" smtClean="0"/>
              <a:t>      </a:t>
            </a:r>
            <a:r>
              <a:rPr lang="tr-TR" dirty="0" smtClean="0">
                <a:solidFill>
                  <a:srgbClr val="FF0000"/>
                </a:solidFill>
              </a:rPr>
              <a:t>EN ÇOK KENDİ YAŞANTINIZI OLUMSUZ ETKİLER!</a:t>
            </a:r>
            <a:endParaRPr lang="tr-TR" dirty="0">
              <a:solidFill>
                <a:srgbClr val="FF0000"/>
              </a:solidFill>
            </a:endParaRPr>
          </a:p>
        </p:txBody>
      </p:sp>
      <p:pic>
        <p:nvPicPr>
          <p:cNvPr id="4" name="Resim 3"/>
          <p:cNvPicPr>
            <a:picLocks noChangeAspect="1"/>
          </p:cNvPicPr>
          <p:nvPr/>
        </p:nvPicPr>
        <p:blipFill>
          <a:blip r:embed="rId2"/>
          <a:stretch>
            <a:fillRect/>
          </a:stretch>
        </p:blipFill>
        <p:spPr>
          <a:xfrm>
            <a:off x="8268187" y="2267440"/>
            <a:ext cx="3314213" cy="2378352"/>
          </a:xfrm>
          <a:prstGeom prst="rect">
            <a:avLst/>
          </a:prstGeom>
        </p:spPr>
      </p:pic>
    </p:spTree>
    <p:extLst>
      <p:ext uri="{BB962C8B-B14F-4D97-AF65-F5344CB8AC3E}">
        <p14:creationId xmlns:p14="http://schemas.microsoft.com/office/powerpoint/2010/main" val="24962076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2837645" y="2424449"/>
            <a:ext cx="7388180" cy="3126345"/>
          </a:xfrm>
        </p:spPr>
        <p:txBody>
          <a:bodyPr/>
          <a:lstStyle/>
          <a:p>
            <a:pPr marL="0" indent="0">
              <a:buNone/>
            </a:pPr>
            <a:r>
              <a:rPr lang="tr-TR" dirty="0"/>
              <a:t> </a:t>
            </a:r>
            <a:r>
              <a:rPr lang="tr-TR" dirty="0" smtClean="0"/>
              <a:t>                                                                                </a:t>
            </a:r>
            <a:r>
              <a:rPr lang="tr-TR" sz="6000" dirty="0" smtClean="0">
                <a:latin typeface="Garamond" panose="02020404030301010803" pitchFamily="18" charset="0"/>
              </a:rPr>
              <a:t>TEŞEKKÜRLER.</a:t>
            </a:r>
            <a:endParaRPr lang="tr-TR" sz="6000" dirty="0">
              <a:latin typeface="Garamond" panose="02020404030301010803" pitchFamily="18" charset="0"/>
            </a:endParaRPr>
          </a:p>
        </p:txBody>
      </p:sp>
    </p:spTree>
    <p:extLst>
      <p:ext uri="{BB962C8B-B14F-4D97-AF65-F5344CB8AC3E}">
        <p14:creationId xmlns:p14="http://schemas.microsoft.com/office/powerpoint/2010/main" val="3864582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703389" y="549275"/>
            <a:ext cx="8785225" cy="774700"/>
          </a:xfrm>
          <a:noFill/>
          <a:ln/>
        </p:spPr>
        <p:txBody>
          <a:bodyPr/>
          <a:lstStyle/>
          <a:p>
            <a:pPr algn="l"/>
            <a:r>
              <a:rPr lang="tr-TR" altLang="tr-TR" sz="3200" b="1" dirty="0">
                <a:solidFill>
                  <a:srgbClr val="FFFF00"/>
                </a:solidFill>
                <a:latin typeface="Garamond" panose="02020404030301010803" pitchFamily="18" charset="0"/>
              </a:rPr>
              <a:t>ETKİLİ KONUŞMANIN GEREKLİLİKLERİ </a:t>
            </a:r>
          </a:p>
        </p:txBody>
      </p:sp>
      <p:sp>
        <p:nvSpPr>
          <p:cNvPr id="91139" name="Rectangle 3"/>
          <p:cNvSpPr>
            <a:spLocks noGrp="1" noChangeArrowheads="1"/>
          </p:cNvSpPr>
          <p:nvPr>
            <p:ph type="body" idx="1"/>
          </p:nvPr>
        </p:nvSpPr>
        <p:spPr>
          <a:xfrm>
            <a:off x="515156" y="1628776"/>
            <a:ext cx="6259131" cy="4824413"/>
          </a:xfrm>
          <a:noFill/>
          <a:ln/>
        </p:spPr>
        <p:txBody>
          <a:bodyPr/>
          <a:lstStyle/>
          <a:p>
            <a:pPr>
              <a:buFont typeface="Wingdings" panose="05000000000000000000" pitchFamily="2" charset="2"/>
              <a:buChar char="v"/>
            </a:pPr>
            <a:r>
              <a:rPr lang="tr-TR" altLang="tr-TR" sz="2800" dirty="0">
                <a:effectLst/>
                <a:latin typeface="Garamond" panose="02020404030301010803" pitchFamily="18" charset="0"/>
              </a:rPr>
              <a:t>Uygun bir giriş,</a:t>
            </a:r>
          </a:p>
          <a:p>
            <a:pPr>
              <a:buFont typeface="Wingdings" panose="05000000000000000000" pitchFamily="2" charset="2"/>
              <a:buChar char="v"/>
            </a:pPr>
            <a:r>
              <a:rPr lang="tr-TR" altLang="tr-TR" sz="2800" dirty="0">
                <a:effectLst/>
                <a:latin typeface="Garamond" panose="02020404030301010803" pitchFamily="18" charset="0"/>
              </a:rPr>
              <a:t>Uygun zaman, </a:t>
            </a:r>
          </a:p>
          <a:p>
            <a:pPr>
              <a:buFont typeface="Wingdings" panose="05000000000000000000" pitchFamily="2" charset="2"/>
              <a:buChar char="v"/>
            </a:pPr>
            <a:r>
              <a:rPr lang="tr-TR" altLang="tr-TR" sz="2800" dirty="0">
                <a:effectLst/>
                <a:latin typeface="Garamond" panose="02020404030301010803" pitchFamily="18" charset="0"/>
              </a:rPr>
              <a:t>Uygun kelimeler,</a:t>
            </a:r>
          </a:p>
          <a:p>
            <a:pPr>
              <a:buFont typeface="Wingdings" panose="05000000000000000000" pitchFamily="2" charset="2"/>
              <a:buChar char="v"/>
            </a:pPr>
            <a:r>
              <a:rPr lang="tr-TR" altLang="tr-TR" sz="2800" dirty="0">
                <a:effectLst/>
                <a:latin typeface="Garamond" panose="02020404030301010803" pitchFamily="18" charset="0"/>
              </a:rPr>
              <a:t>Düzgün cümleler,</a:t>
            </a:r>
          </a:p>
          <a:p>
            <a:pPr>
              <a:buFont typeface="Wingdings" panose="05000000000000000000" pitchFamily="2" charset="2"/>
              <a:buChar char="v"/>
            </a:pPr>
            <a:r>
              <a:rPr lang="tr-TR" altLang="tr-TR" sz="2800" dirty="0">
                <a:effectLst/>
                <a:latin typeface="Garamond" panose="02020404030301010803" pitchFamily="18" charset="0"/>
              </a:rPr>
              <a:t>Sesin iyi kullanılması,</a:t>
            </a:r>
          </a:p>
          <a:p>
            <a:pPr>
              <a:buFont typeface="Wingdings" panose="05000000000000000000" pitchFamily="2" charset="2"/>
              <a:buChar char="v"/>
            </a:pPr>
            <a:r>
              <a:rPr lang="tr-TR" altLang="tr-TR" sz="2800" dirty="0">
                <a:effectLst/>
                <a:latin typeface="Garamond" panose="02020404030301010803" pitchFamily="18" charset="0"/>
              </a:rPr>
              <a:t>Eleştirileri kişileştirmemek,</a:t>
            </a:r>
          </a:p>
          <a:p>
            <a:pPr>
              <a:buFont typeface="Wingdings" panose="05000000000000000000" pitchFamily="2" charset="2"/>
              <a:buChar char="v"/>
            </a:pPr>
            <a:r>
              <a:rPr lang="tr-TR" altLang="tr-TR" sz="2800" dirty="0">
                <a:effectLst/>
                <a:latin typeface="Garamond" panose="02020404030301010803" pitchFamily="18" charset="0"/>
              </a:rPr>
              <a:t>“Sen dili” yerine “Ben dili” kullanmak,</a:t>
            </a:r>
          </a:p>
          <a:p>
            <a:pPr>
              <a:buFont typeface="Wingdings" panose="05000000000000000000" pitchFamily="2" charset="2"/>
              <a:buChar char="v"/>
            </a:pPr>
            <a:r>
              <a:rPr lang="tr-TR" altLang="tr-TR" sz="2800" dirty="0">
                <a:effectLst/>
                <a:latin typeface="Garamond" panose="02020404030301010803" pitchFamily="18" charset="0"/>
              </a:rPr>
              <a:t>Empati yapabilmek,</a:t>
            </a:r>
          </a:p>
          <a:p>
            <a:pPr>
              <a:buFont typeface="Wingdings" panose="05000000000000000000" pitchFamily="2" charset="2"/>
              <a:buChar char="v"/>
            </a:pPr>
            <a:r>
              <a:rPr lang="tr-TR" altLang="tr-TR" sz="2800" dirty="0">
                <a:effectLst/>
                <a:latin typeface="Garamond" panose="02020404030301010803" pitchFamily="18" charset="0"/>
              </a:rPr>
              <a:t>Israrcı olmamak,</a:t>
            </a:r>
          </a:p>
        </p:txBody>
      </p:sp>
      <p:sp>
        <p:nvSpPr>
          <p:cNvPr id="2" name="Dikdörtgen 1"/>
          <p:cNvSpPr/>
          <p:nvPr/>
        </p:nvSpPr>
        <p:spPr>
          <a:xfrm>
            <a:off x="6362164" y="1647693"/>
            <a:ext cx="5602310" cy="3539430"/>
          </a:xfrm>
          <a:prstGeom prst="rect">
            <a:avLst/>
          </a:prstGeom>
        </p:spPr>
        <p:txBody>
          <a:bodyPr wrap="square">
            <a:spAutoFit/>
          </a:bodyPr>
          <a:lstStyle/>
          <a:p>
            <a:pPr>
              <a:buFont typeface="Wingdings" panose="05000000000000000000" pitchFamily="2" charset="2"/>
              <a:buChar char="v"/>
            </a:pPr>
            <a:r>
              <a:rPr lang="tr-TR" altLang="tr-TR" sz="2800" dirty="0">
                <a:latin typeface="Garamond" panose="02020404030301010803" pitchFamily="18" charset="0"/>
              </a:rPr>
              <a:t>Söz kesmemek, nazik olmak, yapıcı olmak,</a:t>
            </a:r>
          </a:p>
          <a:p>
            <a:pPr>
              <a:buFont typeface="Wingdings" panose="05000000000000000000" pitchFamily="2" charset="2"/>
              <a:buChar char="v"/>
            </a:pPr>
            <a:r>
              <a:rPr lang="tr-TR" altLang="tr-TR" sz="2800" dirty="0">
                <a:latin typeface="Garamond" panose="02020404030301010803" pitchFamily="18" charset="0"/>
              </a:rPr>
              <a:t>Göz iletişimi kurmak,</a:t>
            </a:r>
          </a:p>
          <a:p>
            <a:pPr>
              <a:buFont typeface="Wingdings" panose="05000000000000000000" pitchFamily="2" charset="2"/>
              <a:buChar char="v"/>
            </a:pPr>
            <a:r>
              <a:rPr lang="tr-TR" altLang="tr-TR" sz="2800" dirty="0">
                <a:latin typeface="Garamond" panose="02020404030301010803" pitchFamily="18" charset="0"/>
              </a:rPr>
              <a:t>Önceden düşünüp hazırlanmak, konuya hakim olmak,</a:t>
            </a:r>
          </a:p>
          <a:p>
            <a:pPr>
              <a:buFont typeface="Wingdings" panose="05000000000000000000" pitchFamily="2" charset="2"/>
              <a:buChar char="v"/>
            </a:pPr>
            <a:r>
              <a:rPr lang="tr-TR" altLang="tr-TR" sz="2800" dirty="0">
                <a:latin typeface="Garamond" panose="02020404030301010803" pitchFamily="18" charset="0"/>
              </a:rPr>
              <a:t>Konuşurken sinirlerimizi kontrol altında tutabilmek,</a:t>
            </a:r>
          </a:p>
          <a:p>
            <a:pPr>
              <a:buFont typeface="Wingdings" panose="05000000000000000000" pitchFamily="2" charset="2"/>
              <a:buChar char="v"/>
            </a:pPr>
            <a:r>
              <a:rPr lang="tr-TR" altLang="tr-TR" sz="2800" dirty="0">
                <a:latin typeface="Garamond" panose="02020404030301010803" pitchFamily="18" charset="0"/>
              </a:rPr>
              <a:t>Kritik durumlarda susmasını bilmek</a:t>
            </a:r>
          </a:p>
        </p:txBody>
      </p:sp>
    </p:spTree>
    <p:extLst>
      <p:ext uri="{BB962C8B-B14F-4D97-AF65-F5344CB8AC3E}">
        <p14:creationId xmlns:p14="http://schemas.microsoft.com/office/powerpoint/2010/main" val="3500261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ETKİLİ İLETİŞİM</a:t>
            </a:r>
            <a:endParaRPr lang="tr-TR" dirty="0"/>
          </a:p>
        </p:txBody>
      </p:sp>
      <p:sp>
        <p:nvSpPr>
          <p:cNvPr id="3" name="İçerik Yer Tutucusu 2"/>
          <p:cNvSpPr>
            <a:spLocks noGrp="1"/>
          </p:cNvSpPr>
          <p:nvPr>
            <p:ph idx="1"/>
          </p:nvPr>
        </p:nvSpPr>
        <p:spPr>
          <a:xfrm>
            <a:off x="245772" y="1616008"/>
            <a:ext cx="5691389" cy="4776531"/>
          </a:xfrm>
        </p:spPr>
        <p:txBody>
          <a:bodyPr/>
          <a:lstStyle/>
          <a:p>
            <a:pPr marL="0" indent="0">
              <a:lnSpc>
                <a:spcPct val="100000"/>
              </a:lnSpc>
              <a:spcBef>
                <a:spcPts val="580"/>
              </a:spcBef>
              <a:buClr>
                <a:srgbClr val="753A82"/>
              </a:buClr>
              <a:buSzPct val="85000"/>
              <a:buNone/>
            </a:pPr>
            <a:r>
              <a:rPr lang="tr-TR" sz="2800" b="1" dirty="0" smtClean="0">
                <a:effectLst/>
                <a:latin typeface="Garamond" panose="02020404030301010803" pitchFamily="18" charset="0"/>
              </a:rPr>
              <a:t>Etkili bir iletişim oluşabilmesi için;  </a:t>
            </a:r>
          </a:p>
          <a:p>
            <a:pPr marL="0" indent="0">
              <a:lnSpc>
                <a:spcPct val="100000"/>
              </a:lnSpc>
              <a:spcBef>
                <a:spcPts val="580"/>
              </a:spcBef>
              <a:buClr>
                <a:srgbClr val="753A82"/>
              </a:buClr>
              <a:buSzPct val="85000"/>
              <a:buNone/>
            </a:pPr>
            <a:endParaRPr lang="tr-TR" sz="2800" b="1" dirty="0">
              <a:effectLst/>
              <a:latin typeface="Garamond" panose="02020404030301010803" pitchFamily="18" charset="0"/>
            </a:endParaRPr>
          </a:p>
          <a:p>
            <a:pPr marL="342900" lvl="0" indent="-342900">
              <a:lnSpc>
                <a:spcPct val="100000"/>
              </a:lnSpc>
              <a:spcBef>
                <a:spcPts val="580"/>
              </a:spcBef>
              <a:buClr>
                <a:schemeClr val="accent1"/>
              </a:buClr>
              <a:buSzPct val="85000"/>
              <a:buFont typeface="Wingdings" pitchFamily="2" charset="2"/>
              <a:buChar char="v"/>
            </a:pPr>
            <a:r>
              <a:rPr lang="tr-TR" sz="2800" dirty="0" smtClean="0">
                <a:effectLst/>
                <a:latin typeface="Garamond" panose="02020404030301010803" pitchFamily="18" charset="0"/>
              </a:rPr>
              <a:t>İlk izlenim</a:t>
            </a:r>
            <a:endParaRPr lang="tr-TR" sz="2800" dirty="0">
              <a:effectLst/>
              <a:latin typeface="Garamond" panose="02020404030301010803" pitchFamily="18" charset="0"/>
            </a:endParaRPr>
          </a:p>
          <a:p>
            <a:pPr marL="342900" lvl="0" indent="-342900">
              <a:lnSpc>
                <a:spcPct val="100000"/>
              </a:lnSpc>
              <a:spcBef>
                <a:spcPts val="580"/>
              </a:spcBef>
              <a:buClr>
                <a:schemeClr val="accent1"/>
              </a:buClr>
              <a:buSzPct val="85000"/>
              <a:buFont typeface="Wingdings" pitchFamily="2" charset="2"/>
              <a:buChar char="v"/>
            </a:pPr>
            <a:r>
              <a:rPr lang="tr-TR" sz="2800" dirty="0">
                <a:effectLst/>
                <a:latin typeface="Garamond" panose="02020404030301010803" pitchFamily="18" charset="0"/>
              </a:rPr>
              <a:t>Sosyal </a:t>
            </a:r>
            <a:r>
              <a:rPr lang="tr-TR" sz="2800" dirty="0" smtClean="0">
                <a:effectLst/>
                <a:latin typeface="Garamond" panose="02020404030301010803" pitchFamily="18" charset="0"/>
              </a:rPr>
              <a:t>bağlantı (tanışma)</a:t>
            </a:r>
          </a:p>
          <a:p>
            <a:pPr>
              <a:spcBef>
                <a:spcPts val="580"/>
              </a:spcBef>
              <a:buClr>
                <a:schemeClr val="accent1"/>
              </a:buClr>
              <a:buSzPct val="85000"/>
              <a:buFont typeface="Wingdings" pitchFamily="2" charset="2"/>
              <a:buChar char="v"/>
            </a:pPr>
            <a:r>
              <a:rPr lang="tr-TR" sz="2800" dirty="0">
                <a:effectLst/>
                <a:latin typeface="Garamond" panose="02020404030301010803" pitchFamily="18" charset="0"/>
              </a:rPr>
              <a:t>Ortak araç (dil)</a:t>
            </a:r>
          </a:p>
          <a:p>
            <a:pPr lvl="0">
              <a:spcBef>
                <a:spcPts val="580"/>
              </a:spcBef>
              <a:buClr>
                <a:schemeClr val="accent1"/>
              </a:buClr>
              <a:buSzPct val="85000"/>
              <a:buFont typeface="Wingdings" pitchFamily="2" charset="2"/>
              <a:buChar char="v"/>
            </a:pPr>
            <a:r>
              <a:rPr lang="tr-TR" sz="2800" dirty="0">
                <a:effectLst/>
                <a:latin typeface="Garamond" panose="02020404030301010803" pitchFamily="18" charset="0"/>
              </a:rPr>
              <a:t>İletinin açık ve </a:t>
            </a:r>
            <a:r>
              <a:rPr lang="tr-TR" sz="2800" dirty="0" smtClean="0">
                <a:effectLst/>
                <a:latin typeface="Garamond" panose="02020404030301010803" pitchFamily="18" charset="0"/>
              </a:rPr>
              <a:t>net</a:t>
            </a:r>
          </a:p>
          <a:p>
            <a:pPr>
              <a:spcBef>
                <a:spcPts val="580"/>
              </a:spcBef>
              <a:buClr>
                <a:schemeClr val="accent1"/>
              </a:buClr>
              <a:buSzPct val="85000"/>
              <a:buFont typeface="Wingdings" pitchFamily="2" charset="2"/>
              <a:buChar char="v"/>
            </a:pPr>
            <a:r>
              <a:rPr lang="tr-TR" sz="2800" dirty="0">
                <a:effectLst/>
                <a:latin typeface="Garamond" panose="02020404030301010803" pitchFamily="18" charset="0"/>
              </a:rPr>
              <a:t>Anlaşılmış olma</a:t>
            </a:r>
          </a:p>
          <a:p>
            <a:pPr>
              <a:spcBef>
                <a:spcPts val="580"/>
              </a:spcBef>
              <a:buClr>
                <a:schemeClr val="accent1"/>
              </a:buClr>
              <a:buSzPct val="85000"/>
              <a:buFont typeface="Wingdings" pitchFamily="2" charset="2"/>
              <a:buChar char="v"/>
            </a:pPr>
            <a:r>
              <a:rPr lang="tr-TR" sz="2800" dirty="0">
                <a:effectLst/>
                <a:latin typeface="Garamond" panose="02020404030301010803" pitchFamily="18" charset="0"/>
              </a:rPr>
              <a:t>Güvenilir olma</a:t>
            </a:r>
          </a:p>
          <a:p>
            <a:pPr marL="0" lvl="0" indent="0">
              <a:spcBef>
                <a:spcPts val="580"/>
              </a:spcBef>
              <a:buClr>
                <a:schemeClr val="accent1"/>
              </a:buClr>
              <a:buSzPct val="85000"/>
              <a:buNone/>
            </a:pPr>
            <a:endParaRPr lang="tr-TR" sz="2800" b="1" dirty="0">
              <a:effectLst/>
            </a:endParaRPr>
          </a:p>
          <a:p>
            <a:pPr marL="342900" lvl="0" indent="-342900">
              <a:lnSpc>
                <a:spcPct val="100000"/>
              </a:lnSpc>
              <a:spcBef>
                <a:spcPts val="580"/>
              </a:spcBef>
              <a:buClr>
                <a:srgbClr val="753A82"/>
              </a:buClr>
              <a:buSzPct val="85000"/>
              <a:buFont typeface="Wingdings" pitchFamily="2" charset="2"/>
              <a:buChar char="v"/>
            </a:pPr>
            <a:endParaRPr lang="tr-TR" sz="2800" b="1" dirty="0">
              <a:effectLst/>
            </a:endParaRPr>
          </a:p>
          <a:p>
            <a:pPr marL="0" lvl="0" indent="0">
              <a:lnSpc>
                <a:spcPct val="100000"/>
              </a:lnSpc>
              <a:spcBef>
                <a:spcPts val="580"/>
              </a:spcBef>
              <a:buClr>
                <a:srgbClr val="753A82"/>
              </a:buClr>
              <a:buSzPct val="85000"/>
              <a:buNone/>
            </a:pPr>
            <a:endParaRPr lang="tr-TR" sz="2600" b="1" dirty="0">
              <a:solidFill>
                <a:prstClr val="black"/>
              </a:solidFill>
              <a:latin typeface="Garamond" pitchFamily="18" charset="0"/>
            </a:endParaRPr>
          </a:p>
        </p:txBody>
      </p:sp>
      <p:sp>
        <p:nvSpPr>
          <p:cNvPr id="4" name="Dikdörtgen 3"/>
          <p:cNvSpPr/>
          <p:nvPr/>
        </p:nvSpPr>
        <p:spPr>
          <a:xfrm>
            <a:off x="5937161" y="1660793"/>
            <a:ext cx="6096000" cy="4401205"/>
          </a:xfrm>
          <a:prstGeom prst="rect">
            <a:avLst/>
          </a:prstGeom>
        </p:spPr>
        <p:txBody>
          <a:bodyPr>
            <a:spAutoFit/>
          </a:bodyPr>
          <a:lstStyle/>
          <a:p>
            <a:r>
              <a:rPr lang="tr-TR" sz="2800" b="1" dirty="0">
                <a:latin typeface="Garamond" pitchFamily="18" charset="0"/>
              </a:rPr>
              <a:t>Etkili iletişim oluşamama nedenleri;</a:t>
            </a:r>
          </a:p>
          <a:p>
            <a:endParaRPr lang="tr-TR" sz="2800" b="1" dirty="0">
              <a:latin typeface="Garamond" pitchFamily="18" charset="0"/>
            </a:endParaRPr>
          </a:p>
          <a:p>
            <a:pPr marL="342900" indent="-342900">
              <a:buFont typeface="Wingdings" pitchFamily="2" charset="2"/>
              <a:buChar char="v"/>
            </a:pPr>
            <a:r>
              <a:rPr lang="tr-TR" sz="2800" dirty="0">
                <a:latin typeface="Garamond" pitchFamily="18" charset="0"/>
              </a:rPr>
              <a:t>Öğüt vermek, yönlendirmek.</a:t>
            </a:r>
          </a:p>
          <a:p>
            <a:pPr marL="342900" indent="-342900">
              <a:buFont typeface="Wingdings" pitchFamily="2" charset="2"/>
              <a:buChar char="v"/>
            </a:pPr>
            <a:r>
              <a:rPr lang="tr-TR" sz="2800" dirty="0">
                <a:latin typeface="Garamond" pitchFamily="18" charset="0"/>
              </a:rPr>
              <a:t>Yargılamak, eleştirmek, ad takmak.</a:t>
            </a:r>
          </a:p>
          <a:p>
            <a:pPr marL="342900" indent="-342900">
              <a:buFont typeface="Wingdings" pitchFamily="2" charset="2"/>
              <a:buChar char="v"/>
            </a:pPr>
            <a:r>
              <a:rPr lang="tr-TR" sz="2800" dirty="0">
                <a:latin typeface="Garamond" pitchFamily="18" charset="0"/>
              </a:rPr>
              <a:t>İğneleyici ve suçlayıcı sorular.</a:t>
            </a:r>
          </a:p>
          <a:p>
            <a:pPr marL="342900" indent="-342900">
              <a:buFont typeface="Wingdings" pitchFamily="2" charset="2"/>
              <a:buChar char="v"/>
            </a:pPr>
            <a:r>
              <a:rPr lang="tr-TR" sz="2800" dirty="0">
                <a:latin typeface="Garamond" pitchFamily="18" charset="0"/>
              </a:rPr>
              <a:t>Aldırmama, ciddiye almama.</a:t>
            </a:r>
          </a:p>
          <a:p>
            <a:pPr marL="342900" indent="-342900">
              <a:buFont typeface="Wingdings" pitchFamily="2" charset="2"/>
              <a:buChar char="v"/>
            </a:pPr>
            <a:r>
              <a:rPr lang="tr-TR" sz="2800" dirty="0">
                <a:latin typeface="Garamond" pitchFamily="18" charset="0"/>
              </a:rPr>
              <a:t>Saygı duymama.</a:t>
            </a:r>
          </a:p>
          <a:p>
            <a:pPr marL="342900" indent="-342900">
              <a:buFont typeface="Wingdings" pitchFamily="2" charset="2"/>
              <a:buChar char="v"/>
            </a:pPr>
            <a:r>
              <a:rPr lang="tr-TR" sz="2800" dirty="0">
                <a:latin typeface="Garamond" pitchFamily="18" charset="0"/>
              </a:rPr>
              <a:t>Dinlememe.</a:t>
            </a:r>
          </a:p>
          <a:p>
            <a:pPr marL="342900" indent="-342900">
              <a:buFont typeface="Wingdings" pitchFamily="2" charset="2"/>
              <a:buChar char="v"/>
            </a:pPr>
            <a:r>
              <a:rPr lang="tr-TR" sz="2800" dirty="0">
                <a:latin typeface="Garamond" pitchFamily="18" charset="0"/>
              </a:rPr>
              <a:t>Önyargı. </a:t>
            </a:r>
          </a:p>
          <a:p>
            <a:pPr marL="342900" indent="-342900">
              <a:buFont typeface="Wingdings" pitchFamily="2" charset="2"/>
              <a:buChar char="v"/>
            </a:pPr>
            <a:r>
              <a:rPr lang="tr-TR" sz="2800" dirty="0">
                <a:latin typeface="Garamond" pitchFamily="18" charset="0"/>
              </a:rPr>
              <a:t>Özgüven eksikliği.</a:t>
            </a:r>
          </a:p>
        </p:txBody>
      </p:sp>
    </p:spTree>
    <p:extLst>
      <p:ext uri="{BB962C8B-B14F-4D97-AF65-F5344CB8AC3E}">
        <p14:creationId xmlns:p14="http://schemas.microsoft.com/office/powerpoint/2010/main" val="1245798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Text Box 5"/>
          <p:cNvSpPr txBox="1">
            <a:spLocks noChangeArrowheads="1"/>
          </p:cNvSpPr>
          <p:nvPr/>
        </p:nvSpPr>
        <p:spPr bwMode="auto">
          <a:xfrm>
            <a:off x="1347230" y="1447755"/>
            <a:ext cx="9445266"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tr-TR" altLang="tr-TR" sz="3600" b="1" dirty="0">
                <a:solidFill>
                  <a:srgbClr val="FFFF00"/>
                </a:solidFill>
              </a:rPr>
              <a:t>SELAMLAŞMA</a:t>
            </a:r>
          </a:p>
          <a:p>
            <a:pPr fontAlgn="base">
              <a:spcBef>
                <a:spcPct val="50000"/>
              </a:spcBef>
              <a:spcAft>
                <a:spcPct val="0"/>
              </a:spcAft>
            </a:pPr>
            <a:r>
              <a:rPr lang="tr-TR" altLang="tr-TR" sz="2800" dirty="0">
                <a:solidFill>
                  <a:srgbClr val="FFFFFF"/>
                </a:solidFill>
                <a:latin typeface="Garamond" panose="02020404030301010803" pitchFamily="18" charset="0"/>
              </a:rPr>
              <a:t>Selamlaşma bütün toplumların, dinlerin ve her çeşit görgü sisteminin içinde yer alan evrensel bir dildir ve selamlaşmanın toplumdaki anlamı; saygı, sevgi, alçak gönüllülük ve inceliktir. </a:t>
            </a:r>
          </a:p>
        </p:txBody>
      </p:sp>
    </p:spTree>
    <p:extLst>
      <p:ext uri="{BB962C8B-B14F-4D97-AF65-F5344CB8AC3E}">
        <p14:creationId xmlns:p14="http://schemas.microsoft.com/office/powerpoint/2010/main" val="2993361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tr-TR" altLang="tr-TR" sz="3700" b="1" dirty="0">
                <a:solidFill>
                  <a:srgbClr val="FFFF00"/>
                </a:solidFill>
              </a:rPr>
              <a:t>SELAMLAŞMADA </a:t>
            </a:r>
            <a:r>
              <a:rPr lang="tr-TR" altLang="tr-TR" sz="3700" b="1" dirty="0" smtClean="0">
                <a:solidFill>
                  <a:srgbClr val="FFFF00"/>
                </a:solidFill>
              </a:rPr>
              <a:t>ÖNCELİKLER</a:t>
            </a:r>
            <a:endParaRPr lang="tr-TR" altLang="tr-TR" sz="3700" b="1" dirty="0">
              <a:solidFill>
                <a:srgbClr val="FFFF00"/>
              </a:solidFill>
            </a:endParaRPr>
          </a:p>
        </p:txBody>
      </p:sp>
      <p:sp>
        <p:nvSpPr>
          <p:cNvPr id="73731" name="Rectangle 3"/>
          <p:cNvSpPr>
            <a:spLocks noGrp="1" noChangeArrowheads="1"/>
          </p:cNvSpPr>
          <p:nvPr>
            <p:ph type="body" idx="1"/>
          </p:nvPr>
        </p:nvSpPr>
        <p:spPr/>
        <p:txBody>
          <a:bodyPr/>
          <a:lstStyle/>
          <a:p>
            <a:pPr>
              <a:lnSpc>
                <a:spcPct val="90000"/>
              </a:lnSpc>
              <a:buFont typeface="Wingdings" panose="05000000000000000000" pitchFamily="2" charset="2"/>
              <a:buChar char="v"/>
            </a:pPr>
            <a:r>
              <a:rPr lang="tr-TR" altLang="tr-TR" sz="2800" dirty="0">
                <a:latin typeface="Garamond" panose="02020404030301010803" pitchFamily="18" charset="0"/>
              </a:rPr>
              <a:t>Yaşı küçük olan büyüğe,</a:t>
            </a:r>
          </a:p>
          <a:p>
            <a:pPr>
              <a:lnSpc>
                <a:spcPct val="90000"/>
              </a:lnSpc>
              <a:buFont typeface="Wingdings" panose="05000000000000000000" pitchFamily="2" charset="2"/>
              <a:buChar char="v"/>
            </a:pPr>
            <a:r>
              <a:rPr lang="tr-TR" altLang="tr-TR" sz="2800" dirty="0">
                <a:latin typeface="Garamond" panose="02020404030301010803" pitchFamily="18" charset="0"/>
              </a:rPr>
              <a:t>Sosyal konumu alt olan üste,</a:t>
            </a:r>
          </a:p>
          <a:p>
            <a:pPr>
              <a:lnSpc>
                <a:spcPct val="90000"/>
              </a:lnSpc>
              <a:buFont typeface="Wingdings" panose="05000000000000000000" pitchFamily="2" charset="2"/>
              <a:buChar char="v"/>
            </a:pPr>
            <a:r>
              <a:rPr lang="tr-TR" altLang="tr-TR" sz="2800" dirty="0">
                <a:latin typeface="Garamond" panose="02020404030301010803" pitchFamily="18" charset="0"/>
              </a:rPr>
              <a:t>Taşıtta olan yürüyene,</a:t>
            </a:r>
          </a:p>
          <a:p>
            <a:pPr>
              <a:lnSpc>
                <a:spcPct val="90000"/>
              </a:lnSpc>
              <a:buFont typeface="Wingdings" panose="05000000000000000000" pitchFamily="2" charset="2"/>
              <a:buChar char="v"/>
            </a:pPr>
            <a:r>
              <a:rPr lang="tr-TR" altLang="tr-TR" sz="2800" dirty="0">
                <a:latin typeface="Garamond" panose="02020404030301010803" pitchFamily="18" charset="0"/>
              </a:rPr>
              <a:t>Yürüyen oturana,</a:t>
            </a:r>
          </a:p>
          <a:p>
            <a:pPr>
              <a:lnSpc>
                <a:spcPct val="90000"/>
              </a:lnSpc>
              <a:buFont typeface="Wingdings" panose="05000000000000000000" pitchFamily="2" charset="2"/>
              <a:buChar char="v"/>
            </a:pPr>
            <a:r>
              <a:rPr lang="tr-TR" altLang="tr-TR" sz="2800" dirty="0">
                <a:latin typeface="Garamond" panose="02020404030301010803" pitchFamily="18" charset="0"/>
              </a:rPr>
              <a:t>Merdivende inen çıkana,</a:t>
            </a:r>
          </a:p>
          <a:p>
            <a:pPr>
              <a:lnSpc>
                <a:spcPct val="90000"/>
              </a:lnSpc>
              <a:buFont typeface="Wingdings" panose="05000000000000000000" pitchFamily="2" charset="2"/>
              <a:buChar char="v"/>
            </a:pPr>
            <a:r>
              <a:rPr lang="tr-TR" altLang="tr-TR" sz="2800" dirty="0">
                <a:latin typeface="Garamond" panose="02020404030301010803" pitchFamily="18" charset="0"/>
              </a:rPr>
              <a:t>Erkek bayana,</a:t>
            </a:r>
          </a:p>
          <a:p>
            <a:pPr>
              <a:lnSpc>
                <a:spcPct val="90000"/>
              </a:lnSpc>
              <a:buFont typeface="Wingdings" panose="05000000000000000000" pitchFamily="2" charset="2"/>
              <a:buChar char="v"/>
            </a:pPr>
            <a:r>
              <a:rPr lang="tr-TR" altLang="tr-TR" sz="2800" dirty="0">
                <a:latin typeface="Garamond" panose="02020404030301010803" pitchFamily="18" charset="0"/>
              </a:rPr>
              <a:t>Tek kişi kalabalığa,</a:t>
            </a:r>
          </a:p>
          <a:p>
            <a:pPr>
              <a:lnSpc>
                <a:spcPct val="90000"/>
              </a:lnSpc>
              <a:buFont typeface="Wingdings" panose="05000000000000000000" pitchFamily="2" charset="2"/>
              <a:buChar char="v"/>
            </a:pPr>
            <a:r>
              <a:rPr lang="tr-TR" altLang="tr-TR" sz="2800" dirty="0">
                <a:latin typeface="Garamond" panose="02020404030301010803" pitchFamily="18" charset="0"/>
              </a:rPr>
              <a:t>Ayrılan kalanlara </a:t>
            </a:r>
            <a:r>
              <a:rPr lang="tr-TR" altLang="tr-TR" sz="2800" dirty="0" smtClean="0">
                <a:latin typeface="Garamond" panose="02020404030301010803" pitchFamily="18" charset="0"/>
              </a:rPr>
              <a:t>            </a:t>
            </a:r>
            <a:r>
              <a:rPr lang="tr-TR" altLang="tr-TR" sz="2800" dirty="0" smtClean="0">
                <a:solidFill>
                  <a:srgbClr val="FF0000"/>
                </a:solidFill>
                <a:latin typeface="Garamond" panose="02020404030301010803" pitchFamily="18" charset="0"/>
              </a:rPr>
              <a:t>selam </a:t>
            </a:r>
            <a:r>
              <a:rPr lang="tr-TR" altLang="tr-TR" sz="2800" dirty="0">
                <a:solidFill>
                  <a:srgbClr val="FF0000"/>
                </a:solidFill>
                <a:latin typeface="Garamond" panose="02020404030301010803" pitchFamily="18" charset="0"/>
              </a:rPr>
              <a:t>verir.</a:t>
            </a:r>
          </a:p>
        </p:txBody>
      </p:sp>
    </p:spTree>
    <p:extLst>
      <p:ext uri="{BB962C8B-B14F-4D97-AF65-F5344CB8AC3E}">
        <p14:creationId xmlns:p14="http://schemas.microsoft.com/office/powerpoint/2010/main" val="2485015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2579" y="277813"/>
            <a:ext cx="10753859" cy="5383212"/>
          </a:xfrm>
        </p:spPr>
        <p:txBody>
          <a:bodyPr/>
          <a:lstStyle/>
          <a:p>
            <a:pPr algn="l"/>
            <a:r>
              <a:rPr lang="tr-TR" altLang="tr-TR" sz="2800" b="1" dirty="0">
                <a:solidFill>
                  <a:srgbClr val="FFFF00"/>
                </a:solidFill>
                <a:latin typeface="Garamond" panose="02020404030301010803" pitchFamily="18" charset="0"/>
              </a:rPr>
              <a:t>HİTAP </a:t>
            </a:r>
            <a:r>
              <a:rPr lang="tr-TR" altLang="tr-TR" sz="2800" b="1" dirty="0" smtClean="0">
                <a:solidFill>
                  <a:srgbClr val="FFFF00"/>
                </a:solidFill>
                <a:latin typeface="Garamond" panose="02020404030301010803" pitchFamily="18" charset="0"/>
              </a:rPr>
              <a:t>ETME</a:t>
            </a:r>
            <a:br>
              <a:rPr lang="tr-TR" altLang="tr-TR" sz="2800" b="1" dirty="0" smtClean="0">
                <a:solidFill>
                  <a:srgbClr val="FFFF00"/>
                </a:solidFill>
                <a:latin typeface="Garamond" panose="02020404030301010803" pitchFamily="18" charset="0"/>
              </a:rPr>
            </a:br>
            <a:r>
              <a:rPr lang="tr-TR" altLang="tr-TR" sz="2800" b="1" dirty="0">
                <a:solidFill>
                  <a:srgbClr val="FFFF00"/>
                </a:solidFill>
                <a:latin typeface="Garamond" panose="02020404030301010803" pitchFamily="18" charset="0"/>
              </a:rPr>
              <a:t/>
            </a:r>
            <a:br>
              <a:rPr lang="tr-TR" altLang="tr-TR" sz="2800" b="1" dirty="0">
                <a:solidFill>
                  <a:srgbClr val="FFFF00"/>
                </a:solidFill>
                <a:latin typeface="Garamond" panose="02020404030301010803" pitchFamily="18" charset="0"/>
              </a:rPr>
            </a:br>
            <a:r>
              <a:rPr lang="tr-TR" altLang="tr-TR" sz="2800" b="1" dirty="0">
                <a:solidFill>
                  <a:schemeClr val="tx1"/>
                </a:solidFill>
                <a:latin typeface="Garamond" panose="02020404030301010803" pitchFamily="18" charset="0"/>
              </a:rPr>
              <a:t>Hitap ve konuşma şekli; kişinin kültür yapısını, görgüsünü, karakterini yansıtır. Hitap ve konuşma bir kültür, bilgi, zeka, görgü meselesidir.  </a:t>
            </a:r>
            <a:br>
              <a:rPr lang="tr-TR" altLang="tr-TR" sz="2800" b="1" dirty="0">
                <a:solidFill>
                  <a:schemeClr val="tx1"/>
                </a:solidFill>
                <a:latin typeface="Garamond" panose="02020404030301010803" pitchFamily="18" charset="0"/>
              </a:rPr>
            </a:br>
            <a:r>
              <a:rPr lang="tr-TR" altLang="tr-TR" sz="2800" b="1" dirty="0">
                <a:solidFill>
                  <a:schemeClr val="tx1"/>
                </a:solidFill>
                <a:latin typeface="Garamond" panose="02020404030301010803" pitchFamily="18" charset="0"/>
              </a:rPr>
              <a:t>Hitapta kullandığımız kelime, karşımızdakine verdiğimiz değer, duyduğumuz saygı ve sevgiyi yansıtır. Karşımızdakine gereken değeri verdiğimiz oranda sayılır, seviliriz. Bu da kişilerle olan iletişimimizi kolaylaştırır.</a:t>
            </a:r>
          </a:p>
        </p:txBody>
      </p:sp>
    </p:spTree>
    <p:extLst>
      <p:ext uri="{BB962C8B-B14F-4D97-AF65-F5344CB8AC3E}">
        <p14:creationId xmlns:p14="http://schemas.microsoft.com/office/powerpoint/2010/main" val="3918516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Huzme">
  <a:themeElements>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Huz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Huzme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Huzme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Huzme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Huzme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Huzme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Huzme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Huzme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Huzme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Huzme">
  <a:themeElements>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Huz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Huzme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Huzme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Huzme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Huzme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Huzme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Huzme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Huzme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Huzme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Huzme">
  <a:themeElements>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Huz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Huzme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Huzme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Huzme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Huzme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Huzme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Huzme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Huzme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Huzme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Huzme">
  <a:themeElements>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Huz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Huzme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Huzme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Huzme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Huzme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Huzme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Huzme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Huzme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Huzme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Huzme">
  <a:themeElements>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Huz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Huzme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Huzme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Huzme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Huzme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Huzme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Huzme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Huzme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Huzme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1690</Words>
  <Application>Microsoft Office PowerPoint</Application>
  <PresentationFormat>Geniş ekran</PresentationFormat>
  <Paragraphs>345</Paragraphs>
  <Slides>49</Slides>
  <Notes>19</Notes>
  <HiddenSlides>0</HiddenSlides>
  <MMClips>0</MMClips>
  <ScaleCrop>false</ScaleCrop>
  <HeadingPairs>
    <vt:vector size="8" baseType="variant">
      <vt:variant>
        <vt:lpstr>Kullanılan Yazı Tipleri</vt:lpstr>
      </vt:variant>
      <vt:variant>
        <vt:i4>8</vt:i4>
      </vt:variant>
      <vt:variant>
        <vt:lpstr>Tema</vt:lpstr>
      </vt:variant>
      <vt:variant>
        <vt:i4>5</vt:i4>
      </vt:variant>
      <vt:variant>
        <vt:lpstr>Eklenmiş OLE Hizmet Programları</vt:lpstr>
      </vt:variant>
      <vt:variant>
        <vt:i4>1</vt:i4>
      </vt:variant>
      <vt:variant>
        <vt:lpstr>Slayt Başlıkları</vt:lpstr>
      </vt:variant>
      <vt:variant>
        <vt:i4>49</vt:i4>
      </vt:variant>
    </vt:vector>
  </HeadingPairs>
  <TitlesOfParts>
    <vt:vector size="63" baseType="lpstr">
      <vt:lpstr>Arial</vt:lpstr>
      <vt:lpstr>Arial Black</vt:lpstr>
      <vt:lpstr>Calibri</vt:lpstr>
      <vt:lpstr>Comic Sans MS</vt:lpstr>
      <vt:lpstr>Garamond</vt:lpstr>
      <vt:lpstr>Perpetua</vt:lpstr>
      <vt:lpstr>Times New Roman</vt:lpstr>
      <vt:lpstr>Wingdings</vt:lpstr>
      <vt:lpstr>Huzme</vt:lpstr>
      <vt:lpstr>3_Huzme</vt:lpstr>
      <vt:lpstr>2_Huzme</vt:lpstr>
      <vt:lpstr>5_Huzme</vt:lpstr>
      <vt:lpstr>6_Huzme</vt:lpstr>
      <vt:lpstr>Belge</vt:lpstr>
      <vt:lpstr> ETKİLİ İLETİŞİM ve ÇATIŞMA ÇÖZME</vt:lpstr>
      <vt:lpstr>İLETİŞİM</vt:lpstr>
      <vt:lpstr>İLETİŞİM</vt:lpstr>
      <vt:lpstr>ETKİLİ İLETİŞİM </vt:lpstr>
      <vt:lpstr>ETKİLİ KONUŞMANIN GEREKLİLİKLERİ </vt:lpstr>
      <vt:lpstr>ETKİLİ İLETİŞİM</vt:lpstr>
      <vt:lpstr>PowerPoint Sunusu</vt:lpstr>
      <vt:lpstr>SELAMLAŞMADA ÖNCELİKLER</vt:lpstr>
      <vt:lpstr>HİTAP ETME  Hitap ve konuşma şekli; kişinin kültür yapısını, görgüsünü, karakterini yansıtır. Hitap ve konuşma bir kültür, bilgi, zeka, görgü meselesidir.   Hitapta kullandığımız kelime, karşımızdakine verdiğimiz değer, duyduğumuz saygı ve sevgiyi yansıtır. Karşımızdakine gereken değeri verdiğimiz oranda sayılır, seviliriz. Bu da kişilerle olan iletişimimizi kolaylaştırır.</vt:lpstr>
      <vt:lpstr>EL SIKIŞMA</vt:lpstr>
      <vt:lpstr>Sen Dili</vt:lpstr>
      <vt:lpstr>İletişim Çeşitleri</vt:lpstr>
      <vt:lpstr>PowerPoint Sunusu</vt:lpstr>
      <vt:lpstr>PowerPoint Sunusu</vt:lpstr>
      <vt:lpstr>PowerPoint Sunusu</vt:lpstr>
      <vt:lpstr>Beden Dili Öğeleri</vt:lpstr>
      <vt:lpstr>GÖZ İLETİŞİMİ</vt:lpstr>
      <vt:lpstr>YÜZ İFADELERİ</vt:lpstr>
      <vt:lpstr>DURUŞ-KONUM</vt:lpstr>
      <vt:lpstr>Etkili Beden Hareketleri İçin Kaçınılması Gereken Davranışlar </vt:lpstr>
      <vt:lpstr>KİŞİLER ARASI MESAFE VE DOKUNMA</vt:lpstr>
      <vt:lpstr>PowerPoint Sunusu</vt:lpstr>
      <vt:lpstr>Çatışma; sadece …</vt:lpstr>
      <vt:lpstr>Olumsuz Çatışma Grupları</vt:lpstr>
      <vt:lpstr>OLUMLU ÇATIŞMA GRUPLARI</vt:lpstr>
      <vt:lpstr>PowerPoint Sunusu</vt:lpstr>
      <vt:lpstr>PowerPoint Sunusu</vt:lpstr>
      <vt:lpstr>Çatışma Stratejileri…</vt:lpstr>
      <vt:lpstr>Köpekbalığı </vt:lpstr>
      <vt:lpstr>Kaplumbağa</vt:lpstr>
      <vt:lpstr>Ayı Tedy…</vt:lpstr>
      <vt:lpstr>Tilki</vt:lpstr>
      <vt:lpstr>Baykuş </vt:lpstr>
      <vt:lpstr>ÇATIŞMA YÖNETİMİNDE  1. AŞAMA</vt:lpstr>
      <vt:lpstr>ÇATIŞMA YÖNETİMİNDE  2. AŞAMA</vt:lpstr>
      <vt:lpstr>ÇATIŞMA YÖNETİMİNDE  3. AŞAMA</vt:lpstr>
      <vt:lpstr>ÇATIŞMA YÖNETİMİNDE  4. AŞAMA</vt:lpstr>
      <vt:lpstr>ÇATIŞMA YÖNETİMİNDE  5. AŞAMA</vt:lpstr>
      <vt:lpstr>ÇATIŞMA YÖNETİMİNDE  6. AŞAMA</vt:lpstr>
      <vt:lpstr>ÇATIŞMA YÖNETİMİNDE  7. AŞAMA</vt:lpstr>
      <vt:lpstr>ÇATIŞMA YÖNETİMİNDE  8. AŞAMA</vt:lpstr>
      <vt:lpstr>PowerPoint Sunusu</vt:lpstr>
      <vt:lpstr>ÖFKE</vt:lpstr>
      <vt:lpstr>Öfke durumunda ortaya çıkan tepkiler</vt:lpstr>
      <vt:lpstr>Öfke Kontrol Bozukluğu Sebepleri  </vt:lpstr>
      <vt:lpstr>PowerPoint Sunusu</vt:lpstr>
      <vt:lpstr>ÖFKE</vt:lpstr>
      <vt:lpstr>UNUTMAYIN </vt:lpstr>
      <vt:lpstr>PowerPoint Sunusu</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ETKİLİ İLETİŞİM, İLETİŞİM BOZUKLUKLARI, ÖFKE KONTROLÜ</dc:title>
  <dc:creator>sevinç evim</dc:creator>
  <cp:lastModifiedBy>Günnur GÜNGÖR</cp:lastModifiedBy>
  <cp:revision>108</cp:revision>
  <dcterms:created xsi:type="dcterms:W3CDTF">2015-09-10T12:08:49Z</dcterms:created>
  <dcterms:modified xsi:type="dcterms:W3CDTF">2015-09-15T11:21:10Z</dcterms:modified>
</cp:coreProperties>
</file>