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9"/>
  </p:notesMasterIdLst>
  <p:sldIdLst>
    <p:sldId id="256" r:id="rId2"/>
    <p:sldId id="324" r:id="rId3"/>
    <p:sldId id="325" r:id="rId4"/>
    <p:sldId id="301" r:id="rId5"/>
    <p:sldId id="492" r:id="rId6"/>
    <p:sldId id="386" r:id="rId7"/>
    <p:sldId id="337" r:id="rId8"/>
    <p:sldId id="412" r:id="rId9"/>
    <p:sldId id="434" r:id="rId10"/>
    <p:sldId id="415" r:id="rId11"/>
    <p:sldId id="335" r:id="rId12"/>
    <p:sldId id="336" r:id="rId13"/>
    <p:sldId id="463" r:id="rId14"/>
    <p:sldId id="459" r:id="rId15"/>
    <p:sldId id="461" r:id="rId16"/>
    <p:sldId id="462" r:id="rId17"/>
    <p:sldId id="460" r:id="rId18"/>
    <p:sldId id="447" r:id="rId19"/>
    <p:sldId id="448" r:id="rId20"/>
    <p:sldId id="449" r:id="rId21"/>
    <p:sldId id="451" r:id="rId22"/>
    <p:sldId id="455" r:id="rId23"/>
    <p:sldId id="464" r:id="rId24"/>
    <p:sldId id="333" r:id="rId25"/>
    <p:sldId id="385" r:id="rId26"/>
    <p:sldId id="404" r:id="rId27"/>
    <p:sldId id="274" r:id="rId28"/>
    <p:sldId id="387" r:id="rId29"/>
    <p:sldId id="279" r:id="rId30"/>
    <p:sldId id="406" r:id="rId31"/>
    <p:sldId id="280" r:id="rId32"/>
    <p:sldId id="283" r:id="rId33"/>
    <p:sldId id="457" r:id="rId34"/>
    <p:sldId id="493" r:id="rId35"/>
    <p:sldId id="494" r:id="rId36"/>
    <p:sldId id="495" r:id="rId37"/>
    <p:sldId id="496" r:id="rId38"/>
    <p:sldId id="497" r:id="rId39"/>
    <p:sldId id="394"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18" r:id="rId61"/>
    <p:sldId id="519" r:id="rId62"/>
    <p:sldId id="520" r:id="rId63"/>
    <p:sldId id="521" r:id="rId64"/>
    <p:sldId id="522" r:id="rId65"/>
    <p:sldId id="523" r:id="rId66"/>
    <p:sldId id="524" r:id="rId67"/>
    <p:sldId id="525" r:id="rId68"/>
    <p:sldId id="526" r:id="rId69"/>
    <p:sldId id="527" r:id="rId70"/>
    <p:sldId id="528" r:id="rId71"/>
    <p:sldId id="529" r:id="rId72"/>
    <p:sldId id="530" r:id="rId73"/>
    <p:sldId id="531" r:id="rId74"/>
    <p:sldId id="532" r:id="rId75"/>
    <p:sldId id="533" r:id="rId76"/>
    <p:sldId id="534" r:id="rId77"/>
    <p:sldId id="535" r:id="rId78"/>
    <p:sldId id="536" r:id="rId79"/>
    <p:sldId id="537" r:id="rId80"/>
    <p:sldId id="538" r:id="rId81"/>
    <p:sldId id="539" r:id="rId82"/>
    <p:sldId id="540" r:id="rId83"/>
    <p:sldId id="541" r:id="rId84"/>
    <p:sldId id="542" r:id="rId85"/>
    <p:sldId id="544" r:id="rId86"/>
    <p:sldId id="545" r:id="rId87"/>
    <p:sldId id="546" r:id="rId88"/>
    <p:sldId id="547" r:id="rId89"/>
    <p:sldId id="548" r:id="rId90"/>
    <p:sldId id="549" r:id="rId91"/>
    <p:sldId id="550" r:id="rId92"/>
    <p:sldId id="551" r:id="rId93"/>
    <p:sldId id="552" r:id="rId94"/>
    <p:sldId id="553" r:id="rId95"/>
    <p:sldId id="554" r:id="rId96"/>
    <p:sldId id="555" r:id="rId97"/>
    <p:sldId id="556" r:id="rId9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50445-7352-4CBC-BDA3-E0BED7C598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64584B82-2096-4673-8AEF-6433EA4B5412}">
      <dgm:prSet phldrT="[Metin]" custT="1"/>
      <dgm:spPr/>
      <dgm:t>
        <a:bodyPr/>
        <a:lstStyle/>
        <a:p>
          <a:r>
            <a:rPr lang="tr-TR" sz="1800" b="1" dirty="0" smtClean="0"/>
            <a:t>Stratejik Plan</a:t>
          </a:r>
          <a:endParaRPr lang="tr-TR" sz="1800" b="1" dirty="0"/>
        </a:p>
      </dgm:t>
    </dgm:pt>
    <dgm:pt modelId="{CA801182-84A0-4646-A60F-718C8899DDBF}" type="parTrans" cxnId="{FB534828-591B-4B40-B439-7993DE06AB41}">
      <dgm:prSet/>
      <dgm:spPr/>
      <dgm:t>
        <a:bodyPr/>
        <a:lstStyle/>
        <a:p>
          <a:endParaRPr lang="tr-TR"/>
        </a:p>
      </dgm:t>
    </dgm:pt>
    <dgm:pt modelId="{F36E6F63-1C76-45DC-BA33-5F8FE713DF20}" type="sibTrans" cxnId="{FB534828-591B-4B40-B439-7993DE06AB41}">
      <dgm:prSet/>
      <dgm:spPr/>
      <dgm:t>
        <a:bodyPr/>
        <a:lstStyle/>
        <a:p>
          <a:endParaRPr lang="tr-TR"/>
        </a:p>
      </dgm:t>
    </dgm:pt>
    <dgm:pt modelId="{4BD857A3-FBF1-4F9E-967D-BF36D3DB4BEB}">
      <dgm:prSet phldrT="[Metin]" custT="1"/>
      <dgm:spPr/>
      <dgm:t>
        <a:bodyPr/>
        <a:lstStyle/>
        <a:p>
          <a:r>
            <a:rPr lang="tr-TR" sz="1600" b="1" dirty="0" smtClean="0"/>
            <a:t>Performans Programı</a:t>
          </a:r>
          <a:endParaRPr lang="tr-TR" sz="1600" b="1" dirty="0"/>
        </a:p>
      </dgm:t>
    </dgm:pt>
    <dgm:pt modelId="{62D66FE0-F596-4774-ACA3-C1CFFBF635DD}" type="parTrans" cxnId="{C38262D6-5E4C-4919-B18A-832B00945E88}">
      <dgm:prSet/>
      <dgm:spPr/>
      <dgm:t>
        <a:bodyPr/>
        <a:lstStyle/>
        <a:p>
          <a:endParaRPr lang="tr-TR"/>
        </a:p>
      </dgm:t>
    </dgm:pt>
    <dgm:pt modelId="{593D5D3E-3FED-4FF7-A96C-1161575F357D}" type="sibTrans" cxnId="{C38262D6-5E4C-4919-B18A-832B00945E88}">
      <dgm:prSet/>
      <dgm:spPr/>
      <dgm:t>
        <a:bodyPr/>
        <a:lstStyle/>
        <a:p>
          <a:endParaRPr lang="tr-TR"/>
        </a:p>
      </dgm:t>
    </dgm:pt>
    <dgm:pt modelId="{AF3F2BA8-795A-45A6-A552-87CFABA84716}">
      <dgm:prSet phldrT="[Metin]" custT="1"/>
      <dgm:spPr/>
      <dgm:t>
        <a:bodyPr/>
        <a:lstStyle/>
        <a:p>
          <a:r>
            <a:rPr lang="tr-TR" sz="1800" b="1" dirty="0" smtClean="0"/>
            <a:t>Bütçe</a:t>
          </a:r>
          <a:endParaRPr lang="tr-TR" sz="1800" b="1" dirty="0"/>
        </a:p>
      </dgm:t>
    </dgm:pt>
    <dgm:pt modelId="{72BD823B-3DFD-4742-A8EE-31C8AD11268C}" type="parTrans" cxnId="{0CA010E4-DB76-445F-9DAF-8A217BC330B1}">
      <dgm:prSet/>
      <dgm:spPr/>
      <dgm:t>
        <a:bodyPr/>
        <a:lstStyle/>
        <a:p>
          <a:endParaRPr lang="tr-TR"/>
        </a:p>
      </dgm:t>
    </dgm:pt>
    <dgm:pt modelId="{F3694021-D74E-443A-9089-35DDD617F28B}" type="sibTrans" cxnId="{0CA010E4-DB76-445F-9DAF-8A217BC330B1}">
      <dgm:prSet/>
      <dgm:spPr/>
      <dgm:t>
        <a:bodyPr/>
        <a:lstStyle/>
        <a:p>
          <a:endParaRPr lang="tr-TR"/>
        </a:p>
      </dgm:t>
    </dgm:pt>
    <dgm:pt modelId="{D511B583-ED05-4A5F-B359-240B3E436599}">
      <dgm:prSet phldrT="[Metin]" custT="1"/>
      <dgm:spPr/>
      <dgm:t>
        <a:bodyPr/>
        <a:lstStyle/>
        <a:p>
          <a:r>
            <a:rPr lang="tr-TR" sz="1700" b="1" dirty="0" smtClean="0"/>
            <a:t>Bütçe Uygulaması</a:t>
          </a:r>
          <a:endParaRPr lang="tr-TR" sz="1700" b="1" dirty="0"/>
        </a:p>
      </dgm:t>
    </dgm:pt>
    <dgm:pt modelId="{2A1A03CF-8B1E-448A-8D6B-7FE19629F1B0}" type="parTrans" cxnId="{02057D40-DFAE-44AC-B69C-95113CC545D6}">
      <dgm:prSet/>
      <dgm:spPr/>
      <dgm:t>
        <a:bodyPr/>
        <a:lstStyle/>
        <a:p>
          <a:endParaRPr lang="tr-TR"/>
        </a:p>
      </dgm:t>
    </dgm:pt>
    <dgm:pt modelId="{F1E413B4-341D-474E-A25B-860F455D6AB5}" type="sibTrans" cxnId="{02057D40-DFAE-44AC-B69C-95113CC545D6}">
      <dgm:prSet/>
      <dgm:spPr/>
      <dgm:t>
        <a:bodyPr/>
        <a:lstStyle/>
        <a:p>
          <a:endParaRPr lang="tr-TR"/>
        </a:p>
      </dgm:t>
    </dgm:pt>
    <dgm:pt modelId="{29B4BECC-0B4D-47EC-8610-19F59952E03A}">
      <dgm:prSet phldrT="[Metin]" custT="1"/>
      <dgm:spPr/>
      <dgm:t>
        <a:bodyPr/>
        <a:lstStyle/>
        <a:p>
          <a:r>
            <a:rPr lang="tr-TR" sz="1600" b="1" dirty="0" smtClean="0"/>
            <a:t>Performans Değerlendirmesi</a:t>
          </a:r>
          <a:endParaRPr lang="tr-TR" sz="1600" b="1" dirty="0"/>
        </a:p>
      </dgm:t>
    </dgm:pt>
    <dgm:pt modelId="{2F475727-25E0-450E-AA2A-5F399262F0DA}" type="parTrans" cxnId="{5F1E82BA-7565-419A-8414-D00BA09FD456}">
      <dgm:prSet/>
      <dgm:spPr/>
      <dgm:t>
        <a:bodyPr/>
        <a:lstStyle/>
        <a:p>
          <a:endParaRPr lang="tr-TR"/>
        </a:p>
      </dgm:t>
    </dgm:pt>
    <dgm:pt modelId="{607BF24F-3D3D-472D-A37F-580DE30A8325}" type="sibTrans" cxnId="{5F1E82BA-7565-419A-8414-D00BA09FD456}">
      <dgm:prSet/>
      <dgm:spPr/>
      <dgm:t>
        <a:bodyPr/>
        <a:lstStyle/>
        <a:p>
          <a:endParaRPr lang="tr-TR"/>
        </a:p>
      </dgm:t>
    </dgm:pt>
    <dgm:pt modelId="{CAE227F6-485B-4BE3-A038-8CEAEFC90542}">
      <dgm:prSet phldrT="[Metin]" custT="1"/>
      <dgm:spPr/>
      <dgm:t>
        <a:bodyPr/>
        <a:lstStyle/>
        <a:p>
          <a:r>
            <a:rPr lang="tr-TR" sz="1800" b="1" dirty="0" smtClean="0"/>
            <a:t>Faaliyet Raporu</a:t>
          </a:r>
          <a:endParaRPr lang="tr-TR" sz="1800" b="1" dirty="0"/>
        </a:p>
      </dgm:t>
    </dgm:pt>
    <dgm:pt modelId="{ECDED432-18E0-48A8-9B2F-74E603BD3D92}" type="parTrans" cxnId="{41FF621C-C300-429D-AAB6-40972C39CD42}">
      <dgm:prSet/>
      <dgm:spPr/>
      <dgm:t>
        <a:bodyPr/>
        <a:lstStyle/>
        <a:p>
          <a:endParaRPr lang="tr-TR"/>
        </a:p>
      </dgm:t>
    </dgm:pt>
    <dgm:pt modelId="{EA71398F-802C-4876-929D-640C516E2B25}" type="sibTrans" cxnId="{41FF621C-C300-429D-AAB6-40972C39CD42}">
      <dgm:prSet/>
      <dgm:spPr/>
      <dgm:t>
        <a:bodyPr/>
        <a:lstStyle/>
        <a:p>
          <a:endParaRPr lang="tr-TR"/>
        </a:p>
      </dgm:t>
    </dgm:pt>
    <dgm:pt modelId="{8DD00912-7EA6-4B64-8FF6-B96B9CE146BF}" type="pres">
      <dgm:prSet presAssocID="{19250445-7352-4CBC-BDA3-E0BED7C5982E}" presName="cycle" presStyleCnt="0">
        <dgm:presLayoutVars>
          <dgm:dir/>
          <dgm:resizeHandles val="exact"/>
        </dgm:presLayoutVars>
      </dgm:prSet>
      <dgm:spPr/>
      <dgm:t>
        <a:bodyPr/>
        <a:lstStyle/>
        <a:p>
          <a:endParaRPr lang="tr-TR"/>
        </a:p>
      </dgm:t>
    </dgm:pt>
    <dgm:pt modelId="{FE213FB4-4AB5-4DCD-B6FE-A9C99D7E304E}" type="pres">
      <dgm:prSet presAssocID="{64584B82-2096-4673-8AEF-6433EA4B5412}" presName="node" presStyleLbl="node1" presStyleIdx="0" presStyleCnt="6">
        <dgm:presLayoutVars>
          <dgm:bulletEnabled val="1"/>
        </dgm:presLayoutVars>
      </dgm:prSet>
      <dgm:spPr/>
      <dgm:t>
        <a:bodyPr/>
        <a:lstStyle/>
        <a:p>
          <a:endParaRPr lang="tr-TR"/>
        </a:p>
      </dgm:t>
    </dgm:pt>
    <dgm:pt modelId="{D17D3F41-9CDD-4872-A2BE-CDAC5DC816F0}" type="pres">
      <dgm:prSet presAssocID="{64584B82-2096-4673-8AEF-6433EA4B5412}" presName="spNode" presStyleCnt="0"/>
      <dgm:spPr/>
    </dgm:pt>
    <dgm:pt modelId="{2092788A-6BF4-4A0F-BA8C-2CE9867F8465}" type="pres">
      <dgm:prSet presAssocID="{F36E6F63-1C76-45DC-BA33-5F8FE713DF20}" presName="sibTrans" presStyleLbl="sibTrans1D1" presStyleIdx="0" presStyleCnt="6"/>
      <dgm:spPr/>
      <dgm:t>
        <a:bodyPr/>
        <a:lstStyle/>
        <a:p>
          <a:endParaRPr lang="tr-TR"/>
        </a:p>
      </dgm:t>
    </dgm:pt>
    <dgm:pt modelId="{FB82D8F2-FA6A-41F0-B2DF-2B24483EAFD0}" type="pres">
      <dgm:prSet presAssocID="{4BD857A3-FBF1-4F9E-967D-BF36D3DB4BEB}" presName="node" presStyleLbl="node1" presStyleIdx="1" presStyleCnt="6">
        <dgm:presLayoutVars>
          <dgm:bulletEnabled val="1"/>
        </dgm:presLayoutVars>
      </dgm:prSet>
      <dgm:spPr/>
      <dgm:t>
        <a:bodyPr/>
        <a:lstStyle/>
        <a:p>
          <a:endParaRPr lang="tr-TR"/>
        </a:p>
      </dgm:t>
    </dgm:pt>
    <dgm:pt modelId="{6B541FFA-E2F0-430F-96EC-28FF8FBF6CFF}" type="pres">
      <dgm:prSet presAssocID="{4BD857A3-FBF1-4F9E-967D-BF36D3DB4BEB}" presName="spNode" presStyleCnt="0"/>
      <dgm:spPr/>
    </dgm:pt>
    <dgm:pt modelId="{FFACAF98-4AEB-42B8-BE2F-4C71B065196D}" type="pres">
      <dgm:prSet presAssocID="{593D5D3E-3FED-4FF7-A96C-1161575F357D}" presName="sibTrans" presStyleLbl="sibTrans1D1" presStyleIdx="1" presStyleCnt="6"/>
      <dgm:spPr/>
      <dgm:t>
        <a:bodyPr/>
        <a:lstStyle/>
        <a:p>
          <a:endParaRPr lang="tr-TR"/>
        </a:p>
      </dgm:t>
    </dgm:pt>
    <dgm:pt modelId="{91E6269B-0380-40E9-913B-81FACF512F71}" type="pres">
      <dgm:prSet presAssocID="{AF3F2BA8-795A-45A6-A552-87CFABA84716}" presName="node" presStyleLbl="node1" presStyleIdx="2" presStyleCnt="6">
        <dgm:presLayoutVars>
          <dgm:bulletEnabled val="1"/>
        </dgm:presLayoutVars>
      </dgm:prSet>
      <dgm:spPr/>
      <dgm:t>
        <a:bodyPr/>
        <a:lstStyle/>
        <a:p>
          <a:endParaRPr lang="tr-TR"/>
        </a:p>
      </dgm:t>
    </dgm:pt>
    <dgm:pt modelId="{271F674D-AD1F-4AFB-BA4D-91C312D60A85}" type="pres">
      <dgm:prSet presAssocID="{AF3F2BA8-795A-45A6-A552-87CFABA84716}" presName="spNode" presStyleCnt="0"/>
      <dgm:spPr/>
    </dgm:pt>
    <dgm:pt modelId="{D33D1D28-A7BC-4F98-9580-38A85F27E84F}" type="pres">
      <dgm:prSet presAssocID="{F3694021-D74E-443A-9089-35DDD617F28B}" presName="sibTrans" presStyleLbl="sibTrans1D1" presStyleIdx="2" presStyleCnt="6"/>
      <dgm:spPr/>
      <dgm:t>
        <a:bodyPr/>
        <a:lstStyle/>
        <a:p>
          <a:endParaRPr lang="tr-TR"/>
        </a:p>
      </dgm:t>
    </dgm:pt>
    <dgm:pt modelId="{308D4E74-C7D0-4BAB-9B6A-5A8881659DB4}" type="pres">
      <dgm:prSet presAssocID="{D511B583-ED05-4A5F-B359-240B3E436599}" presName="node" presStyleLbl="node1" presStyleIdx="3" presStyleCnt="6">
        <dgm:presLayoutVars>
          <dgm:bulletEnabled val="1"/>
        </dgm:presLayoutVars>
      </dgm:prSet>
      <dgm:spPr/>
      <dgm:t>
        <a:bodyPr/>
        <a:lstStyle/>
        <a:p>
          <a:endParaRPr lang="tr-TR"/>
        </a:p>
      </dgm:t>
    </dgm:pt>
    <dgm:pt modelId="{B91D282C-240E-4E3F-B237-9847FF5B0FCA}" type="pres">
      <dgm:prSet presAssocID="{D511B583-ED05-4A5F-B359-240B3E436599}" presName="spNode" presStyleCnt="0"/>
      <dgm:spPr/>
    </dgm:pt>
    <dgm:pt modelId="{50646A32-8CBE-402B-A452-CE61A0D2743A}" type="pres">
      <dgm:prSet presAssocID="{F1E413B4-341D-474E-A25B-860F455D6AB5}" presName="sibTrans" presStyleLbl="sibTrans1D1" presStyleIdx="3" presStyleCnt="6"/>
      <dgm:spPr/>
      <dgm:t>
        <a:bodyPr/>
        <a:lstStyle/>
        <a:p>
          <a:endParaRPr lang="tr-TR"/>
        </a:p>
      </dgm:t>
    </dgm:pt>
    <dgm:pt modelId="{75BC52D7-9FBD-4D51-9616-F66EB51830A1}" type="pres">
      <dgm:prSet presAssocID="{CAE227F6-485B-4BE3-A038-8CEAEFC90542}" presName="node" presStyleLbl="node1" presStyleIdx="4" presStyleCnt="6">
        <dgm:presLayoutVars>
          <dgm:bulletEnabled val="1"/>
        </dgm:presLayoutVars>
      </dgm:prSet>
      <dgm:spPr/>
      <dgm:t>
        <a:bodyPr/>
        <a:lstStyle/>
        <a:p>
          <a:endParaRPr lang="tr-TR"/>
        </a:p>
      </dgm:t>
    </dgm:pt>
    <dgm:pt modelId="{86D1ED72-C178-4CEA-ACBD-1C06A533BD61}" type="pres">
      <dgm:prSet presAssocID="{CAE227F6-485B-4BE3-A038-8CEAEFC90542}" presName="spNode" presStyleCnt="0"/>
      <dgm:spPr/>
    </dgm:pt>
    <dgm:pt modelId="{13185856-4114-42D5-9BBC-8AF8620D637A}" type="pres">
      <dgm:prSet presAssocID="{EA71398F-802C-4876-929D-640C516E2B25}" presName="sibTrans" presStyleLbl="sibTrans1D1" presStyleIdx="4" presStyleCnt="6"/>
      <dgm:spPr/>
      <dgm:t>
        <a:bodyPr/>
        <a:lstStyle/>
        <a:p>
          <a:endParaRPr lang="tr-TR"/>
        </a:p>
      </dgm:t>
    </dgm:pt>
    <dgm:pt modelId="{85E57CD4-8323-4044-B290-3038AEE80DBC}" type="pres">
      <dgm:prSet presAssocID="{29B4BECC-0B4D-47EC-8610-19F59952E03A}" presName="node" presStyleLbl="node1" presStyleIdx="5" presStyleCnt="6">
        <dgm:presLayoutVars>
          <dgm:bulletEnabled val="1"/>
        </dgm:presLayoutVars>
      </dgm:prSet>
      <dgm:spPr/>
      <dgm:t>
        <a:bodyPr/>
        <a:lstStyle/>
        <a:p>
          <a:endParaRPr lang="tr-TR"/>
        </a:p>
      </dgm:t>
    </dgm:pt>
    <dgm:pt modelId="{84664952-22F1-4EFD-886B-D74D4F5496B9}" type="pres">
      <dgm:prSet presAssocID="{29B4BECC-0B4D-47EC-8610-19F59952E03A}" presName="spNode" presStyleCnt="0"/>
      <dgm:spPr/>
    </dgm:pt>
    <dgm:pt modelId="{96419B57-B619-4262-88B2-FFE9D2702F70}" type="pres">
      <dgm:prSet presAssocID="{607BF24F-3D3D-472D-A37F-580DE30A8325}" presName="sibTrans" presStyleLbl="sibTrans1D1" presStyleIdx="5" presStyleCnt="6"/>
      <dgm:spPr/>
      <dgm:t>
        <a:bodyPr/>
        <a:lstStyle/>
        <a:p>
          <a:endParaRPr lang="tr-TR"/>
        </a:p>
      </dgm:t>
    </dgm:pt>
  </dgm:ptLst>
  <dgm:cxnLst>
    <dgm:cxn modelId="{30841D2B-FC44-4A3B-BAD5-D40F293CA9F8}" type="presOf" srcId="{19250445-7352-4CBC-BDA3-E0BED7C5982E}" destId="{8DD00912-7EA6-4B64-8FF6-B96B9CE146BF}" srcOrd="0" destOrd="0" presId="urn:microsoft.com/office/officeart/2005/8/layout/cycle5"/>
    <dgm:cxn modelId="{86CF0B89-764A-478C-868F-7175E813D6C0}" type="presOf" srcId="{EA71398F-802C-4876-929D-640C516E2B25}" destId="{13185856-4114-42D5-9BBC-8AF8620D637A}" srcOrd="0" destOrd="0" presId="urn:microsoft.com/office/officeart/2005/8/layout/cycle5"/>
    <dgm:cxn modelId="{BD5E83C2-F0DB-4998-923D-74340FA35D3C}" type="presOf" srcId="{CAE227F6-485B-4BE3-A038-8CEAEFC90542}" destId="{75BC52D7-9FBD-4D51-9616-F66EB51830A1}" srcOrd="0" destOrd="0" presId="urn:microsoft.com/office/officeart/2005/8/layout/cycle5"/>
    <dgm:cxn modelId="{00300881-6663-4652-95A5-016F5351FCA5}" type="presOf" srcId="{F3694021-D74E-443A-9089-35DDD617F28B}" destId="{D33D1D28-A7BC-4F98-9580-38A85F27E84F}" srcOrd="0" destOrd="0" presId="urn:microsoft.com/office/officeart/2005/8/layout/cycle5"/>
    <dgm:cxn modelId="{0CA010E4-DB76-445F-9DAF-8A217BC330B1}" srcId="{19250445-7352-4CBC-BDA3-E0BED7C5982E}" destId="{AF3F2BA8-795A-45A6-A552-87CFABA84716}" srcOrd="2" destOrd="0" parTransId="{72BD823B-3DFD-4742-A8EE-31C8AD11268C}" sibTransId="{F3694021-D74E-443A-9089-35DDD617F28B}"/>
    <dgm:cxn modelId="{C38262D6-5E4C-4919-B18A-832B00945E88}" srcId="{19250445-7352-4CBC-BDA3-E0BED7C5982E}" destId="{4BD857A3-FBF1-4F9E-967D-BF36D3DB4BEB}" srcOrd="1" destOrd="0" parTransId="{62D66FE0-F596-4774-ACA3-C1CFFBF635DD}" sibTransId="{593D5D3E-3FED-4FF7-A96C-1161575F357D}"/>
    <dgm:cxn modelId="{B98E709F-2A43-4D07-A7F7-DE3183780A6D}" type="presOf" srcId="{593D5D3E-3FED-4FF7-A96C-1161575F357D}" destId="{FFACAF98-4AEB-42B8-BE2F-4C71B065196D}" srcOrd="0" destOrd="0" presId="urn:microsoft.com/office/officeart/2005/8/layout/cycle5"/>
    <dgm:cxn modelId="{A864C491-D6EF-4B5F-88FB-1015E941D145}" type="presOf" srcId="{29B4BECC-0B4D-47EC-8610-19F59952E03A}" destId="{85E57CD4-8323-4044-B290-3038AEE80DBC}" srcOrd="0" destOrd="0" presId="urn:microsoft.com/office/officeart/2005/8/layout/cycle5"/>
    <dgm:cxn modelId="{760BA4FC-2CA5-4615-BCCE-AA8CCFE74094}" type="presOf" srcId="{F36E6F63-1C76-45DC-BA33-5F8FE713DF20}" destId="{2092788A-6BF4-4A0F-BA8C-2CE9867F8465}" srcOrd="0" destOrd="0" presId="urn:microsoft.com/office/officeart/2005/8/layout/cycle5"/>
    <dgm:cxn modelId="{D311934F-222D-4E46-B51F-A1E962EF141D}" type="presOf" srcId="{4BD857A3-FBF1-4F9E-967D-BF36D3DB4BEB}" destId="{FB82D8F2-FA6A-41F0-B2DF-2B24483EAFD0}" srcOrd="0" destOrd="0" presId="urn:microsoft.com/office/officeart/2005/8/layout/cycle5"/>
    <dgm:cxn modelId="{46FD3B44-D5FE-46D0-9EEB-AAA051EA5E08}" type="presOf" srcId="{AF3F2BA8-795A-45A6-A552-87CFABA84716}" destId="{91E6269B-0380-40E9-913B-81FACF512F71}" srcOrd="0" destOrd="0" presId="urn:microsoft.com/office/officeart/2005/8/layout/cycle5"/>
    <dgm:cxn modelId="{5F1E82BA-7565-419A-8414-D00BA09FD456}" srcId="{19250445-7352-4CBC-BDA3-E0BED7C5982E}" destId="{29B4BECC-0B4D-47EC-8610-19F59952E03A}" srcOrd="5" destOrd="0" parTransId="{2F475727-25E0-450E-AA2A-5F399262F0DA}" sibTransId="{607BF24F-3D3D-472D-A37F-580DE30A8325}"/>
    <dgm:cxn modelId="{0AA3ABB1-0698-4116-8AE1-40637C95C0BE}" type="presOf" srcId="{64584B82-2096-4673-8AEF-6433EA4B5412}" destId="{FE213FB4-4AB5-4DCD-B6FE-A9C99D7E304E}" srcOrd="0" destOrd="0" presId="urn:microsoft.com/office/officeart/2005/8/layout/cycle5"/>
    <dgm:cxn modelId="{3DE0883E-106F-4719-A84B-A2D348B5079F}" type="presOf" srcId="{F1E413B4-341D-474E-A25B-860F455D6AB5}" destId="{50646A32-8CBE-402B-A452-CE61A0D2743A}" srcOrd="0" destOrd="0" presId="urn:microsoft.com/office/officeart/2005/8/layout/cycle5"/>
    <dgm:cxn modelId="{FB534828-591B-4B40-B439-7993DE06AB41}" srcId="{19250445-7352-4CBC-BDA3-E0BED7C5982E}" destId="{64584B82-2096-4673-8AEF-6433EA4B5412}" srcOrd="0" destOrd="0" parTransId="{CA801182-84A0-4646-A60F-718C8899DDBF}" sibTransId="{F36E6F63-1C76-45DC-BA33-5F8FE713DF20}"/>
    <dgm:cxn modelId="{D67047BC-E1CB-4ADD-A63C-4A4D0FB0D47B}" type="presOf" srcId="{D511B583-ED05-4A5F-B359-240B3E436599}" destId="{308D4E74-C7D0-4BAB-9B6A-5A8881659DB4}" srcOrd="0" destOrd="0" presId="urn:microsoft.com/office/officeart/2005/8/layout/cycle5"/>
    <dgm:cxn modelId="{41FF621C-C300-429D-AAB6-40972C39CD42}" srcId="{19250445-7352-4CBC-BDA3-E0BED7C5982E}" destId="{CAE227F6-485B-4BE3-A038-8CEAEFC90542}" srcOrd="4" destOrd="0" parTransId="{ECDED432-18E0-48A8-9B2F-74E603BD3D92}" sibTransId="{EA71398F-802C-4876-929D-640C516E2B25}"/>
    <dgm:cxn modelId="{02057D40-DFAE-44AC-B69C-95113CC545D6}" srcId="{19250445-7352-4CBC-BDA3-E0BED7C5982E}" destId="{D511B583-ED05-4A5F-B359-240B3E436599}" srcOrd="3" destOrd="0" parTransId="{2A1A03CF-8B1E-448A-8D6B-7FE19629F1B0}" sibTransId="{F1E413B4-341D-474E-A25B-860F455D6AB5}"/>
    <dgm:cxn modelId="{DCB9047A-27C0-4124-A24D-5DB17D37E764}" type="presOf" srcId="{607BF24F-3D3D-472D-A37F-580DE30A8325}" destId="{96419B57-B619-4262-88B2-FFE9D2702F70}" srcOrd="0" destOrd="0" presId="urn:microsoft.com/office/officeart/2005/8/layout/cycle5"/>
    <dgm:cxn modelId="{85EB4CE9-E551-47EE-8262-D753A6366C60}" type="presParOf" srcId="{8DD00912-7EA6-4B64-8FF6-B96B9CE146BF}" destId="{FE213FB4-4AB5-4DCD-B6FE-A9C99D7E304E}" srcOrd="0" destOrd="0" presId="urn:microsoft.com/office/officeart/2005/8/layout/cycle5"/>
    <dgm:cxn modelId="{5D60CD31-2142-4C83-8296-BBA08BEA66D5}" type="presParOf" srcId="{8DD00912-7EA6-4B64-8FF6-B96B9CE146BF}" destId="{D17D3F41-9CDD-4872-A2BE-CDAC5DC816F0}" srcOrd="1" destOrd="0" presId="urn:microsoft.com/office/officeart/2005/8/layout/cycle5"/>
    <dgm:cxn modelId="{4778DBDC-6CBA-4D24-AEE2-D4A6386353F1}" type="presParOf" srcId="{8DD00912-7EA6-4B64-8FF6-B96B9CE146BF}" destId="{2092788A-6BF4-4A0F-BA8C-2CE9867F8465}" srcOrd="2" destOrd="0" presId="urn:microsoft.com/office/officeart/2005/8/layout/cycle5"/>
    <dgm:cxn modelId="{4557DF68-E8D9-4BCF-BA9F-C323FF50986D}" type="presParOf" srcId="{8DD00912-7EA6-4B64-8FF6-B96B9CE146BF}" destId="{FB82D8F2-FA6A-41F0-B2DF-2B24483EAFD0}" srcOrd="3" destOrd="0" presId="urn:microsoft.com/office/officeart/2005/8/layout/cycle5"/>
    <dgm:cxn modelId="{A235D639-29A8-4215-A2B5-C9226E3BA380}" type="presParOf" srcId="{8DD00912-7EA6-4B64-8FF6-B96B9CE146BF}" destId="{6B541FFA-E2F0-430F-96EC-28FF8FBF6CFF}" srcOrd="4" destOrd="0" presId="urn:microsoft.com/office/officeart/2005/8/layout/cycle5"/>
    <dgm:cxn modelId="{3A770D1F-6DF8-40F9-9B5C-7A3F07C01EED}" type="presParOf" srcId="{8DD00912-7EA6-4B64-8FF6-B96B9CE146BF}" destId="{FFACAF98-4AEB-42B8-BE2F-4C71B065196D}" srcOrd="5" destOrd="0" presId="urn:microsoft.com/office/officeart/2005/8/layout/cycle5"/>
    <dgm:cxn modelId="{6F5CD54A-5DFF-4987-B529-E4462FABFC52}" type="presParOf" srcId="{8DD00912-7EA6-4B64-8FF6-B96B9CE146BF}" destId="{91E6269B-0380-40E9-913B-81FACF512F71}" srcOrd="6" destOrd="0" presId="urn:microsoft.com/office/officeart/2005/8/layout/cycle5"/>
    <dgm:cxn modelId="{C62D70C1-7A1B-47CD-B714-053A7DB6385E}" type="presParOf" srcId="{8DD00912-7EA6-4B64-8FF6-B96B9CE146BF}" destId="{271F674D-AD1F-4AFB-BA4D-91C312D60A85}" srcOrd="7" destOrd="0" presId="urn:microsoft.com/office/officeart/2005/8/layout/cycle5"/>
    <dgm:cxn modelId="{8FE94767-C64F-4EFD-8309-7D7B6ECB4E8A}" type="presParOf" srcId="{8DD00912-7EA6-4B64-8FF6-B96B9CE146BF}" destId="{D33D1D28-A7BC-4F98-9580-38A85F27E84F}" srcOrd="8" destOrd="0" presId="urn:microsoft.com/office/officeart/2005/8/layout/cycle5"/>
    <dgm:cxn modelId="{773895C3-FD02-45D5-AFF2-B96ABBB416F7}" type="presParOf" srcId="{8DD00912-7EA6-4B64-8FF6-B96B9CE146BF}" destId="{308D4E74-C7D0-4BAB-9B6A-5A8881659DB4}" srcOrd="9" destOrd="0" presId="urn:microsoft.com/office/officeart/2005/8/layout/cycle5"/>
    <dgm:cxn modelId="{9FA7C6E8-3428-4811-8E7D-46BF2C62E6A5}" type="presParOf" srcId="{8DD00912-7EA6-4B64-8FF6-B96B9CE146BF}" destId="{B91D282C-240E-4E3F-B237-9847FF5B0FCA}" srcOrd="10" destOrd="0" presId="urn:microsoft.com/office/officeart/2005/8/layout/cycle5"/>
    <dgm:cxn modelId="{AA586DC9-10F2-47B0-A130-C5029136485C}" type="presParOf" srcId="{8DD00912-7EA6-4B64-8FF6-B96B9CE146BF}" destId="{50646A32-8CBE-402B-A452-CE61A0D2743A}" srcOrd="11" destOrd="0" presId="urn:microsoft.com/office/officeart/2005/8/layout/cycle5"/>
    <dgm:cxn modelId="{5F5138E6-9ED8-4E5C-B676-0190EF039A54}" type="presParOf" srcId="{8DD00912-7EA6-4B64-8FF6-B96B9CE146BF}" destId="{75BC52D7-9FBD-4D51-9616-F66EB51830A1}" srcOrd="12" destOrd="0" presId="urn:microsoft.com/office/officeart/2005/8/layout/cycle5"/>
    <dgm:cxn modelId="{B4069F8B-ABA8-4186-B35F-4C5DA57799FE}" type="presParOf" srcId="{8DD00912-7EA6-4B64-8FF6-B96B9CE146BF}" destId="{86D1ED72-C178-4CEA-ACBD-1C06A533BD61}" srcOrd="13" destOrd="0" presId="urn:microsoft.com/office/officeart/2005/8/layout/cycle5"/>
    <dgm:cxn modelId="{A7DC69BF-D373-450D-B95F-95FA2F82D6EC}" type="presParOf" srcId="{8DD00912-7EA6-4B64-8FF6-B96B9CE146BF}" destId="{13185856-4114-42D5-9BBC-8AF8620D637A}" srcOrd="14" destOrd="0" presId="urn:microsoft.com/office/officeart/2005/8/layout/cycle5"/>
    <dgm:cxn modelId="{8A931759-8EA6-46F2-8D4E-43FC591FF3B1}" type="presParOf" srcId="{8DD00912-7EA6-4B64-8FF6-B96B9CE146BF}" destId="{85E57CD4-8323-4044-B290-3038AEE80DBC}" srcOrd="15" destOrd="0" presId="urn:microsoft.com/office/officeart/2005/8/layout/cycle5"/>
    <dgm:cxn modelId="{953B177A-C00F-4408-9B74-F5022ED9E62C}" type="presParOf" srcId="{8DD00912-7EA6-4B64-8FF6-B96B9CE146BF}" destId="{84664952-22F1-4EFD-886B-D74D4F5496B9}" srcOrd="16" destOrd="0" presId="urn:microsoft.com/office/officeart/2005/8/layout/cycle5"/>
    <dgm:cxn modelId="{9BEC234D-4891-4A4D-A94C-A719777481CC}" type="presParOf" srcId="{8DD00912-7EA6-4B64-8FF6-B96B9CE146BF}" destId="{96419B57-B619-4262-88B2-FFE9D2702F70}"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13FB4-4AB5-4DCD-B6FE-A9C99D7E304E}">
      <dsp:nvSpPr>
        <dsp:cNvPr id="0" name=""/>
        <dsp:cNvSpPr/>
      </dsp:nvSpPr>
      <dsp:spPr>
        <a:xfrm>
          <a:off x="3256674" y="925"/>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Stratejik Plan</a:t>
          </a:r>
          <a:endParaRPr lang="tr-TR" sz="1800" b="1" kern="1200" dirty="0"/>
        </a:p>
      </dsp:txBody>
      <dsp:txXfrm>
        <a:off x="3305905" y="50156"/>
        <a:ext cx="1453085" cy="910043"/>
      </dsp:txXfrm>
    </dsp:sp>
    <dsp:sp modelId="{2092788A-6BF4-4A0F-BA8C-2CE9867F8465}">
      <dsp:nvSpPr>
        <dsp:cNvPr id="0" name=""/>
        <dsp:cNvSpPr/>
      </dsp:nvSpPr>
      <dsp:spPr>
        <a:xfrm>
          <a:off x="1657306" y="505178"/>
          <a:ext cx="4750283" cy="4750283"/>
        </a:xfrm>
        <a:custGeom>
          <a:avLst/>
          <a:gdLst/>
          <a:ahLst/>
          <a:cxnLst/>
          <a:rect l="0" t="0" r="0" b="0"/>
          <a:pathLst>
            <a:path>
              <a:moveTo>
                <a:pt x="3345911" y="207446"/>
              </a:moveTo>
              <a:arcTo wR="2375141" hR="2375141" stAng="17647470" swAng="9235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82D8F2-FA6A-41F0-B2DF-2B24483EAFD0}">
      <dsp:nvSpPr>
        <dsp:cNvPr id="0" name=""/>
        <dsp:cNvSpPr/>
      </dsp:nvSpPr>
      <dsp:spPr>
        <a:xfrm>
          <a:off x="5313607" y="1188496"/>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Performans Programı</a:t>
          </a:r>
          <a:endParaRPr lang="tr-TR" sz="1600" b="1" kern="1200" dirty="0"/>
        </a:p>
      </dsp:txBody>
      <dsp:txXfrm>
        <a:off x="5362838" y="1237727"/>
        <a:ext cx="1453085" cy="910043"/>
      </dsp:txXfrm>
    </dsp:sp>
    <dsp:sp modelId="{FFACAF98-4AEB-42B8-BE2F-4C71B065196D}">
      <dsp:nvSpPr>
        <dsp:cNvPr id="0" name=""/>
        <dsp:cNvSpPr/>
      </dsp:nvSpPr>
      <dsp:spPr>
        <a:xfrm>
          <a:off x="1657306" y="505178"/>
          <a:ext cx="4750283" cy="4750283"/>
        </a:xfrm>
        <a:custGeom>
          <a:avLst/>
          <a:gdLst/>
          <a:ahLst/>
          <a:cxnLst/>
          <a:rect l="0" t="0" r="0" b="0"/>
          <a:pathLst>
            <a:path>
              <a:moveTo>
                <a:pt x="4713282" y="1957537"/>
              </a:moveTo>
              <a:arcTo wR="2375141" hR="2375141" stAng="20992407" swAng="121518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E6269B-0380-40E9-913B-81FACF512F71}">
      <dsp:nvSpPr>
        <dsp:cNvPr id="0" name=""/>
        <dsp:cNvSpPr/>
      </dsp:nvSpPr>
      <dsp:spPr>
        <a:xfrm>
          <a:off x="5313607" y="3563637"/>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Bütçe</a:t>
          </a:r>
          <a:endParaRPr lang="tr-TR" sz="1800" b="1" kern="1200" dirty="0"/>
        </a:p>
      </dsp:txBody>
      <dsp:txXfrm>
        <a:off x="5362838" y="3612868"/>
        <a:ext cx="1453085" cy="910043"/>
      </dsp:txXfrm>
    </dsp:sp>
    <dsp:sp modelId="{D33D1D28-A7BC-4F98-9580-38A85F27E84F}">
      <dsp:nvSpPr>
        <dsp:cNvPr id="0" name=""/>
        <dsp:cNvSpPr/>
      </dsp:nvSpPr>
      <dsp:spPr>
        <a:xfrm>
          <a:off x="1657306" y="505178"/>
          <a:ext cx="4750283" cy="4750283"/>
        </a:xfrm>
        <a:custGeom>
          <a:avLst/>
          <a:gdLst/>
          <a:ahLst/>
          <a:cxnLst/>
          <a:rect l="0" t="0" r="0" b="0"/>
          <a:pathLst>
            <a:path>
              <a:moveTo>
                <a:pt x="3886450" y="4207420"/>
              </a:moveTo>
              <a:arcTo wR="2375141" hR="2375141" stAng="3029001" swAng="9235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8D4E74-C7D0-4BAB-9B6A-5A8881659DB4}">
      <dsp:nvSpPr>
        <dsp:cNvPr id="0" name=""/>
        <dsp:cNvSpPr/>
      </dsp:nvSpPr>
      <dsp:spPr>
        <a:xfrm>
          <a:off x="3256674" y="4751208"/>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Bütçe Uygulaması</a:t>
          </a:r>
          <a:endParaRPr lang="tr-TR" sz="1700" b="1" kern="1200" dirty="0"/>
        </a:p>
      </dsp:txBody>
      <dsp:txXfrm>
        <a:off x="3305905" y="4800439"/>
        <a:ext cx="1453085" cy="910043"/>
      </dsp:txXfrm>
    </dsp:sp>
    <dsp:sp modelId="{50646A32-8CBE-402B-A452-CE61A0D2743A}">
      <dsp:nvSpPr>
        <dsp:cNvPr id="0" name=""/>
        <dsp:cNvSpPr/>
      </dsp:nvSpPr>
      <dsp:spPr>
        <a:xfrm>
          <a:off x="1657306" y="505178"/>
          <a:ext cx="4750283" cy="4750283"/>
        </a:xfrm>
        <a:custGeom>
          <a:avLst/>
          <a:gdLst/>
          <a:ahLst/>
          <a:cxnLst/>
          <a:rect l="0" t="0" r="0" b="0"/>
          <a:pathLst>
            <a:path>
              <a:moveTo>
                <a:pt x="1404371" y="4542837"/>
              </a:moveTo>
              <a:arcTo wR="2375141" hR="2375141" stAng="6847470" swAng="9235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BC52D7-9FBD-4D51-9616-F66EB51830A1}">
      <dsp:nvSpPr>
        <dsp:cNvPr id="0" name=""/>
        <dsp:cNvSpPr/>
      </dsp:nvSpPr>
      <dsp:spPr>
        <a:xfrm>
          <a:off x="1199741" y="3563637"/>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Faaliyet Raporu</a:t>
          </a:r>
          <a:endParaRPr lang="tr-TR" sz="1800" b="1" kern="1200" dirty="0"/>
        </a:p>
      </dsp:txBody>
      <dsp:txXfrm>
        <a:off x="1248972" y="3612868"/>
        <a:ext cx="1453085" cy="910043"/>
      </dsp:txXfrm>
    </dsp:sp>
    <dsp:sp modelId="{13185856-4114-42D5-9BBC-8AF8620D637A}">
      <dsp:nvSpPr>
        <dsp:cNvPr id="0" name=""/>
        <dsp:cNvSpPr/>
      </dsp:nvSpPr>
      <dsp:spPr>
        <a:xfrm>
          <a:off x="1657306" y="505178"/>
          <a:ext cx="4750283" cy="4750283"/>
        </a:xfrm>
        <a:custGeom>
          <a:avLst/>
          <a:gdLst/>
          <a:ahLst/>
          <a:cxnLst/>
          <a:rect l="0" t="0" r="0" b="0"/>
          <a:pathLst>
            <a:path>
              <a:moveTo>
                <a:pt x="37000" y="2792745"/>
              </a:moveTo>
              <a:arcTo wR="2375141" hR="2375141" stAng="10192407" swAng="121518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E57CD4-8323-4044-B290-3038AEE80DBC}">
      <dsp:nvSpPr>
        <dsp:cNvPr id="0" name=""/>
        <dsp:cNvSpPr/>
      </dsp:nvSpPr>
      <dsp:spPr>
        <a:xfrm>
          <a:off x="1199741" y="1188496"/>
          <a:ext cx="1551547" cy="1008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Performans Değerlendirmesi</a:t>
          </a:r>
          <a:endParaRPr lang="tr-TR" sz="1600" b="1" kern="1200" dirty="0"/>
        </a:p>
      </dsp:txBody>
      <dsp:txXfrm>
        <a:off x="1248972" y="1237727"/>
        <a:ext cx="1453085" cy="910043"/>
      </dsp:txXfrm>
    </dsp:sp>
    <dsp:sp modelId="{96419B57-B619-4262-88B2-FFE9D2702F70}">
      <dsp:nvSpPr>
        <dsp:cNvPr id="0" name=""/>
        <dsp:cNvSpPr/>
      </dsp:nvSpPr>
      <dsp:spPr>
        <a:xfrm>
          <a:off x="1657306" y="505178"/>
          <a:ext cx="4750283" cy="4750283"/>
        </a:xfrm>
        <a:custGeom>
          <a:avLst/>
          <a:gdLst/>
          <a:ahLst/>
          <a:cxnLst/>
          <a:rect l="0" t="0" r="0" b="0"/>
          <a:pathLst>
            <a:path>
              <a:moveTo>
                <a:pt x="863833" y="542863"/>
              </a:moveTo>
              <a:arcTo wR="2375141" hR="2375141" stAng="13829001" swAng="9235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D3BD1-284B-442D-9454-DD6B43DFF70D}" type="datetimeFigureOut">
              <a:rPr lang="tr-TR" smtClean="0"/>
              <a:pPr/>
              <a:t>13.11.2015</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5D662-27D5-4626-ABEA-3950DEB5968A}" type="slidenum">
              <a:rPr lang="tr-TR" smtClean="0"/>
              <a:pPr/>
              <a:t>‹#›</a:t>
            </a:fld>
            <a:endParaRPr lang="tr-TR" dirty="0"/>
          </a:p>
        </p:txBody>
      </p:sp>
    </p:spTree>
    <p:extLst>
      <p:ext uri="{BB962C8B-B14F-4D97-AF65-F5344CB8AC3E}">
        <p14:creationId xmlns:p14="http://schemas.microsoft.com/office/powerpoint/2010/main" val="417736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99210C2-E7AC-48D3-9174-C87FAA4E78D5}" type="slidenum">
              <a:rPr lang="tr-TR" smtClean="0"/>
              <a:pPr/>
              <a:t>4</a:t>
            </a:fld>
            <a:endParaRPr lang="tr-TR"/>
          </a:p>
        </p:txBody>
      </p:sp>
    </p:spTree>
    <p:extLst>
      <p:ext uri="{BB962C8B-B14F-4D97-AF65-F5344CB8AC3E}">
        <p14:creationId xmlns:p14="http://schemas.microsoft.com/office/powerpoint/2010/main" val="172577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Şimdi personele geçiyoruz (kurumdan sonra)</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53</a:t>
            </a:fld>
            <a:endParaRPr lang="tr-TR"/>
          </a:p>
        </p:txBody>
      </p:sp>
    </p:spTree>
    <p:extLst>
      <p:ext uri="{BB962C8B-B14F-4D97-AF65-F5344CB8AC3E}">
        <p14:creationId xmlns:p14="http://schemas.microsoft.com/office/powerpoint/2010/main" val="54333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Genel düzenlemede kuruma verilen yetkilerde kurumda kim bu işten sorumlu…bu yetkiyi kim kullanacak? </a:t>
            </a:r>
            <a:r>
              <a:rPr lang="tr-TR" dirty="0" err="1" smtClean="0"/>
              <a:t>Yetkşi</a:t>
            </a:r>
            <a:r>
              <a:rPr lang="tr-TR" dirty="0" smtClean="0"/>
              <a:t> </a:t>
            </a:r>
            <a:r>
              <a:rPr lang="tr-TR" dirty="0" err="1" smtClean="0"/>
              <a:t>bell</a:t>
            </a:r>
            <a:r>
              <a:rPr lang="tr-TR" dirty="0" smtClean="0"/>
              <a:t> değilse sorumlu belli</a:t>
            </a:r>
            <a:r>
              <a:rPr lang="tr-TR" baseline="0" dirty="0" smtClean="0"/>
              <a:t> değil..</a:t>
            </a:r>
            <a:r>
              <a:rPr lang="tr-TR" baseline="0" dirty="0" err="1" smtClean="0"/>
              <a:t>insiyatif</a:t>
            </a:r>
            <a:r>
              <a:rPr lang="tr-TR" baseline="0" dirty="0" smtClean="0"/>
              <a:t> alamama sorunu burada giderilmiş oluyor? Yetki kullanımlarının bir envanterinin </a:t>
            </a:r>
            <a:r>
              <a:rPr lang="tr-TR" baseline="0" dirty="0" err="1" smtClean="0"/>
              <a:t>çıkarılamsı</a:t>
            </a:r>
            <a:r>
              <a:rPr lang="tr-TR" baseline="0" dirty="0" smtClean="0"/>
              <a:t> gerekiyor…birimlerden </a:t>
            </a:r>
            <a:r>
              <a:rPr lang="tr-TR" baseline="0" dirty="0" err="1" smtClean="0"/>
              <a:t>bekeldiğimiz</a:t>
            </a:r>
            <a:r>
              <a:rPr lang="tr-TR" baseline="0" dirty="0" smtClean="0"/>
              <a:t> yetki kullanımına ilişkin ana alanları birimler belirlesin, biz bunun üzerinden geçip bir yetki ve yetki devir yönergesi çıkaracağız..</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55</a:t>
            </a:fld>
            <a:endParaRPr lang="tr-TR"/>
          </a:p>
        </p:txBody>
      </p:sp>
    </p:spTree>
    <p:extLst>
      <p:ext uri="{BB962C8B-B14F-4D97-AF65-F5344CB8AC3E}">
        <p14:creationId xmlns:p14="http://schemas.microsoft.com/office/powerpoint/2010/main" val="43291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u="sng">
                <a:solidFill>
                  <a:schemeClr val="tx1"/>
                </a:solidFill>
                <a:latin typeface="Verdana" pitchFamily="34" charset="0"/>
              </a:defRPr>
            </a:lvl1pPr>
            <a:lvl2pPr marL="742950" indent="-285750" defTabSz="923925" eaLnBrk="0" hangingPunct="0">
              <a:defRPr u="sng">
                <a:solidFill>
                  <a:schemeClr val="tx1"/>
                </a:solidFill>
                <a:latin typeface="Verdana" pitchFamily="34" charset="0"/>
              </a:defRPr>
            </a:lvl2pPr>
            <a:lvl3pPr marL="1143000" indent="-228600" defTabSz="923925" eaLnBrk="0" hangingPunct="0">
              <a:defRPr u="sng">
                <a:solidFill>
                  <a:schemeClr val="tx1"/>
                </a:solidFill>
                <a:latin typeface="Verdana" pitchFamily="34" charset="0"/>
              </a:defRPr>
            </a:lvl3pPr>
            <a:lvl4pPr marL="1600200" indent="-228600" defTabSz="923925" eaLnBrk="0" hangingPunct="0">
              <a:defRPr u="sng">
                <a:solidFill>
                  <a:schemeClr val="tx1"/>
                </a:solidFill>
                <a:latin typeface="Verdana" pitchFamily="34" charset="0"/>
              </a:defRPr>
            </a:lvl4pPr>
            <a:lvl5pPr marL="2057400" indent="-228600" defTabSz="923925" eaLnBrk="0" hangingPunct="0">
              <a:defRPr u="sng">
                <a:solidFill>
                  <a:schemeClr val="tx1"/>
                </a:solidFill>
                <a:latin typeface="Verdana" pitchFamily="34" charset="0"/>
              </a:defRPr>
            </a:lvl5pPr>
            <a:lvl6pPr marL="2514600" indent="-228600" algn="ctr" defTabSz="923925" eaLnBrk="0" fontAlgn="base" hangingPunct="0">
              <a:spcBef>
                <a:spcPct val="0"/>
              </a:spcBef>
              <a:spcAft>
                <a:spcPct val="0"/>
              </a:spcAft>
              <a:defRPr u="sng">
                <a:solidFill>
                  <a:schemeClr val="tx1"/>
                </a:solidFill>
                <a:latin typeface="Verdana" pitchFamily="34" charset="0"/>
              </a:defRPr>
            </a:lvl6pPr>
            <a:lvl7pPr marL="2971800" indent="-228600" algn="ctr" defTabSz="923925" eaLnBrk="0" fontAlgn="base" hangingPunct="0">
              <a:spcBef>
                <a:spcPct val="0"/>
              </a:spcBef>
              <a:spcAft>
                <a:spcPct val="0"/>
              </a:spcAft>
              <a:defRPr u="sng">
                <a:solidFill>
                  <a:schemeClr val="tx1"/>
                </a:solidFill>
                <a:latin typeface="Verdana" pitchFamily="34" charset="0"/>
              </a:defRPr>
            </a:lvl7pPr>
            <a:lvl8pPr marL="3429000" indent="-228600" algn="ctr" defTabSz="923925" eaLnBrk="0" fontAlgn="base" hangingPunct="0">
              <a:spcBef>
                <a:spcPct val="0"/>
              </a:spcBef>
              <a:spcAft>
                <a:spcPct val="0"/>
              </a:spcAft>
              <a:defRPr u="sng">
                <a:solidFill>
                  <a:schemeClr val="tx1"/>
                </a:solidFill>
                <a:latin typeface="Verdana" pitchFamily="34" charset="0"/>
              </a:defRPr>
            </a:lvl8pPr>
            <a:lvl9pPr marL="3886200" indent="-228600" algn="ctr" defTabSz="923925" eaLnBrk="0" fontAlgn="base" hangingPunct="0">
              <a:spcBef>
                <a:spcPct val="0"/>
              </a:spcBef>
              <a:spcAft>
                <a:spcPct val="0"/>
              </a:spcAft>
              <a:defRPr u="sng">
                <a:solidFill>
                  <a:schemeClr val="tx1"/>
                </a:solidFill>
                <a:latin typeface="Verdana" pitchFamily="34" charset="0"/>
              </a:defRPr>
            </a:lvl9pPr>
          </a:lstStyle>
          <a:p>
            <a:pPr eaLnBrk="1" hangingPunct="1"/>
            <a:fld id="{7B5295DB-C14A-461C-B8A5-49C1857333AB}" type="slidenum">
              <a:rPr lang="tr-TR" u="none" smtClean="0">
                <a:latin typeface="Arial" charset="0"/>
              </a:rPr>
              <a:pPr eaLnBrk="1" hangingPunct="1"/>
              <a:t>56</a:t>
            </a:fld>
            <a:endParaRPr lang="tr-TR" u="none" smtClean="0">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98598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u="sng">
                <a:solidFill>
                  <a:schemeClr val="tx1"/>
                </a:solidFill>
                <a:latin typeface="Verdana" pitchFamily="34" charset="0"/>
              </a:defRPr>
            </a:lvl1pPr>
            <a:lvl2pPr marL="742950" indent="-285750" defTabSz="923925" eaLnBrk="0" hangingPunct="0">
              <a:defRPr u="sng">
                <a:solidFill>
                  <a:schemeClr val="tx1"/>
                </a:solidFill>
                <a:latin typeface="Verdana" pitchFamily="34" charset="0"/>
              </a:defRPr>
            </a:lvl2pPr>
            <a:lvl3pPr marL="1143000" indent="-228600" defTabSz="923925" eaLnBrk="0" hangingPunct="0">
              <a:defRPr u="sng">
                <a:solidFill>
                  <a:schemeClr val="tx1"/>
                </a:solidFill>
                <a:latin typeface="Verdana" pitchFamily="34" charset="0"/>
              </a:defRPr>
            </a:lvl3pPr>
            <a:lvl4pPr marL="1600200" indent="-228600" defTabSz="923925" eaLnBrk="0" hangingPunct="0">
              <a:defRPr u="sng">
                <a:solidFill>
                  <a:schemeClr val="tx1"/>
                </a:solidFill>
                <a:latin typeface="Verdana" pitchFamily="34" charset="0"/>
              </a:defRPr>
            </a:lvl4pPr>
            <a:lvl5pPr marL="2057400" indent="-228600" defTabSz="923925" eaLnBrk="0" hangingPunct="0">
              <a:defRPr u="sng">
                <a:solidFill>
                  <a:schemeClr val="tx1"/>
                </a:solidFill>
                <a:latin typeface="Verdana" pitchFamily="34" charset="0"/>
              </a:defRPr>
            </a:lvl5pPr>
            <a:lvl6pPr marL="2514600" indent="-228600" algn="ctr" defTabSz="923925" eaLnBrk="0" fontAlgn="base" hangingPunct="0">
              <a:spcBef>
                <a:spcPct val="0"/>
              </a:spcBef>
              <a:spcAft>
                <a:spcPct val="0"/>
              </a:spcAft>
              <a:defRPr u="sng">
                <a:solidFill>
                  <a:schemeClr val="tx1"/>
                </a:solidFill>
                <a:latin typeface="Verdana" pitchFamily="34" charset="0"/>
              </a:defRPr>
            </a:lvl6pPr>
            <a:lvl7pPr marL="2971800" indent="-228600" algn="ctr" defTabSz="923925" eaLnBrk="0" fontAlgn="base" hangingPunct="0">
              <a:spcBef>
                <a:spcPct val="0"/>
              </a:spcBef>
              <a:spcAft>
                <a:spcPct val="0"/>
              </a:spcAft>
              <a:defRPr u="sng">
                <a:solidFill>
                  <a:schemeClr val="tx1"/>
                </a:solidFill>
                <a:latin typeface="Verdana" pitchFamily="34" charset="0"/>
              </a:defRPr>
            </a:lvl7pPr>
            <a:lvl8pPr marL="3429000" indent="-228600" algn="ctr" defTabSz="923925" eaLnBrk="0" fontAlgn="base" hangingPunct="0">
              <a:spcBef>
                <a:spcPct val="0"/>
              </a:spcBef>
              <a:spcAft>
                <a:spcPct val="0"/>
              </a:spcAft>
              <a:defRPr u="sng">
                <a:solidFill>
                  <a:schemeClr val="tx1"/>
                </a:solidFill>
                <a:latin typeface="Verdana" pitchFamily="34" charset="0"/>
              </a:defRPr>
            </a:lvl8pPr>
            <a:lvl9pPr marL="3886200" indent="-228600" algn="ctr" defTabSz="923925" eaLnBrk="0" fontAlgn="base" hangingPunct="0">
              <a:spcBef>
                <a:spcPct val="0"/>
              </a:spcBef>
              <a:spcAft>
                <a:spcPct val="0"/>
              </a:spcAft>
              <a:defRPr u="sng">
                <a:solidFill>
                  <a:schemeClr val="tx1"/>
                </a:solidFill>
                <a:latin typeface="Verdana" pitchFamily="34" charset="0"/>
              </a:defRPr>
            </a:lvl9pPr>
          </a:lstStyle>
          <a:p>
            <a:pPr eaLnBrk="1" hangingPunct="1"/>
            <a:fld id="{38423EF4-A1A0-4B47-B075-534D565EC588}" type="slidenum">
              <a:rPr lang="tr-TR" u="none" smtClean="0">
                <a:latin typeface="Arial" charset="0"/>
              </a:rPr>
              <a:pPr eaLnBrk="1" hangingPunct="1"/>
              <a:t>57</a:t>
            </a:fld>
            <a:endParaRPr lang="tr-TR" u="none" smtClean="0">
              <a:latin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Tree>
    <p:extLst>
      <p:ext uri="{BB962C8B-B14F-4D97-AF65-F5344CB8AC3E}">
        <p14:creationId xmlns:p14="http://schemas.microsoft.com/office/powerpoint/2010/main" val="243767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Fen iş</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58</a:t>
            </a:fld>
            <a:endParaRPr lang="tr-TR"/>
          </a:p>
        </p:txBody>
      </p:sp>
    </p:spTree>
    <p:extLst>
      <p:ext uri="{BB962C8B-B14F-4D97-AF65-F5344CB8AC3E}">
        <p14:creationId xmlns:p14="http://schemas.microsoft.com/office/powerpoint/2010/main" val="35382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Projenin bu aşamasında bu </a:t>
            </a:r>
            <a:r>
              <a:rPr lang="tr-TR" dirty="0" err="1" smtClean="0"/>
              <a:t>skonuda</a:t>
            </a:r>
            <a:r>
              <a:rPr lang="tr-TR" baseline="0" dirty="0" smtClean="0"/>
              <a:t> </a:t>
            </a:r>
            <a:r>
              <a:rPr lang="tr-TR" baseline="0" dirty="0" err="1" smtClean="0"/>
              <a:t>farkındalık</a:t>
            </a:r>
            <a:r>
              <a:rPr lang="tr-TR" baseline="0" dirty="0" smtClean="0"/>
              <a:t> yaratılacak…..</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59</a:t>
            </a:fld>
            <a:endParaRPr lang="tr-TR"/>
          </a:p>
        </p:txBody>
      </p:sp>
    </p:spTree>
    <p:extLst>
      <p:ext uri="{BB962C8B-B14F-4D97-AF65-F5344CB8AC3E}">
        <p14:creationId xmlns:p14="http://schemas.microsoft.com/office/powerpoint/2010/main" val="33656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Fen işleri, (kamulaştırma, ödenek-kaynak ve diğer ilgili birimle ve kurumlarla koordinasyon…</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60</a:t>
            </a:fld>
            <a:endParaRPr lang="tr-TR"/>
          </a:p>
        </p:txBody>
      </p:sp>
    </p:spTree>
    <p:extLst>
      <p:ext uri="{BB962C8B-B14F-4D97-AF65-F5344CB8AC3E}">
        <p14:creationId xmlns:p14="http://schemas.microsoft.com/office/powerpoint/2010/main" val="140046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Amaç kırımız alanın yakalanması ve yönetilmesi….</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62</a:t>
            </a:fld>
            <a:endParaRPr lang="tr-TR"/>
          </a:p>
        </p:txBody>
      </p:sp>
    </p:spTree>
    <p:extLst>
      <p:ext uri="{BB962C8B-B14F-4D97-AF65-F5344CB8AC3E}">
        <p14:creationId xmlns:p14="http://schemas.microsoft.com/office/powerpoint/2010/main" val="119393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Bilgi işlemin kontrol standartları….</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65</a:t>
            </a:fld>
            <a:endParaRPr lang="tr-TR"/>
          </a:p>
        </p:txBody>
      </p:sp>
    </p:spTree>
    <p:extLst>
      <p:ext uri="{BB962C8B-B14F-4D97-AF65-F5344CB8AC3E}">
        <p14:creationId xmlns:p14="http://schemas.microsoft.com/office/powerpoint/2010/main" val="135068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Soru: ne yaparsınız?</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76</a:t>
            </a:fld>
            <a:endParaRPr lang="tr-TR"/>
          </a:p>
        </p:txBody>
      </p:sp>
    </p:spTree>
    <p:extLst>
      <p:ext uri="{BB962C8B-B14F-4D97-AF65-F5344CB8AC3E}">
        <p14:creationId xmlns:p14="http://schemas.microsoft.com/office/powerpoint/2010/main" val="68588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979E0-00A7-44CB-97EE-B0A232C3BC96}" type="slidenum">
              <a:rPr lang="tr-TR"/>
              <a:pPr/>
              <a:t>5</a:t>
            </a:fld>
            <a:endParaRPr lang="tr-T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9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smtClean="0"/>
          </a:p>
        </p:txBody>
      </p:sp>
    </p:spTree>
    <p:extLst>
      <p:ext uri="{BB962C8B-B14F-4D97-AF65-F5344CB8AC3E}">
        <p14:creationId xmlns:p14="http://schemas.microsoft.com/office/powerpoint/2010/main" val="60709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46200" eaLnBrk="0" hangingPunct="0">
              <a:defRPr u="sng">
                <a:solidFill>
                  <a:schemeClr val="tx1"/>
                </a:solidFill>
                <a:latin typeface="Verdana" pitchFamily="34" charset="0"/>
              </a:defRPr>
            </a:lvl1pPr>
            <a:lvl2pPr marL="742950" indent="-285750" defTabSz="1346200" eaLnBrk="0" hangingPunct="0">
              <a:defRPr u="sng">
                <a:solidFill>
                  <a:schemeClr val="tx1"/>
                </a:solidFill>
                <a:latin typeface="Verdana" pitchFamily="34" charset="0"/>
              </a:defRPr>
            </a:lvl2pPr>
            <a:lvl3pPr marL="1143000" indent="-228600" defTabSz="1346200" eaLnBrk="0" hangingPunct="0">
              <a:defRPr u="sng">
                <a:solidFill>
                  <a:schemeClr val="tx1"/>
                </a:solidFill>
                <a:latin typeface="Verdana" pitchFamily="34" charset="0"/>
              </a:defRPr>
            </a:lvl3pPr>
            <a:lvl4pPr marL="1600200" indent="-228600" defTabSz="1346200" eaLnBrk="0" hangingPunct="0">
              <a:defRPr u="sng">
                <a:solidFill>
                  <a:schemeClr val="tx1"/>
                </a:solidFill>
                <a:latin typeface="Verdana" pitchFamily="34" charset="0"/>
              </a:defRPr>
            </a:lvl4pPr>
            <a:lvl5pPr marL="2057400" indent="-228600" defTabSz="1346200" eaLnBrk="0" hangingPunct="0">
              <a:defRPr u="sng">
                <a:solidFill>
                  <a:schemeClr val="tx1"/>
                </a:solidFill>
                <a:latin typeface="Verdana" pitchFamily="34" charset="0"/>
              </a:defRPr>
            </a:lvl5pPr>
            <a:lvl6pPr marL="2514600" indent="-228600" algn="ctr" defTabSz="1346200" eaLnBrk="0" fontAlgn="base" hangingPunct="0">
              <a:spcBef>
                <a:spcPct val="0"/>
              </a:spcBef>
              <a:spcAft>
                <a:spcPct val="0"/>
              </a:spcAft>
              <a:defRPr u="sng">
                <a:solidFill>
                  <a:schemeClr val="tx1"/>
                </a:solidFill>
                <a:latin typeface="Verdana" pitchFamily="34" charset="0"/>
              </a:defRPr>
            </a:lvl6pPr>
            <a:lvl7pPr marL="2971800" indent="-228600" algn="ctr" defTabSz="1346200" eaLnBrk="0" fontAlgn="base" hangingPunct="0">
              <a:spcBef>
                <a:spcPct val="0"/>
              </a:spcBef>
              <a:spcAft>
                <a:spcPct val="0"/>
              </a:spcAft>
              <a:defRPr u="sng">
                <a:solidFill>
                  <a:schemeClr val="tx1"/>
                </a:solidFill>
                <a:latin typeface="Verdana" pitchFamily="34" charset="0"/>
              </a:defRPr>
            </a:lvl7pPr>
            <a:lvl8pPr marL="3429000" indent="-228600" algn="ctr" defTabSz="1346200" eaLnBrk="0" fontAlgn="base" hangingPunct="0">
              <a:spcBef>
                <a:spcPct val="0"/>
              </a:spcBef>
              <a:spcAft>
                <a:spcPct val="0"/>
              </a:spcAft>
              <a:defRPr u="sng">
                <a:solidFill>
                  <a:schemeClr val="tx1"/>
                </a:solidFill>
                <a:latin typeface="Verdana" pitchFamily="34" charset="0"/>
              </a:defRPr>
            </a:lvl8pPr>
            <a:lvl9pPr marL="3886200" indent="-228600" algn="ctr" defTabSz="1346200" eaLnBrk="0" fontAlgn="base" hangingPunct="0">
              <a:spcBef>
                <a:spcPct val="0"/>
              </a:spcBef>
              <a:spcAft>
                <a:spcPct val="0"/>
              </a:spcAft>
              <a:defRPr u="sng">
                <a:solidFill>
                  <a:schemeClr val="tx1"/>
                </a:solidFill>
                <a:latin typeface="Verdana" pitchFamily="34" charset="0"/>
              </a:defRPr>
            </a:lvl9pPr>
          </a:lstStyle>
          <a:p>
            <a:pPr eaLnBrk="1" hangingPunct="1"/>
            <a:fld id="{1596A850-AFB5-4D88-A38E-65E62FAF8794}" type="slidenum">
              <a:rPr lang="tr-TR" u="none" smtClean="0">
                <a:latin typeface="Arial" charset="0"/>
              </a:rPr>
              <a:pPr eaLnBrk="1" hangingPunct="1"/>
              <a:t>81</a:t>
            </a:fld>
            <a:endParaRPr lang="tr-TR" u="none" smtClean="0">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89034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Sayıştay bu işe bakacak…</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83</a:t>
            </a:fld>
            <a:endParaRPr lang="tr-TR"/>
          </a:p>
        </p:txBody>
      </p:sp>
    </p:spTree>
    <p:extLst>
      <p:ext uri="{BB962C8B-B14F-4D97-AF65-F5344CB8AC3E}">
        <p14:creationId xmlns:p14="http://schemas.microsoft.com/office/powerpoint/2010/main" val="323970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275F6-8722-4734-84E2-EC76E4E16683}" type="slidenum">
              <a:rPr lang="tr-TR"/>
              <a:pPr/>
              <a:t>7</a:t>
            </a:fld>
            <a:endParaRPr lang="tr-T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38639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Juice ITC" pitchFamily="82" charset="0"/>
                <a:ea typeface="ＭＳ Ｐゴシック" pitchFamily="34" charset="-128"/>
              </a:defRPr>
            </a:lvl1pPr>
            <a:lvl2pPr marL="742950" indent="-285750" eaLnBrk="0" hangingPunct="0">
              <a:defRPr sz="2800">
                <a:solidFill>
                  <a:schemeClr val="tx1"/>
                </a:solidFill>
                <a:latin typeface="Juice ITC" pitchFamily="82" charset="0"/>
                <a:ea typeface="ＭＳ Ｐゴシック" pitchFamily="34" charset="-128"/>
              </a:defRPr>
            </a:lvl2pPr>
            <a:lvl3pPr marL="1143000" indent="-228600" eaLnBrk="0" hangingPunct="0">
              <a:defRPr sz="2800">
                <a:solidFill>
                  <a:schemeClr val="tx1"/>
                </a:solidFill>
                <a:latin typeface="Juice ITC" pitchFamily="82" charset="0"/>
                <a:ea typeface="ＭＳ Ｐゴシック" pitchFamily="34" charset="-128"/>
              </a:defRPr>
            </a:lvl3pPr>
            <a:lvl4pPr marL="1600200" indent="-228600" eaLnBrk="0" hangingPunct="0">
              <a:defRPr sz="2800">
                <a:solidFill>
                  <a:schemeClr val="tx1"/>
                </a:solidFill>
                <a:latin typeface="Juice ITC" pitchFamily="82" charset="0"/>
                <a:ea typeface="ＭＳ Ｐゴシック" pitchFamily="34" charset="-128"/>
              </a:defRPr>
            </a:lvl4pPr>
            <a:lvl5pPr marL="2057400" indent="-228600" eaLnBrk="0" hangingPunct="0">
              <a:defRPr sz="2800">
                <a:solidFill>
                  <a:schemeClr val="tx1"/>
                </a:solidFill>
                <a:latin typeface="Juice ITC" pitchFamily="82" charset="0"/>
                <a:ea typeface="ＭＳ Ｐゴシック" pitchFamily="34" charset="-128"/>
              </a:defRPr>
            </a:lvl5pPr>
            <a:lvl6pPr marL="2514600" indent="-228600" eaLnBrk="0" fontAlgn="base" hangingPunct="0">
              <a:lnSpc>
                <a:spcPct val="120000"/>
              </a:lnSpc>
              <a:spcBef>
                <a:spcPct val="20000"/>
              </a:spcBef>
              <a:spcAft>
                <a:spcPct val="0"/>
              </a:spcAft>
              <a:buClr>
                <a:schemeClr val="accent1"/>
              </a:buClr>
              <a:buSzPct val="80000"/>
              <a:buFont typeface="Wingdings" pitchFamily="2" charset="2"/>
              <a:defRPr sz="2800">
                <a:solidFill>
                  <a:schemeClr val="tx1"/>
                </a:solidFill>
                <a:latin typeface="Juice ITC" pitchFamily="82" charset="0"/>
                <a:ea typeface="ＭＳ Ｐゴシック" pitchFamily="34" charset="-128"/>
              </a:defRPr>
            </a:lvl6pPr>
            <a:lvl7pPr marL="2971800" indent="-228600" eaLnBrk="0" fontAlgn="base" hangingPunct="0">
              <a:lnSpc>
                <a:spcPct val="120000"/>
              </a:lnSpc>
              <a:spcBef>
                <a:spcPct val="20000"/>
              </a:spcBef>
              <a:spcAft>
                <a:spcPct val="0"/>
              </a:spcAft>
              <a:buClr>
                <a:schemeClr val="accent1"/>
              </a:buClr>
              <a:buSzPct val="80000"/>
              <a:buFont typeface="Wingdings" pitchFamily="2" charset="2"/>
              <a:defRPr sz="2800">
                <a:solidFill>
                  <a:schemeClr val="tx1"/>
                </a:solidFill>
                <a:latin typeface="Juice ITC" pitchFamily="82" charset="0"/>
                <a:ea typeface="ＭＳ Ｐゴシック" pitchFamily="34" charset="-128"/>
              </a:defRPr>
            </a:lvl7pPr>
            <a:lvl8pPr marL="3429000" indent="-228600" eaLnBrk="0" fontAlgn="base" hangingPunct="0">
              <a:lnSpc>
                <a:spcPct val="120000"/>
              </a:lnSpc>
              <a:spcBef>
                <a:spcPct val="20000"/>
              </a:spcBef>
              <a:spcAft>
                <a:spcPct val="0"/>
              </a:spcAft>
              <a:buClr>
                <a:schemeClr val="accent1"/>
              </a:buClr>
              <a:buSzPct val="80000"/>
              <a:buFont typeface="Wingdings" pitchFamily="2" charset="2"/>
              <a:defRPr sz="2800">
                <a:solidFill>
                  <a:schemeClr val="tx1"/>
                </a:solidFill>
                <a:latin typeface="Juice ITC" pitchFamily="82" charset="0"/>
                <a:ea typeface="ＭＳ Ｐゴシック" pitchFamily="34" charset="-128"/>
              </a:defRPr>
            </a:lvl8pPr>
            <a:lvl9pPr marL="3886200" indent="-228600" eaLnBrk="0" fontAlgn="base" hangingPunct="0">
              <a:lnSpc>
                <a:spcPct val="120000"/>
              </a:lnSpc>
              <a:spcBef>
                <a:spcPct val="20000"/>
              </a:spcBef>
              <a:spcAft>
                <a:spcPct val="0"/>
              </a:spcAft>
              <a:buClr>
                <a:schemeClr val="accent1"/>
              </a:buClr>
              <a:buSzPct val="80000"/>
              <a:buFont typeface="Wingdings" pitchFamily="2" charset="2"/>
              <a:defRPr sz="2800">
                <a:solidFill>
                  <a:schemeClr val="tx1"/>
                </a:solidFill>
                <a:latin typeface="Juice ITC" pitchFamily="82" charset="0"/>
                <a:ea typeface="ＭＳ Ｐゴシック" pitchFamily="34" charset="-128"/>
              </a:defRPr>
            </a:lvl9pPr>
          </a:lstStyle>
          <a:p>
            <a:pPr eaLnBrk="1" hangingPunct="1"/>
            <a:fld id="{5A4AB8AA-2E8E-4D69-BCC9-540817FD6C49}" type="slidenum">
              <a:rPr lang="tr-TR" sz="1200" smtClean="0">
                <a:latin typeface="Arial" charset="0"/>
              </a:rPr>
              <a:pPr eaLnBrk="1" hangingPunct="1"/>
              <a:t>8</a:t>
            </a:fld>
            <a:endParaRPr lang="tr-TR" sz="120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41882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601D7E-E2FA-4B8D-B282-03E6011C2AD0}" type="slidenum">
              <a:rPr lang="tr-TR"/>
              <a:pPr fontAlgn="base">
                <a:spcBef>
                  <a:spcPct val="0"/>
                </a:spcBef>
                <a:spcAft>
                  <a:spcPct val="0"/>
                </a:spcAft>
                <a:defRPr/>
              </a:pPr>
              <a:t>15</a:t>
            </a:fld>
            <a:endParaRPr lang="tr-T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0806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3AC631-41FA-43F7-9ECA-828DE9F6344B}" type="slidenum">
              <a:rPr lang="tr-TR"/>
              <a:pPr/>
              <a:t>16</a:t>
            </a:fld>
            <a:endParaRPr lang="tr-T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88563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Ek iç </a:t>
            </a:r>
            <a:r>
              <a:rPr lang="tr-TR" dirty="0" err="1" smtClean="0"/>
              <a:t>dökümanlar</a:t>
            </a:r>
            <a:r>
              <a:rPr lang="tr-TR" dirty="0" smtClean="0"/>
              <a:t>….Etikle ilgili mevzuat var…ama bunlar geneli bunun belediye özeline dönüşme4si ve uygulanabilir forma dönüştürülmesi…</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49</a:t>
            </a:fld>
            <a:endParaRPr lang="tr-TR"/>
          </a:p>
        </p:txBody>
      </p:sp>
    </p:spTree>
    <p:extLst>
      <p:ext uri="{BB962C8B-B14F-4D97-AF65-F5344CB8AC3E}">
        <p14:creationId xmlns:p14="http://schemas.microsoft.com/office/powerpoint/2010/main" val="256843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Kanunlarda verilen sorumlulukların hangi birimlerde yapılacağı </a:t>
            </a:r>
            <a:r>
              <a:rPr lang="tr-TR" sz="1600" dirty="0" smtClean="0"/>
              <a:t>konusu…Birim yönergelerinin çıkarılması</a:t>
            </a:r>
            <a:r>
              <a:rPr lang="tr-TR" dirty="0" smtClean="0"/>
              <a:t>…..</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50</a:t>
            </a:fld>
            <a:endParaRPr lang="tr-TR"/>
          </a:p>
        </p:txBody>
      </p:sp>
    </p:spTree>
    <p:extLst>
      <p:ext uri="{BB962C8B-B14F-4D97-AF65-F5344CB8AC3E}">
        <p14:creationId xmlns:p14="http://schemas.microsoft.com/office/powerpoint/2010/main" val="29061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Hassas görevlerin </a:t>
            </a:r>
            <a:r>
              <a:rPr lang="tr-TR" dirty="0" err="1" smtClean="0"/>
              <a:t>belirlenemsive</a:t>
            </a:r>
            <a:r>
              <a:rPr lang="tr-TR" dirty="0" smtClean="0"/>
              <a:t> buna ilişkin </a:t>
            </a:r>
            <a:r>
              <a:rPr lang="tr-TR" dirty="0" err="1" smtClean="0"/>
              <a:t>bröşür</a:t>
            </a:r>
            <a:r>
              <a:rPr lang="tr-TR" dirty="0" smtClean="0"/>
              <a:t> hazırlanması.. Kurumun itibarını </a:t>
            </a:r>
            <a:r>
              <a:rPr lang="tr-TR" dirty="0" err="1" smtClean="0"/>
              <a:t>etkileyecl</a:t>
            </a:r>
            <a:r>
              <a:rPr lang="tr-TR" dirty="0" smtClean="0"/>
              <a:t> şeyler..buna ilişkin ilk günkü mülakatlar da sorgulama…idarenin normal </a:t>
            </a:r>
            <a:r>
              <a:rPr lang="tr-TR" dirty="0" err="1" smtClean="0"/>
              <a:t>kontyrol</a:t>
            </a:r>
            <a:r>
              <a:rPr lang="tr-TR" dirty="0" smtClean="0"/>
              <a:t> prosedürüne emanet edilemeyecek işler..</a:t>
            </a:r>
            <a:endParaRPr lang="tr-TR" dirty="0"/>
          </a:p>
        </p:txBody>
      </p:sp>
      <p:sp>
        <p:nvSpPr>
          <p:cNvPr id="4" name="3 Slayt Numarası Yer Tutucusu"/>
          <p:cNvSpPr>
            <a:spLocks noGrp="1"/>
          </p:cNvSpPr>
          <p:nvPr>
            <p:ph type="sldNum" sz="quarter" idx="10"/>
          </p:nvPr>
        </p:nvSpPr>
        <p:spPr/>
        <p:txBody>
          <a:bodyPr/>
          <a:lstStyle/>
          <a:p>
            <a:fld id="{99B88C93-03BF-4E0F-B0CC-9F4D3162F025}" type="slidenum">
              <a:rPr lang="tr-TR" smtClean="0"/>
              <a:pPr/>
              <a:t>51</a:t>
            </a:fld>
            <a:endParaRPr lang="tr-TR"/>
          </a:p>
        </p:txBody>
      </p:sp>
    </p:spTree>
    <p:extLst>
      <p:ext uri="{BB962C8B-B14F-4D97-AF65-F5344CB8AC3E}">
        <p14:creationId xmlns:p14="http://schemas.microsoft.com/office/powerpoint/2010/main" val="329265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071C376-2939-402F-8399-307DE6DB79BE}" type="datetime1">
              <a:rPr lang="tr-TR" smtClean="0"/>
              <a:pPr/>
              <a:t>13.11.2015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DCA7446-4215-4FD3-8C19-36C1DCD99827}" type="datetime1">
              <a:rPr lang="tr-TR" smtClean="0"/>
              <a:pPr/>
              <a:t>13.11.2015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07A5383-B762-4233-8C52-7EAC25D764D8}" type="datetime1">
              <a:rPr lang="tr-TR" smtClean="0"/>
              <a:pPr/>
              <a:t>13.11.2015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1370013" y="301625"/>
            <a:ext cx="7313612" cy="1143000"/>
          </a:xfrm>
        </p:spPr>
        <p:txBody>
          <a:bodyPr/>
          <a:lstStyle/>
          <a:p>
            <a:r>
              <a:rPr lang="tr-TR" smtClean="0"/>
              <a:t>Asıl başlık stili için tıklatın</a:t>
            </a:r>
            <a:endParaRPr lang="tr-TR"/>
          </a:p>
        </p:txBody>
      </p:sp>
      <p:sp>
        <p:nvSpPr>
          <p:cNvPr id="3" name="SmartArt Yer Tutucusu 2"/>
          <p:cNvSpPr>
            <a:spLocks noGrp="1"/>
          </p:cNvSpPr>
          <p:nvPr>
            <p:ph type="dgm" idx="1"/>
          </p:nvPr>
        </p:nvSpPr>
        <p:spPr>
          <a:xfrm>
            <a:off x="1370013" y="1827213"/>
            <a:ext cx="7313612" cy="4114800"/>
          </a:xfrm>
        </p:spPr>
        <p:txBody>
          <a:bodyPr/>
          <a:lstStyle/>
          <a:p>
            <a:pPr lvl="0"/>
            <a:endParaRPr lang="tr-TR"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5F5E1620-1E75-4897-B6EA-CFD6AC8464E6}" type="slidenum">
              <a:rPr lang="tr-TR"/>
              <a:pPr>
                <a:defRPr/>
              </a:pPr>
              <a:t>‹#›</a:t>
            </a:fld>
            <a:endParaRPr lang="tr-TR"/>
          </a:p>
        </p:txBody>
      </p:sp>
    </p:spTree>
    <p:extLst>
      <p:ext uri="{BB962C8B-B14F-4D97-AF65-F5344CB8AC3E}">
        <p14:creationId xmlns:p14="http://schemas.microsoft.com/office/powerpoint/2010/main" val="81698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3A18D5F-261D-4E5B-AC87-D17A33B884A7}" type="datetime1">
              <a:rPr lang="tr-TR" smtClean="0"/>
              <a:pPr/>
              <a:t>13.11.2015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56D9863-8715-48E8-8F23-72270B6D2237}" type="datetime1">
              <a:rPr lang="tr-TR" smtClean="0"/>
              <a:pPr/>
              <a:t>13.11.2015</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699A07F-F91E-4FE5-A6A0-4A9F21893483}" type="datetime1">
              <a:rPr lang="tr-TR" smtClean="0"/>
              <a:pPr/>
              <a:t>13.11.2015</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D9EEEAB-FB70-4AEC-8AF3-95EEA0A4FE53}" type="datetime1">
              <a:rPr lang="tr-TR" smtClean="0"/>
              <a:pPr/>
              <a:t>13.11.2015</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586E40F-0316-4CD7-8614-A1C2DA9198B9}" type="datetime1">
              <a:rPr lang="tr-TR" smtClean="0"/>
              <a:pPr/>
              <a:t>13.11.2015</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FFCEAE3-EDE8-47D5-A49D-5C197AB77C9C}" type="datetime1">
              <a:rPr lang="tr-TR" smtClean="0"/>
              <a:pPr/>
              <a:t>13.11.2015</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C6E0902-7F56-4E72-B7C4-CEB2BFAAC61A}" type="datetime1">
              <a:rPr lang="tr-TR" smtClean="0"/>
              <a:pPr/>
              <a:t>13.11.2015</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AB60CD3-EB8B-49B3-806D-FC83948A9FCE}" type="datetime1">
              <a:rPr lang="tr-TR" smtClean="0"/>
              <a:pPr/>
              <a:t>13.11.2015</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C82BC245-AE3B-4E72-94EC-706466790AFD}"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1D85-5FBA-4C7B-B0CB-519C8732EF62}" type="datetime1">
              <a:rPr lang="tr-TR" smtClean="0"/>
              <a:pPr/>
              <a:t>13.11.2015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C245-AE3B-4E72-94EC-706466790AFD}"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bumko.gov.t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836712"/>
            <a:ext cx="8458200" cy="2160239"/>
          </a:xfrm>
        </p:spPr>
        <p:txBody>
          <a:bodyPr>
            <a:normAutofit/>
          </a:bodyPr>
          <a:lstStyle/>
          <a:p>
            <a:r>
              <a:rPr lang="tr-TR" b="1" dirty="0" smtClean="0"/>
              <a:t>MALİ YÖNETİM, </a:t>
            </a:r>
            <a:r>
              <a:rPr lang="tr-TR" b="1" dirty="0" smtClean="0"/>
              <a:t>SORUMLULUKLAR, İÇ </a:t>
            </a:r>
            <a:r>
              <a:rPr lang="tr-TR" b="1" dirty="0" smtClean="0"/>
              <a:t>KONTROL VE UYUM EYLEM PLANININ YAPISI (I)</a:t>
            </a:r>
            <a:endParaRPr lang="tr-TR" b="1" dirty="0"/>
          </a:p>
        </p:txBody>
      </p:sp>
      <p:sp>
        <p:nvSpPr>
          <p:cNvPr id="3" name="Alt Başlık 2"/>
          <p:cNvSpPr>
            <a:spLocks noGrp="1"/>
          </p:cNvSpPr>
          <p:nvPr>
            <p:ph type="subTitle" idx="1"/>
          </p:nvPr>
        </p:nvSpPr>
        <p:spPr>
          <a:xfrm>
            <a:off x="1907704" y="4161284"/>
            <a:ext cx="5987008" cy="432048"/>
          </a:xfrm>
        </p:spPr>
        <p:txBody>
          <a:bodyPr/>
          <a:lstStyle/>
          <a:p>
            <a:pPr>
              <a:spcAft>
                <a:spcPts val="1200"/>
              </a:spcAft>
            </a:pPr>
            <a:r>
              <a:rPr lang="tr-TR" sz="2000" b="1" dirty="0" smtClean="0">
                <a:solidFill>
                  <a:schemeClr val="tx1"/>
                </a:solidFill>
              </a:rPr>
              <a:t>Prof . Dr. H. Hakan </a:t>
            </a:r>
            <a:r>
              <a:rPr lang="tr-TR" sz="2000" b="1" dirty="0" smtClean="0">
                <a:solidFill>
                  <a:schemeClr val="tx1"/>
                </a:solidFill>
              </a:rPr>
              <a:t>YILMAZ</a:t>
            </a:r>
            <a:endParaRPr lang="tr-TR" sz="2000" b="1" dirty="0" smtClean="0">
              <a:solidFill>
                <a:schemeClr val="tx1"/>
              </a:solidFill>
            </a:endParaRPr>
          </a:p>
        </p:txBody>
      </p:sp>
      <p:sp>
        <p:nvSpPr>
          <p:cNvPr id="5" name="Metin kutusu 4"/>
          <p:cNvSpPr txBox="1"/>
          <p:nvPr/>
        </p:nvSpPr>
        <p:spPr>
          <a:xfrm>
            <a:off x="3059832" y="4797152"/>
            <a:ext cx="3816424" cy="923330"/>
          </a:xfrm>
          <a:prstGeom prst="rect">
            <a:avLst/>
          </a:prstGeom>
          <a:noFill/>
        </p:spPr>
        <p:txBody>
          <a:bodyPr wrap="square" rtlCol="0">
            <a:spAutoFit/>
          </a:bodyPr>
          <a:lstStyle/>
          <a:p>
            <a:pPr algn="ctr"/>
            <a:r>
              <a:rPr lang="tr-TR" dirty="0" smtClean="0"/>
              <a:t>13 Kasım 2015</a:t>
            </a:r>
            <a:endParaRPr lang="tr-TR" dirty="0"/>
          </a:p>
          <a:p>
            <a:pPr algn="ctr"/>
            <a:r>
              <a:rPr lang="tr-TR" dirty="0" smtClean="0"/>
              <a:t>Tekirdağ Büyükşehir Belediyesi</a:t>
            </a:r>
            <a:endParaRPr lang="tr-TR" dirty="0"/>
          </a:p>
          <a:p>
            <a:endParaRPr lang="tr-TR" dirty="0"/>
          </a:p>
        </p:txBody>
      </p:sp>
      <p:sp>
        <p:nvSpPr>
          <p:cNvPr id="6" name="5 Slayt Numarası Yer Tutucusu"/>
          <p:cNvSpPr>
            <a:spLocks noGrp="1"/>
          </p:cNvSpPr>
          <p:nvPr>
            <p:ph type="sldNum" sz="quarter" idx="12"/>
          </p:nvPr>
        </p:nvSpPr>
        <p:spPr/>
        <p:txBody>
          <a:bodyPr/>
          <a:lstStyle/>
          <a:p>
            <a:fld id="{C82BC245-AE3B-4E72-94EC-706466790AFD}" type="slidenum">
              <a:rPr lang="tr-TR" smtClean="0"/>
              <a:pPr/>
              <a:t>1</a:t>
            </a:fld>
            <a:endParaRPr lang="tr-TR" dirty="0"/>
          </a:p>
        </p:txBody>
      </p:sp>
    </p:spTree>
    <p:extLst>
      <p:ext uri="{BB962C8B-B14F-4D97-AF65-F5344CB8AC3E}">
        <p14:creationId xmlns:p14="http://schemas.microsoft.com/office/powerpoint/2010/main" val="209155401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337310" y="0"/>
            <a:ext cx="6698197" cy="6669360"/>
            <a:chOff x="1247" y="1575"/>
            <a:chExt cx="10391" cy="13872"/>
          </a:xfrm>
        </p:grpSpPr>
        <p:sp>
          <p:nvSpPr>
            <p:cNvPr id="6" name="AutoShape 3"/>
            <p:cNvSpPr>
              <a:spLocks noChangeAspect="1" noChangeArrowheads="1" noTextEdit="1"/>
            </p:cNvSpPr>
            <p:nvPr/>
          </p:nvSpPr>
          <p:spPr bwMode="auto">
            <a:xfrm>
              <a:off x="1247" y="1935"/>
              <a:ext cx="8816" cy="13512"/>
            </a:xfrm>
            <a:prstGeom prst="rect">
              <a:avLst/>
            </a:prstGeom>
            <a:noFill/>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4"/>
            <p:cNvSpPr>
              <a:spLocks noChangeArrowheads="1"/>
            </p:cNvSpPr>
            <p:nvPr/>
          </p:nvSpPr>
          <p:spPr bwMode="auto">
            <a:xfrm>
              <a:off x="4350" y="1963"/>
              <a:ext cx="2981" cy="2459"/>
            </a:xfrm>
            <a:prstGeom prst="flowChartAlternateProcess">
              <a:avLst/>
            </a:prstGeom>
            <a:gradFill rotWithShape="0">
              <a:gsLst>
                <a:gs pos="0">
                  <a:srgbClr val="4BACC6"/>
                </a:gs>
                <a:gs pos="100000">
                  <a:srgbClr val="205867"/>
                </a:gs>
              </a:gsLst>
              <a:lin ang="2700000" scaled="1"/>
            </a:gradFill>
            <a:ln w="12700">
              <a:solidFill>
                <a:srgbClr val="F2F2F2"/>
              </a:solidFill>
              <a:miter lim="800000"/>
              <a:headEnd/>
              <a:tailEnd/>
            </a:ln>
            <a:effectLst>
              <a:outerShdw blurRad="63500" sy="50000" kx="-2453608" rotWithShape="0">
                <a:srgbClr val="B6DDE8">
                  <a:alpha val="50000"/>
                </a:srgbClr>
              </a:outerShdw>
            </a:effectLst>
          </p:spPr>
          <p:txBody>
            <a:bodyPr rot="0" vert="horz" wrap="square" lIns="91440" tIns="45720" rIns="91440" bIns="45720" anchor="t" anchorCtr="0" upright="1">
              <a:noAutofit/>
            </a:bodyPr>
            <a:lstStyle/>
            <a:p>
              <a:pPr algn="ctr">
                <a:spcAft>
                  <a:spcPts val="0"/>
                </a:spcAft>
              </a:pPr>
              <a:r>
                <a:rPr lang="en-US" sz="1200" b="1" u="sng" dirty="0">
                  <a:solidFill>
                    <a:srgbClr val="FFFFFF"/>
                  </a:solidFill>
                  <a:effectLst/>
                  <a:latin typeface="Cambria"/>
                  <a:ea typeface="ＭＳ 明朝"/>
                  <a:cs typeface="Times New Roman"/>
                </a:rPr>
                <a:t>DIŞ POLİTİKA METİNLERİ</a:t>
              </a:r>
              <a:endParaRPr lang="en-US" sz="1200" dirty="0">
                <a:effectLst/>
                <a:latin typeface="Cambria"/>
                <a:ea typeface="ＭＳ 明朝"/>
                <a:cs typeface="Times New Roman"/>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AB’YE KATILIM </a:t>
              </a:r>
              <a:endParaRPr lang="en-US" sz="800" dirty="0">
                <a:effectLst/>
                <a:latin typeface="Calibri"/>
                <a:ea typeface="Calibri"/>
                <a:cs typeface="Calibri"/>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ULUSLARARASI TAAHÜTLER (WTO, ILO vs.)</a:t>
              </a:r>
              <a:endParaRPr lang="en-US" sz="800" dirty="0">
                <a:effectLst/>
                <a:latin typeface="Calibri"/>
                <a:ea typeface="Calibri"/>
                <a:cs typeface="Calibri"/>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EKONOMİK  PROGRAMLAR</a:t>
              </a:r>
              <a:endParaRPr lang="en-US" sz="800" dirty="0">
                <a:effectLst/>
                <a:latin typeface="Calibri"/>
                <a:ea typeface="Calibri"/>
                <a:cs typeface="Calibri"/>
              </a:endParaRPr>
            </a:p>
          </p:txBody>
        </p:sp>
        <p:sp>
          <p:nvSpPr>
            <p:cNvPr id="8" name="AutoShape 5"/>
            <p:cNvSpPr>
              <a:spLocks/>
            </p:cNvSpPr>
            <p:nvPr/>
          </p:nvSpPr>
          <p:spPr bwMode="auto">
            <a:xfrm>
              <a:off x="7153" y="1575"/>
              <a:ext cx="643" cy="3192"/>
            </a:xfrm>
            <a:prstGeom prst="rightBrace">
              <a:avLst>
                <a:gd name="adj1" fmla="val 41369"/>
                <a:gd name="adj2" fmla="val 50000"/>
              </a:avLst>
            </a:prstGeom>
            <a:noFill/>
            <a:ln w="25400">
              <a:solidFill>
                <a:srgbClr val="C0504D"/>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Text Box 6"/>
            <p:cNvSpPr txBox="1">
              <a:spLocks noChangeArrowheads="1"/>
            </p:cNvSpPr>
            <p:nvPr/>
          </p:nvSpPr>
          <p:spPr bwMode="auto">
            <a:xfrm>
              <a:off x="7917" y="2280"/>
              <a:ext cx="2013" cy="1680"/>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pPr>
                <a:spcAft>
                  <a:spcPts val="0"/>
                </a:spcAft>
              </a:pPr>
              <a:r>
                <a:rPr lang="en-US" sz="1200" b="1">
                  <a:solidFill>
                    <a:srgbClr val="C0504D"/>
                  </a:solidFill>
                  <a:effectLst/>
                  <a:latin typeface="Cambria"/>
                  <a:ea typeface="ＭＳ 明朝"/>
                  <a:cs typeface="Times New Roman"/>
                </a:rPr>
                <a:t> </a:t>
              </a:r>
              <a:endParaRPr lang="en-US" sz="1200">
                <a:effectLst/>
                <a:latin typeface="Cambria"/>
                <a:ea typeface="ＭＳ 明朝"/>
                <a:cs typeface="Times New Roman"/>
              </a:endParaRPr>
            </a:p>
            <a:p>
              <a:pPr algn="ctr">
                <a:spcAft>
                  <a:spcPts val="0"/>
                </a:spcAft>
              </a:pPr>
              <a:r>
                <a:rPr lang="en-US" sz="1400" b="1">
                  <a:solidFill>
                    <a:srgbClr val="C0504D"/>
                  </a:solidFill>
                  <a:effectLst/>
                  <a:latin typeface="Cambria"/>
                  <a:ea typeface="ＭＳ 明朝"/>
                  <a:cs typeface="Times New Roman"/>
                </a:rPr>
                <a:t>POLİTİKA OLUŞTURMA</a:t>
              </a:r>
              <a:endParaRPr lang="en-US" sz="1200">
                <a:effectLst/>
                <a:latin typeface="Cambria"/>
                <a:ea typeface="ＭＳ 明朝"/>
                <a:cs typeface="Times New Roman"/>
              </a:endParaRPr>
            </a:p>
          </p:txBody>
        </p:sp>
        <p:sp>
          <p:nvSpPr>
            <p:cNvPr id="10" name="Rectangle 9"/>
            <p:cNvSpPr>
              <a:spLocks noChangeArrowheads="1"/>
            </p:cNvSpPr>
            <p:nvPr/>
          </p:nvSpPr>
          <p:spPr bwMode="auto">
            <a:xfrm>
              <a:off x="3100" y="5046"/>
              <a:ext cx="2620" cy="1180"/>
            </a:xfrm>
            <a:prstGeom prst="rect">
              <a:avLst/>
            </a:prstGeom>
            <a:gradFill rotWithShape="0">
              <a:gsLst>
                <a:gs pos="0">
                  <a:srgbClr val="4F81BD"/>
                </a:gs>
                <a:gs pos="100000">
                  <a:srgbClr val="365E8F"/>
                </a:gs>
              </a:gsLst>
              <a:path path="shape">
                <a:fillToRect l="50000" t="50000" r="50000" b="50000"/>
              </a:path>
            </a:gradFill>
            <a:ln>
              <a:noFill/>
            </a:ln>
            <a:effectLst>
              <a:outerShdw blurRad="63500" dist="29783" dir="3885598" algn="ctr" rotWithShape="0">
                <a:srgbClr val="243F60">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a:solidFill>
                    <a:srgbClr val="FFFFFF"/>
                  </a:solidFill>
                  <a:effectLst/>
                  <a:latin typeface="Cambria"/>
                  <a:ea typeface="ＭＳ 明朝"/>
                  <a:cs typeface="Times New Roman"/>
                </a:rPr>
                <a:t>ULUSAL KALKINMA PLANI</a:t>
              </a:r>
              <a:endParaRPr lang="en-US" sz="1200">
                <a:effectLst/>
                <a:latin typeface="Cambria"/>
                <a:ea typeface="ＭＳ 明朝"/>
                <a:cs typeface="Times New Roman"/>
              </a:endParaRPr>
            </a:p>
            <a:p>
              <a:pPr>
                <a:spcAft>
                  <a:spcPts val="0"/>
                </a:spcAft>
              </a:pPr>
              <a:r>
                <a:rPr lang="en-US" sz="1200" b="1">
                  <a:solidFill>
                    <a:srgbClr val="FFFFFF"/>
                  </a:solidFill>
                  <a:effectLst/>
                  <a:latin typeface="Cambria"/>
                  <a:ea typeface="ＭＳ 明朝"/>
                  <a:cs typeface="Times New Roman"/>
                </a:rPr>
                <a:t>(5 YILLIK)</a:t>
              </a:r>
              <a:endParaRPr lang="en-US" sz="1200">
                <a:effectLst/>
                <a:latin typeface="Cambria"/>
                <a:ea typeface="ＭＳ 明朝"/>
                <a:cs typeface="Times New Roman"/>
              </a:endParaRPr>
            </a:p>
          </p:txBody>
        </p:sp>
        <p:sp>
          <p:nvSpPr>
            <p:cNvPr id="11" name="Rectangle 10"/>
            <p:cNvSpPr>
              <a:spLocks noChangeArrowheads="1"/>
            </p:cNvSpPr>
            <p:nvPr/>
          </p:nvSpPr>
          <p:spPr bwMode="auto">
            <a:xfrm>
              <a:off x="3380" y="6620"/>
              <a:ext cx="2620" cy="1620"/>
            </a:xfrm>
            <a:prstGeom prst="rect">
              <a:avLst/>
            </a:prstGeom>
            <a:gradFill rotWithShape="0">
              <a:gsLst>
                <a:gs pos="0">
                  <a:srgbClr val="4F81BD"/>
                </a:gs>
                <a:gs pos="100000">
                  <a:srgbClr val="365E8F"/>
                </a:gs>
              </a:gsLst>
              <a:path path="shape">
                <a:fillToRect l="50000" t="50000" r="50000" b="50000"/>
              </a:path>
            </a:gradFill>
            <a:ln>
              <a:noFill/>
            </a:ln>
            <a:effectLst>
              <a:outerShdw blurRad="63500" dist="29783" dir="3885598" algn="ctr" rotWithShape="0">
                <a:srgbClr val="243F60">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a:solidFill>
                    <a:srgbClr val="FFFFFF"/>
                  </a:solidFill>
                  <a:effectLst/>
                  <a:latin typeface="Cambria"/>
                  <a:ea typeface="ＭＳ 明朝"/>
                  <a:cs typeface="Times New Roman"/>
                </a:rPr>
                <a:t>BÖLGESEL PLANLAR</a:t>
              </a:r>
              <a:endParaRPr lang="en-US" sz="1200">
                <a:effectLst/>
                <a:latin typeface="Cambria"/>
                <a:ea typeface="ＭＳ 明朝"/>
                <a:cs typeface="Times New Roman"/>
              </a:endParaRPr>
            </a:p>
            <a:p>
              <a:pPr>
                <a:spcAft>
                  <a:spcPts val="0"/>
                </a:spcAft>
              </a:pPr>
              <a:r>
                <a:rPr lang="en-US" sz="1200" b="1">
                  <a:solidFill>
                    <a:srgbClr val="FFFFFF"/>
                  </a:solidFill>
                  <a:effectLst/>
                  <a:latin typeface="Cambria"/>
                  <a:ea typeface="ＭＳ 明朝"/>
                  <a:cs typeface="Times New Roman"/>
                </a:rPr>
                <a:t>SEKTÖREL PLANLAR</a:t>
              </a:r>
              <a:endParaRPr lang="en-US" sz="1200">
                <a:effectLst/>
                <a:latin typeface="Cambria"/>
                <a:ea typeface="ＭＳ 明朝"/>
                <a:cs typeface="Times New Roman"/>
              </a:endParaRPr>
            </a:p>
            <a:p>
              <a:pPr>
                <a:spcAft>
                  <a:spcPts val="0"/>
                </a:spcAft>
              </a:pPr>
              <a:r>
                <a:rPr lang="en-US" sz="1200" b="1">
                  <a:solidFill>
                    <a:srgbClr val="FFFFFF"/>
                  </a:solidFill>
                  <a:effectLst/>
                  <a:latin typeface="Cambria"/>
                  <a:ea typeface="ＭＳ 明朝"/>
                  <a:cs typeface="Times New Roman"/>
                </a:rPr>
                <a:t>TEMATİK PLANLAR</a:t>
              </a:r>
              <a:endParaRPr lang="en-US" sz="1200">
                <a:effectLst/>
                <a:latin typeface="Cambria"/>
                <a:ea typeface="ＭＳ 明朝"/>
                <a:cs typeface="Times New Roman"/>
              </a:endParaRPr>
            </a:p>
          </p:txBody>
        </p:sp>
        <p:sp>
          <p:nvSpPr>
            <p:cNvPr id="12" name="Rectangle 11"/>
            <p:cNvSpPr>
              <a:spLocks noChangeArrowheads="1"/>
            </p:cNvSpPr>
            <p:nvPr/>
          </p:nvSpPr>
          <p:spPr bwMode="auto">
            <a:xfrm>
              <a:off x="3140" y="8620"/>
              <a:ext cx="2580" cy="1620"/>
            </a:xfrm>
            <a:prstGeom prst="rect">
              <a:avLst/>
            </a:prstGeom>
            <a:gradFill rotWithShape="0">
              <a:gsLst>
                <a:gs pos="0">
                  <a:srgbClr val="4F81BD"/>
                </a:gs>
                <a:gs pos="100000">
                  <a:srgbClr val="365E8F"/>
                </a:gs>
              </a:gsLst>
              <a:path path="shape">
                <a:fillToRect l="50000" t="50000" r="50000" b="50000"/>
              </a:path>
            </a:gradFill>
            <a:ln>
              <a:noFill/>
            </a:ln>
            <a:effectLst>
              <a:outerShdw blurRad="63500" dist="29783" dir="3885598" algn="ctr" rotWithShape="0">
                <a:srgbClr val="243F60">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dirty="0">
                  <a:solidFill>
                    <a:srgbClr val="FFFFFF"/>
                  </a:solidFill>
                  <a:effectLst/>
                  <a:latin typeface="Cambria"/>
                  <a:ea typeface="ＭＳ 明朝"/>
                  <a:cs typeface="Times New Roman"/>
                </a:rPr>
                <a:t>ORTA VADELİ PROGRAM (OVP)</a:t>
              </a:r>
              <a:endParaRPr lang="en-US" sz="1200" dirty="0">
                <a:effectLst/>
                <a:latin typeface="Cambria"/>
                <a:ea typeface="ＭＳ 明朝"/>
                <a:cs typeface="Times New Roman"/>
              </a:endParaRPr>
            </a:p>
            <a:p>
              <a:pPr>
                <a:spcAft>
                  <a:spcPts val="0"/>
                </a:spcAft>
              </a:pPr>
              <a:r>
                <a:rPr lang="en-US" sz="1200" b="1" dirty="0">
                  <a:solidFill>
                    <a:srgbClr val="FFFFFF"/>
                  </a:solidFill>
                  <a:effectLst/>
                  <a:latin typeface="Cambria"/>
                  <a:ea typeface="ＭＳ 明朝"/>
                  <a:cs typeface="Times New Roman"/>
                </a:rPr>
                <a:t>(3 </a:t>
              </a:r>
              <a:r>
                <a:rPr lang="en-US" sz="1200" b="1" dirty="0" smtClean="0">
                  <a:solidFill>
                    <a:srgbClr val="FFFFFF"/>
                  </a:solidFill>
                  <a:effectLst/>
                  <a:latin typeface="Cambria"/>
                  <a:ea typeface="ＭＳ 明朝"/>
                  <a:cs typeface="Times New Roman"/>
                </a:rPr>
                <a:t>YILLIK</a:t>
              </a:r>
              <a:r>
                <a:rPr lang="en-US" sz="1200" b="1" dirty="0">
                  <a:solidFill>
                    <a:srgbClr val="FFFFFF"/>
                  </a:solidFill>
                  <a:latin typeface="Cambria"/>
                  <a:ea typeface="ＭＳ 明朝"/>
                  <a:cs typeface="Times New Roman"/>
                </a:rPr>
                <a:t>)</a:t>
              </a:r>
              <a:endParaRPr lang="en-US" sz="1200" dirty="0">
                <a:effectLst/>
                <a:latin typeface="Cambria"/>
                <a:ea typeface="ＭＳ 明朝"/>
                <a:cs typeface="Times New Roman"/>
              </a:endParaRPr>
            </a:p>
          </p:txBody>
        </p:sp>
        <p:sp>
          <p:nvSpPr>
            <p:cNvPr id="13" name="Rectangle 12"/>
            <p:cNvSpPr>
              <a:spLocks noChangeArrowheads="1"/>
            </p:cNvSpPr>
            <p:nvPr/>
          </p:nvSpPr>
          <p:spPr bwMode="auto">
            <a:xfrm>
              <a:off x="6300" y="7820"/>
              <a:ext cx="1340" cy="1636"/>
            </a:xfrm>
            <a:prstGeom prst="rect">
              <a:avLst/>
            </a:prstGeom>
            <a:solidFill>
              <a:srgbClr val="95B3D7"/>
            </a:solidFill>
            <a:ln w="12700">
              <a:solidFill>
                <a:srgbClr val="4F81BD"/>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868686">
                        <a:alpha val="74998"/>
                      </a:srgbClr>
                    </a:outerShdw>
                  </a:effectLst>
                </a14:hiddenEffects>
              </a:ext>
            </a:extLst>
          </p:spPr>
          <p:txBody>
            <a:bodyPr rot="0" vert="horz" wrap="square" lIns="91440" tIns="45720" rIns="91440" bIns="45720" anchor="t" anchorCtr="0" upright="1">
              <a:noAutofit/>
            </a:bodyPr>
            <a:lstStyle/>
            <a:p>
              <a:pPr algn="ctr">
                <a:spcAft>
                  <a:spcPts val="0"/>
                </a:spcAft>
              </a:pPr>
              <a:r>
                <a:rPr lang="en-US" sz="1000" b="1" dirty="0">
                  <a:solidFill>
                    <a:srgbClr val="FFFFFF"/>
                  </a:solidFill>
                  <a:effectLst/>
                  <a:latin typeface="Cambria"/>
                  <a:ea typeface="ＭＳ 明朝"/>
                  <a:cs typeface="Times New Roman"/>
                </a:rPr>
                <a:t>KATILIM ÖNCESİ EKONOMİK PROGRAM</a:t>
              </a:r>
              <a:endParaRPr lang="en-US" sz="1200" dirty="0">
                <a:effectLst/>
                <a:latin typeface="Cambria"/>
                <a:ea typeface="ＭＳ 明朝"/>
                <a:cs typeface="Times New Roman"/>
              </a:endParaRPr>
            </a:p>
          </p:txBody>
        </p:sp>
        <p:sp>
          <p:nvSpPr>
            <p:cNvPr id="14" name="Rectangle 13"/>
            <p:cNvSpPr>
              <a:spLocks noChangeArrowheads="1"/>
            </p:cNvSpPr>
            <p:nvPr/>
          </p:nvSpPr>
          <p:spPr bwMode="auto">
            <a:xfrm>
              <a:off x="6260" y="5620"/>
              <a:ext cx="1340" cy="1140"/>
            </a:xfrm>
            <a:prstGeom prst="rect">
              <a:avLst/>
            </a:prstGeom>
            <a:solidFill>
              <a:srgbClr val="95B3D7"/>
            </a:solidFill>
            <a:ln w="12700">
              <a:solidFill>
                <a:srgbClr val="4F81BD"/>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868686">
                        <a:alpha val="74998"/>
                      </a:srgbClr>
                    </a:outerShdw>
                  </a:effectLst>
                </a14:hiddenEffects>
              </a:ext>
            </a:extLst>
          </p:spPr>
          <p:txBody>
            <a:bodyPr rot="0" vert="horz" wrap="square" lIns="91440" tIns="45720" rIns="91440" bIns="45720" anchor="t" anchorCtr="0" upright="1">
              <a:noAutofit/>
            </a:bodyPr>
            <a:lstStyle/>
            <a:p>
              <a:pPr algn="ctr">
                <a:spcAft>
                  <a:spcPts val="0"/>
                </a:spcAft>
              </a:pPr>
              <a:r>
                <a:rPr lang="tr-TR" sz="1000" b="1" dirty="0">
                  <a:solidFill>
                    <a:srgbClr val="FFFFFF"/>
                  </a:solidFill>
                  <a:effectLst/>
                  <a:latin typeface="Cambria"/>
                  <a:ea typeface="ＭＳ 明朝"/>
                  <a:cs typeface="Times New Roman"/>
                </a:rPr>
                <a:t>ACİL EYLEM PLANI</a:t>
              </a:r>
              <a:endParaRPr lang="en-US" sz="1200" dirty="0">
                <a:effectLst/>
                <a:latin typeface="Cambria"/>
                <a:ea typeface="ＭＳ 明朝"/>
                <a:cs typeface="Times New Roman"/>
              </a:endParaRPr>
            </a:p>
          </p:txBody>
        </p:sp>
        <p:sp>
          <p:nvSpPr>
            <p:cNvPr id="15" name="AutoShape 12"/>
            <p:cNvSpPr>
              <a:spLocks/>
            </p:cNvSpPr>
            <p:nvPr/>
          </p:nvSpPr>
          <p:spPr bwMode="auto">
            <a:xfrm>
              <a:off x="7917" y="5080"/>
              <a:ext cx="643" cy="5160"/>
            </a:xfrm>
            <a:prstGeom prst="rightBrace">
              <a:avLst>
                <a:gd name="adj1" fmla="val 66874"/>
                <a:gd name="adj2" fmla="val 50000"/>
              </a:avLst>
            </a:prstGeom>
            <a:noFill/>
            <a:ln w="25400">
              <a:solidFill>
                <a:srgbClr val="C0504D"/>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 name="Text Box 13"/>
            <p:cNvSpPr txBox="1">
              <a:spLocks noChangeArrowheads="1"/>
            </p:cNvSpPr>
            <p:nvPr/>
          </p:nvSpPr>
          <p:spPr bwMode="auto">
            <a:xfrm>
              <a:off x="9505" y="11553"/>
              <a:ext cx="2133" cy="1680"/>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pPr algn="ctr">
                <a:spcAft>
                  <a:spcPts val="0"/>
                </a:spcAft>
              </a:pPr>
              <a:r>
                <a:rPr lang="en-US" sz="1400" b="1" dirty="0">
                  <a:solidFill>
                    <a:srgbClr val="C0504D"/>
                  </a:solidFill>
                  <a:effectLst/>
                  <a:latin typeface="Cambria"/>
                  <a:ea typeface="ＭＳ 明朝"/>
                  <a:cs typeface="Times New Roman"/>
                </a:rPr>
                <a:t>BÜTÇELEME</a:t>
              </a:r>
              <a:endParaRPr lang="en-US" sz="1200" dirty="0">
                <a:effectLst/>
                <a:latin typeface="Cambria"/>
                <a:ea typeface="ＭＳ 明朝"/>
                <a:cs typeface="Times New Roman"/>
              </a:endParaRPr>
            </a:p>
          </p:txBody>
        </p:sp>
        <p:sp>
          <p:nvSpPr>
            <p:cNvPr id="17" name="Rectangle 16"/>
            <p:cNvSpPr>
              <a:spLocks noChangeArrowheads="1"/>
            </p:cNvSpPr>
            <p:nvPr/>
          </p:nvSpPr>
          <p:spPr bwMode="auto">
            <a:xfrm>
              <a:off x="1417" y="10771"/>
              <a:ext cx="3356" cy="1858"/>
            </a:xfrm>
            <a:prstGeom prst="rect">
              <a:avLst/>
            </a:prstGeom>
            <a:gradFill rotWithShape="0">
              <a:gsLst>
                <a:gs pos="0">
                  <a:srgbClr val="4F81BD"/>
                </a:gs>
                <a:gs pos="100000">
                  <a:srgbClr val="365E8F"/>
                </a:gs>
              </a:gsLst>
              <a:path path="shape">
                <a:fillToRect l="50000" t="50000" r="50000" b="50000"/>
              </a:path>
            </a:gradFill>
            <a:ln>
              <a:noFill/>
            </a:ln>
            <a:effectLst>
              <a:outerShdw blurRad="63500" dist="29783" dir="3885598" algn="ctr" rotWithShape="0">
                <a:srgbClr val="243F60">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dirty="0">
                  <a:solidFill>
                    <a:srgbClr val="FFFFFF"/>
                  </a:solidFill>
                  <a:effectLst/>
                  <a:latin typeface="Cambria"/>
                  <a:ea typeface="ＭＳ 明朝"/>
                  <a:cs typeface="Times New Roman"/>
                </a:rPr>
                <a:t>KURUMSAL STRATEJİK PLANLAR</a:t>
              </a:r>
              <a:endParaRPr lang="en-US" sz="1200" dirty="0">
                <a:effectLst/>
                <a:latin typeface="Cambria"/>
                <a:ea typeface="ＭＳ 明朝"/>
                <a:cs typeface="Times New Roman"/>
              </a:endParaRPr>
            </a:p>
            <a:p>
              <a:pPr>
                <a:spcAft>
                  <a:spcPts val="0"/>
                </a:spcAft>
              </a:pPr>
              <a:r>
                <a:rPr lang="en-US" sz="1200" b="1" u="sng" dirty="0">
                  <a:solidFill>
                    <a:srgbClr val="FFFFFF"/>
                  </a:solidFill>
                  <a:effectLst/>
                  <a:latin typeface="Cambria"/>
                  <a:ea typeface="ＭＳ 明朝"/>
                  <a:cs typeface="Times New Roman"/>
                </a:rPr>
                <a:t>KUR. </a:t>
              </a:r>
              <a:r>
                <a:rPr lang="en-US" sz="1200" b="1" u="sng" dirty="0" smtClean="0">
                  <a:solidFill>
                    <a:srgbClr val="FFFFFF"/>
                  </a:solidFill>
                  <a:effectLst/>
                  <a:latin typeface="Cambria"/>
                  <a:ea typeface="ＭＳ 明朝"/>
                  <a:cs typeface="Times New Roman"/>
                </a:rPr>
                <a:t>A -KUR</a:t>
              </a:r>
              <a:r>
                <a:rPr lang="en-US" sz="1200" b="1" u="sng" dirty="0">
                  <a:solidFill>
                    <a:srgbClr val="FFFFFF"/>
                  </a:solidFill>
                  <a:effectLst/>
                  <a:latin typeface="Cambria"/>
                  <a:ea typeface="ＭＳ 明朝"/>
                  <a:cs typeface="Times New Roman"/>
                </a:rPr>
                <a:t>. B </a:t>
              </a:r>
              <a:r>
                <a:rPr lang="en-US" sz="1200" b="1" u="sng" dirty="0" smtClean="0">
                  <a:solidFill>
                    <a:srgbClr val="FFFFFF"/>
                  </a:solidFill>
                  <a:effectLst/>
                  <a:latin typeface="Cambria"/>
                  <a:ea typeface="ＭＳ 明朝"/>
                  <a:cs typeface="Times New Roman"/>
                </a:rPr>
                <a:t>-KUR.C</a:t>
              </a:r>
              <a:r>
                <a:rPr lang="en-US" sz="1200" b="1" u="sng" dirty="0">
                  <a:solidFill>
                    <a:srgbClr val="FFFFFF"/>
                  </a:solidFill>
                  <a:latin typeface="Cambria"/>
                  <a:ea typeface="ＭＳ 明朝"/>
                  <a:cs typeface="Times New Roman"/>
                </a:rPr>
                <a:t> </a:t>
              </a:r>
              <a:r>
                <a:rPr lang="en-US" sz="1200" b="1" u="sng" dirty="0" smtClean="0">
                  <a:solidFill>
                    <a:srgbClr val="FFFFFF"/>
                  </a:solidFill>
                  <a:latin typeface="Cambria"/>
                  <a:ea typeface="ＭＳ 明朝"/>
                  <a:cs typeface="Times New Roman"/>
                </a:rPr>
                <a:t> </a:t>
              </a:r>
              <a:r>
                <a:rPr lang="en-US" sz="1200" b="1" u="sng" dirty="0" smtClean="0">
                  <a:solidFill>
                    <a:srgbClr val="FFFFFF"/>
                  </a:solidFill>
                  <a:effectLst/>
                  <a:latin typeface="Cambria"/>
                  <a:ea typeface="ＭＳ 明朝"/>
                  <a:cs typeface="Times New Roman"/>
                </a:rPr>
                <a:t>…</a:t>
              </a:r>
              <a:endParaRPr lang="en-US" sz="1200" dirty="0">
                <a:effectLst/>
                <a:latin typeface="Cambria"/>
                <a:ea typeface="ＭＳ 明朝"/>
                <a:cs typeface="Times New Roman"/>
              </a:endParaRPr>
            </a:p>
            <a:p>
              <a:pPr>
                <a:spcAft>
                  <a:spcPts val="0"/>
                </a:spcAft>
              </a:pPr>
              <a:r>
                <a:rPr lang="en-US" sz="1200" b="1" dirty="0">
                  <a:solidFill>
                    <a:srgbClr val="FFFFFF"/>
                  </a:solidFill>
                  <a:effectLst/>
                  <a:latin typeface="Cambria"/>
                  <a:ea typeface="ＭＳ 明朝"/>
                  <a:cs typeface="Times New Roman"/>
                </a:rPr>
                <a:t>(5 YILLIK)</a:t>
              </a:r>
              <a:endParaRPr lang="en-US" sz="1200" dirty="0">
                <a:effectLst/>
                <a:latin typeface="Cambria"/>
                <a:ea typeface="ＭＳ 明朝"/>
                <a:cs typeface="Times New Roman"/>
              </a:endParaRPr>
            </a:p>
          </p:txBody>
        </p:sp>
        <p:sp>
          <p:nvSpPr>
            <p:cNvPr id="18" name="Rectangle 17"/>
            <p:cNvSpPr>
              <a:spLocks noChangeArrowheads="1"/>
            </p:cNvSpPr>
            <p:nvPr/>
          </p:nvSpPr>
          <p:spPr bwMode="auto">
            <a:xfrm>
              <a:off x="5371" y="10311"/>
              <a:ext cx="2516" cy="1681"/>
            </a:xfrm>
            <a:prstGeom prst="rect">
              <a:avLst/>
            </a:prstGeom>
            <a:gradFill rotWithShape="0">
              <a:gsLst>
                <a:gs pos="0">
                  <a:srgbClr val="C0504D"/>
                </a:gs>
                <a:gs pos="100000">
                  <a:srgbClr val="923633"/>
                </a:gs>
              </a:gsLst>
              <a:path path="shape">
                <a:fillToRect l="50000" t="50000" r="50000" b="50000"/>
              </a:path>
            </a:gradFill>
            <a:ln>
              <a:noFill/>
            </a:ln>
            <a:effectLst>
              <a:outerShdw blurRad="63500" dist="29783" dir="3885598" algn="ctr" rotWithShape="0">
                <a:srgbClr val="622423">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dirty="0">
                  <a:solidFill>
                    <a:srgbClr val="FFFFFF"/>
                  </a:solidFill>
                  <a:effectLst/>
                  <a:latin typeface="Cambria"/>
                  <a:ea typeface="ＭＳ 明朝"/>
                  <a:cs typeface="Times New Roman"/>
                </a:rPr>
                <a:t>ORTA VADELİ MALİ PLAN (OVMP)</a:t>
              </a:r>
              <a:endParaRPr lang="en-US" sz="1200" dirty="0">
                <a:effectLst/>
                <a:latin typeface="Cambria"/>
                <a:ea typeface="ＭＳ 明朝"/>
                <a:cs typeface="Times New Roman"/>
              </a:endParaRPr>
            </a:p>
            <a:p>
              <a:pPr>
                <a:spcAft>
                  <a:spcPts val="0"/>
                </a:spcAft>
              </a:pPr>
              <a:r>
                <a:rPr lang="en-US" sz="1200" b="1" dirty="0">
                  <a:solidFill>
                    <a:srgbClr val="FFFFFF"/>
                  </a:solidFill>
                  <a:effectLst/>
                  <a:latin typeface="Cambria"/>
                  <a:ea typeface="ＭＳ 明朝"/>
                  <a:cs typeface="Times New Roman"/>
                </a:rPr>
                <a:t>(3 </a:t>
              </a:r>
              <a:r>
                <a:rPr lang="en-US" sz="1200" b="1" dirty="0" smtClean="0">
                  <a:solidFill>
                    <a:srgbClr val="FFFFFF"/>
                  </a:solidFill>
                  <a:effectLst/>
                  <a:latin typeface="Cambria"/>
                  <a:ea typeface="ＭＳ 明朝"/>
                  <a:cs typeface="Times New Roman"/>
                </a:rPr>
                <a:t>YILLIK</a:t>
              </a:r>
              <a:r>
                <a:rPr lang="en-US" sz="1200" b="1" dirty="0">
                  <a:solidFill>
                    <a:srgbClr val="FFFFFF"/>
                  </a:solidFill>
                  <a:latin typeface="Cambria"/>
                  <a:ea typeface="ＭＳ 明朝"/>
                  <a:cs typeface="Times New Roman"/>
                </a:rPr>
                <a:t>)</a:t>
              </a:r>
              <a:endParaRPr lang="en-US" sz="1200" dirty="0">
                <a:effectLst/>
                <a:latin typeface="Cambria"/>
                <a:ea typeface="ＭＳ 明朝"/>
                <a:cs typeface="Times New Roman"/>
              </a:endParaRPr>
            </a:p>
          </p:txBody>
        </p:sp>
        <p:sp>
          <p:nvSpPr>
            <p:cNvPr id="19" name="Rectangle 18"/>
            <p:cNvSpPr>
              <a:spLocks noChangeArrowheads="1"/>
            </p:cNvSpPr>
            <p:nvPr/>
          </p:nvSpPr>
          <p:spPr bwMode="auto">
            <a:xfrm>
              <a:off x="3640" y="12769"/>
              <a:ext cx="3440" cy="2179"/>
            </a:xfrm>
            <a:prstGeom prst="rect">
              <a:avLst/>
            </a:prstGeom>
            <a:gradFill rotWithShape="0">
              <a:gsLst>
                <a:gs pos="0">
                  <a:srgbClr val="C0504D"/>
                </a:gs>
                <a:gs pos="100000">
                  <a:srgbClr val="923633"/>
                </a:gs>
              </a:gsLst>
              <a:path path="shape">
                <a:fillToRect l="50000" t="50000" r="50000" b="50000"/>
              </a:path>
            </a:gradFill>
            <a:ln>
              <a:noFill/>
            </a:ln>
            <a:effectLst>
              <a:outerShdw blurRad="63500" dist="29783" dir="3885598" algn="ctr" rotWithShape="0">
                <a:srgbClr val="622423">
                  <a:alpha val="74998"/>
                </a:srgbClr>
              </a:outerShdw>
            </a:effectLst>
            <a:extLst>
              <a:ext uri="{91240B29-F687-4f45-9708-019B960494DF}">
                <a14:hiddenLine xmlns=""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b="1" dirty="0">
                  <a:solidFill>
                    <a:srgbClr val="FFFFFF"/>
                  </a:solidFill>
                  <a:effectLst/>
                  <a:latin typeface="Cambria"/>
                  <a:ea typeface="ＭＳ 明朝"/>
                  <a:cs typeface="Times New Roman"/>
                </a:rPr>
                <a:t>PERFORMANS PROGRAMLARI      (1 YILLIK)</a:t>
              </a:r>
              <a:endParaRPr lang="en-US" sz="1200" dirty="0">
                <a:effectLst/>
                <a:latin typeface="Cambria"/>
                <a:ea typeface="ＭＳ 明朝"/>
                <a:cs typeface="Times New Roman"/>
              </a:endParaRPr>
            </a:p>
            <a:p>
              <a:pPr>
                <a:spcAft>
                  <a:spcPts val="0"/>
                </a:spcAft>
              </a:pPr>
              <a:r>
                <a:rPr lang="en-US" sz="1200" b="1" dirty="0">
                  <a:solidFill>
                    <a:srgbClr val="FFFFFF"/>
                  </a:solidFill>
                  <a:effectLst/>
                  <a:latin typeface="Cambria"/>
                  <a:ea typeface="ＭＳ 明朝"/>
                  <a:cs typeface="Times New Roman"/>
                </a:rPr>
                <a:t>BÜTÇELER                                               (3 YILLIK-</a:t>
              </a:r>
              <a:r>
                <a:rPr lang="en-US" sz="1200" b="1" dirty="0" smtClean="0">
                  <a:solidFill>
                    <a:srgbClr val="FFFFFF"/>
                  </a:solidFill>
                  <a:effectLst/>
                  <a:latin typeface="Cambria"/>
                  <a:ea typeface="ＭＳ 明朝"/>
                  <a:cs typeface="Times New Roman"/>
                </a:rPr>
                <a:t>1 + 2 YILLIK)</a:t>
              </a:r>
              <a:endParaRPr lang="en-US" sz="1200" dirty="0">
                <a:effectLst/>
                <a:latin typeface="Cambria"/>
                <a:ea typeface="ＭＳ 明朝"/>
                <a:cs typeface="Times New Roman"/>
              </a:endParaRPr>
            </a:p>
          </p:txBody>
        </p:sp>
        <p:cxnSp>
          <p:nvCxnSpPr>
            <p:cNvPr id="20" name="AutoShape 17"/>
            <p:cNvCxnSpPr>
              <a:cxnSpLocks noChangeShapeType="1"/>
            </p:cNvCxnSpPr>
            <p:nvPr/>
          </p:nvCxnSpPr>
          <p:spPr bwMode="auto">
            <a:xfrm rot="16200000" flipH="1">
              <a:off x="5593" y="9128"/>
              <a:ext cx="1170" cy="895"/>
            </a:xfrm>
            <a:prstGeom prst="bentConnector3">
              <a:avLst>
                <a:gd name="adj1" fmla="val 50000"/>
              </a:avLst>
            </a:prstGeom>
            <a:noFill/>
            <a:ln w="19050">
              <a:solidFill>
                <a:srgbClr val="C0504D"/>
              </a:solidFill>
              <a:miter lim="800000"/>
              <a:headEnd/>
              <a:tailEnd type="triangle" w="med" len="med"/>
            </a:ln>
            <a:extLst>
              <a:ext uri="{909E8E84-426E-40dd-AFC4-6F175D3DCCD1}">
                <a14:hiddenFill xmlns="" xmlns:a14="http://schemas.microsoft.com/office/drawing/2010/main">
                  <a:noFill/>
                </a14:hiddenFill>
              </a:ext>
            </a:extLst>
          </p:spPr>
        </p:cxnSp>
        <p:cxnSp>
          <p:nvCxnSpPr>
            <p:cNvPr id="21" name="AutoShape 18"/>
            <p:cNvCxnSpPr>
              <a:cxnSpLocks noChangeShapeType="1"/>
            </p:cNvCxnSpPr>
            <p:nvPr/>
          </p:nvCxnSpPr>
          <p:spPr bwMode="auto">
            <a:xfrm rot="5400000">
              <a:off x="37" y="7525"/>
              <a:ext cx="4951" cy="1174"/>
            </a:xfrm>
            <a:prstGeom prst="bentConnector3">
              <a:avLst>
                <a:gd name="adj1" fmla="val 49991"/>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2" name="AutoShape 19"/>
            <p:cNvCxnSpPr>
              <a:cxnSpLocks noChangeShapeType="1"/>
            </p:cNvCxnSpPr>
            <p:nvPr/>
          </p:nvCxnSpPr>
          <p:spPr bwMode="auto">
            <a:xfrm rot="5400000">
              <a:off x="1252" y="8494"/>
              <a:ext cx="3191" cy="1064"/>
            </a:xfrm>
            <a:prstGeom prst="bentConnector3">
              <a:avLst>
                <a:gd name="adj1" fmla="val 49986"/>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3" name="AutoShape 20"/>
            <p:cNvCxnSpPr>
              <a:cxnSpLocks noChangeShapeType="1"/>
            </p:cNvCxnSpPr>
            <p:nvPr/>
          </p:nvCxnSpPr>
          <p:spPr bwMode="auto">
            <a:xfrm rot="5400000">
              <a:off x="2252" y="9733"/>
              <a:ext cx="1341" cy="435"/>
            </a:xfrm>
            <a:prstGeom prst="bentConnector3">
              <a:avLst>
                <a:gd name="adj1" fmla="val 49963"/>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4" name="AutoShape 21"/>
            <p:cNvCxnSpPr>
              <a:cxnSpLocks noChangeShapeType="1"/>
            </p:cNvCxnSpPr>
            <p:nvPr/>
          </p:nvCxnSpPr>
          <p:spPr bwMode="auto">
            <a:xfrm rot="16200000" flipH="1">
              <a:off x="5683" y="5673"/>
              <a:ext cx="614" cy="540"/>
            </a:xfrm>
            <a:prstGeom prst="bentConnector3">
              <a:avLst>
                <a:gd name="adj1" fmla="val 50000"/>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5" name="AutoShape 22"/>
            <p:cNvCxnSpPr>
              <a:cxnSpLocks noChangeShapeType="1"/>
            </p:cNvCxnSpPr>
            <p:nvPr/>
          </p:nvCxnSpPr>
          <p:spPr bwMode="auto">
            <a:xfrm rot="16200000">
              <a:off x="5610" y="8590"/>
              <a:ext cx="840" cy="540"/>
            </a:xfrm>
            <a:prstGeom prst="bentConnector3">
              <a:avLst>
                <a:gd name="adj1" fmla="val 50000"/>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6" name="AutoShape 23"/>
            <p:cNvCxnSpPr>
              <a:cxnSpLocks noChangeShapeType="1"/>
            </p:cNvCxnSpPr>
            <p:nvPr/>
          </p:nvCxnSpPr>
          <p:spPr bwMode="auto">
            <a:xfrm rot="16200000" flipH="1">
              <a:off x="2581" y="13124"/>
              <a:ext cx="1460" cy="545"/>
            </a:xfrm>
            <a:prstGeom prst="bentConnector3">
              <a:avLst>
                <a:gd name="adj1" fmla="val 50000"/>
              </a:avLst>
            </a:prstGeom>
            <a:noFill/>
            <a:ln w="19050">
              <a:solidFill>
                <a:srgbClr val="243F60"/>
              </a:solidFill>
              <a:miter lim="800000"/>
              <a:headEnd/>
              <a:tailEnd type="triangle" w="med" len="med"/>
            </a:ln>
            <a:extLst>
              <a:ext uri="{909E8E84-426E-40dd-AFC4-6F175D3DCCD1}">
                <a14:hiddenFill xmlns="" xmlns:a14="http://schemas.microsoft.com/office/drawing/2010/main">
                  <a:noFill/>
                </a14:hiddenFill>
              </a:ext>
            </a:extLst>
          </p:spPr>
        </p:cxnSp>
        <p:cxnSp>
          <p:nvCxnSpPr>
            <p:cNvPr id="27" name="AutoShape 24"/>
            <p:cNvCxnSpPr>
              <a:cxnSpLocks noChangeShapeType="1"/>
            </p:cNvCxnSpPr>
            <p:nvPr/>
          </p:nvCxnSpPr>
          <p:spPr bwMode="auto">
            <a:xfrm rot="5400000">
              <a:off x="6241" y="12289"/>
              <a:ext cx="2658" cy="941"/>
            </a:xfrm>
            <a:prstGeom prst="bentConnector3">
              <a:avLst>
                <a:gd name="adj1" fmla="val 50000"/>
              </a:avLst>
            </a:prstGeom>
            <a:noFill/>
            <a:ln w="19050">
              <a:solidFill>
                <a:srgbClr val="C0504D"/>
              </a:solidFill>
              <a:miter lim="800000"/>
              <a:headEnd/>
              <a:tailEnd type="triangle" w="med" len="med"/>
            </a:ln>
            <a:extLst>
              <a:ext uri="{909E8E84-426E-40dd-AFC4-6F175D3DCCD1}">
                <a14:hiddenFill xmlns="" xmlns:a14="http://schemas.microsoft.com/office/drawing/2010/main">
                  <a:noFill/>
                </a14:hiddenFill>
              </a:ext>
            </a:extLst>
          </p:spPr>
        </p:cxnSp>
        <p:cxnSp>
          <p:nvCxnSpPr>
            <p:cNvPr id="28" name="AutoShape 25"/>
            <p:cNvCxnSpPr>
              <a:cxnSpLocks noChangeShapeType="1"/>
            </p:cNvCxnSpPr>
            <p:nvPr/>
          </p:nvCxnSpPr>
          <p:spPr bwMode="auto">
            <a:xfrm>
              <a:off x="2705" y="4456"/>
              <a:ext cx="4225" cy="1164"/>
            </a:xfrm>
            <a:prstGeom prst="bentConnector3">
              <a:avLst>
                <a:gd name="adj1" fmla="val 49986"/>
              </a:avLst>
            </a:prstGeom>
            <a:noFill/>
            <a:ln w="25400">
              <a:solidFill>
                <a:srgbClr val="0F243E"/>
              </a:solidFill>
              <a:miter lim="800000"/>
              <a:headEnd/>
              <a:tailEnd type="triangle" w="med" len="med"/>
            </a:ln>
            <a:extLst>
              <a:ext uri="{909E8E84-426E-40dd-AFC4-6F175D3DCCD1}">
                <a14:hiddenFill xmlns="" xmlns:a14="http://schemas.microsoft.com/office/drawing/2010/main">
                  <a:noFill/>
                </a14:hiddenFill>
              </a:ext>
            </a:extLst>
          </p:spPr>
        </p:cxnSp>
        <p:cxnSp>
          <p:nvCxnSpPr>
            <p:cNvPr id="29" name="AutoShape 26"/>
            <p:cNvCxnSpPr>
              <a:cxnSpLocks noChangeShapeType="1"/>
            </p:cNvCxnSpPr>
            <p:nvPr/>
          </p:nvCxnSpPr>
          <p:spPr bwMode="auto">
            <a:xfrm>
              <a:off x="2705" y="3960"/>
              <a:ext cx="0" cy="496"/>
            </a:xfrm>
            <a:prstGeom prst="straightConnector1">
              <a:avLst/>
            </a:prstGeom>
            <a:noFill/>
            <a:ln w="25400">
              <a:solidFill>
                <a:srgbClr val="0F243E"/>
              </a:solidFill>
              <a:round/>
              <a:headEnd/>
              <a:tailEnd/>
            </a:ln>
            <a:extLst>
              <a:ext uri="{909E8E84-426E-40dd-AFC4-6F175D3DCCD1}">
                <a14:hiddenFill xmlns="" xmlns:a14="http://schemas.microsoft.com/office/drawing/2010/main">
                  <a:noFill/>
                </a14:hiddenFill>
              </a:ext>
            </a:extLst>
          </p:spPr>
        </p:cxnSp>
        <p:cxnSp>
          <p:nvCxnSpPr>
            <p:cNvPr id="30" name="AutoShape 27"/>
            <p:cNvCxnSpPr>
              <a:cxnSpLocks noChangeShapeType="1"/>
            </p:cNvCxnSpPr>
            <p:nvPr/>
          </p:nvCxnSpPr>
          <p:spPr bwMode="auto">
            <a:xfrm>
              <a:off x="4410" y="4473"/>
              <a:ext cx="1" cy="624"/>
            </a:xfrm>
            <a:prstGeom prst="straightConnector1">
              <a:avLst/>
            </a:prstGeom>
            <a:noFill/>
            <a:ln w="25400">
              <a:solidFill>
                <a:srgbClr val="0F243E"/>
              </a:solidFill>
              <a:round/>
              <a:headEnd/>
              <a:tailEnd type="triangle" w="med" len="med"/>
            </a:ln>
            <a:extLst>
              <a:ext uri="{909E8E84-426E-40dd-AFC4-6F175D3DCCD1}">
                <a14:hiddenFill xmlns="" xmlns:a14="http://schemas.microsoft.com/office/drawing/2010/main">
                  <a:noFill/>
                </a14:hiddenFill>
              </a:ext>
            </a:extLst>
          </p:spPr>
        </p:cxnSp>
        <p:cxnSp>
          <p:nvCxnSpPr>
            <p:cNvPr id="31" name="AutoShape 28"/>
            <p:cNvCxnSpPr>
              <a:cxnSpLocks noChangeShapeType="1"/>
            </p:cNvCxnSpPr>
            <p:nvPr/>
          </p:nvCxnSpPr>
          <p:spPr bwMode="auto">
            <a:xfrm>
              <a:off x="4410" y="4456"/>
              <a:ext cx="1" cy="624"/>
            </a:xfrm>
            <a:prstGeom prst="straightConnector1">
              <a:avLst/>
            </a:prstGeom>
            <a:noFill/>
            <a:ln w="25400">
              <a:solidFill>
                <a:srgbClr val="0F243E"/>
              </a:solidFill>
              <a:round/>
              <a:headEnd/>
              <a:tailEnd type="triangle" w="med" len="med"/>
            </a:ln>
            <a:extLst>
              <a:ext uri="{909E8E84-426E-40dd-AFC4-6F175D3DCCD1}">
                <a14:hiddenFill xmlns="" xmlns:a14="http://schemas.microsoft.com/office/drawing/2010/main">
                  <a:noFill/>
                </a14:hiddenFill>
              </a:ext>
            </a:extLst>
          </p:spPr>
        </p:cxnSp>
        <p:cxnSp>
          <p:nvCxnSpPr>
            <p:cNvPr id="32" name="AutoShape 29"/>
            <p:cNvCxnSpPr>
              <a:cxnSpLocks noChangeShapeType="1"/>
            </p:cNvCxnSpPr>
            <p:nvPr/>
          </p:nvCxnSpPr>
          <p:spPr bwMode="auto">
            <a:xfrm>
              <a:off x="4410" y="6226"/>
              <a:ext cx="275" cy="437"/>
            </a:xfrm>
            <a:prstGeom prst="straightConnector1">
              <a:avLst/>
            </a:prstGeom>
            <a:noFill/>
            <a:ln w="25400">
              <a:solidFill>
                <a:srgbClr val="0F243E"/>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30"/>
            <p:cNvCxnSpPr>
              <a:cxnSpLocks noChangeShapeType="1"/>
            </p:cNvCxnSpPr>
            <p:nvPr/>
          </p:nvCxnSpPr>
          <p:spPr bwMode="auto">
            <a:xfrm flipH="1">
              <a:off x="4450" y="8240"/>
              <a:ext cx="323" cy="380"/>
            </a:xfrm>
            <a:prstGeom prst="straightConnector1">
              <a:avLst/>
            </a:prstGeom>
            <a:noFill/>
            <a:ln w="25400">
              <a:solidFill>
                <a:srgbClr val="0F243E"/>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31"/>
            <p:cNvCxnSpPr>
              <a:cxnSpLocks noChangeShapeType="1"/>
            </p:cNvCxnSpPr>
            <p:nvPr/>
          </p:nvCxnSpPr>
          <p:spPr bwMode="auto">
            <a:xfrm rot="10800000" flipV="1">
              <a:off x="4801" y="4260"/>
              <a:ext cx="1305" cy="786"/>
            </a:xfrm>
            <a:prstGeom prst="bentConnector3">
              <a:avLst>
                <a:gd name="adj1" fmla="val 49963"/>
              </a:avLst>
            </a:prstGeom>
            <a:noFill/>
            <a:ln w="25400">
              <a:solidFill>
                <a:srgbClr val="205867"/>
              </a:solidFill>
              <a:miter lim="800000"/>
              <a:headEnd/>
              <a:tailEnd type="triangle" w="med" len="med"/>
            </a:ln>
            <a:extLst>
              <a:ext uri="{909E8E84-426E-40dd-AFC4-6F175D3DCCD1}">
                <a14:hiddenFill xmlns="" xmlns:a14="http://schemas.microsoft.com/office/drawing/2010/main">
                  <a:noFill/>
                </a14:hiddenFill>
              </a:ext>
            </a:extLst>
          </p:spPr>
        </p:cxnSp>
        <p:cxnSp>
          <p:nvCxnSpPr>
            <p:cNvPr id="35" name="AutoShape 32"/>
            <p:cNvCxnSpPr>
              <a:cxnSpLocks noChangeShapeType="1"/>
            </p:cNvCxnSpPr>
            <p:nvPr/>
          </p:nvCxnSpPr>
          <p:spPr bwMode="auto">
            <a:xfrm rot="16200000" flipH="1">
              <a:off x="4284" y="6241"/>
              <a:ext cx="3818" cy="180"/>
            </a:xfrm>
            <a:prstGeom prst="bentConnector3">
              <a:avLst>
                <a:gd name="adj1" fmla="val 50000"/>
              </a:avLst>
            </a:prstGeom>
            <a:noFill/>
            <a:ln w="25400">
              <a:solidFill>
                <a:srgbClr val="205867"/>
              </a:solidFill>
              <a:miter lim="800000"/>
              <a:headEnd/>
              <a:tailEnd type="triangle" w="med" len="med"/>
            </a:ln>
            <a:extLst>
              <a:ext uri="{909E8E84-426E-40dd-AFC4-6F175D3DCCD1}">
                <a14:hiddenFill xmlns="" xmlns:a14="http://schemas.microsoft.com/office/drawing/2010/main">
                  <a:noFill/>
                </a14:hiddenFill>
              </a:ext>
            </a:extLst>
          </p:spPr>
        </p:cxnSp>
        <p:sp>
          <p:nvSpPr>
            <p:cNvPr id="36" name="AutoShape 33"/>
            <p:cNvSpPr>
              <a:spLocks/>
            </p:cNvSpPr>
            <p:nvPr/>
          </p:nvSpPr>
          <p:spPr bwMode="auto">
            <a:xfrm>
              <a:off x="8084" y="10472"/>
              <a:ext cx="643" cy="4259"/>
            </a:xfrm>
            <a:prstGeom prst="rightBrace">
              <a:avLst>
                <a:gd name="adj1" fmla="val 55197"/>
                <a:gd name="adj2" fmla="val 50000"/>
              </a:avLst>
            </a:prstGeom>
            <a:noFill/>
            <a:ln w="25400">
              <a:solidFill>
                <a:srgbClr val="C0504D"/>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 name="AutoShape 34"/>
            <p:cNvSpPr>
              <a:spLocks noChangeArrowheads="1"/>
            </p:cNvSpPr>
            <p:nvPr/>
          </p:nvSpPr>
          <p:spPr bwMode="auto">
            <a:xfrm>
              <a:off x="1417" y="1963"/>
              <a:ext cx="2730" cy="2295"/>
            </a:xfrm>
            <a:prstGeom prst="flowChartAlternateProcess">
              <a:avLst/>
            </a:prstGeom>
            <a:gradFill rotWithShape="0">
              <a:gsLst>
                <a:gs pos="0">
                  <a:srgbClr val="8064A2"/>
                </a:gs>
                <a:gs pos="100000">
                  <a:srgbClr val="3F3151"/>
                </a:gs>
              </a:gsLst>
              <a:lin ang="2700000" scaled="1"/>
            </a:gradFill>
            <a:ln w="12700">
              <a:solidFill>
                <a:srgbClr val="F2F2F2"/>
              </a:solidFill>
              <a:miter lim="800000"/>
              <a:headEnd/>
              <a:tailEnd/>
            </a:ln>
            <a:effectLst>
              <a:outerShdw blurRad="63500" sy="50000" kx="-2453608" rotWithShape="0">
                <a:srgbClr val="CCC0D9">
                  <a:alpha val="50000"/>
                </a:srgbClr>
              </a:outerShdw>
            </a:effectLst>
          </p:spPr>
          <p:txBody>
            <a:bodyPr rot="0" vert="horz" wrap="square" lIns="91440" tIns="45720" rIns="91440" bIns="45720" anchor="t" anchorCtr="0" upright="1">
              <a:noAutofit/>
            </a:bodyPr>
            <a:lstStyle/>
            <a:p>
              <a:pPr algn="ctr">
                <a:spcAft>
                  <a:spcPts val="0"/>
                </a:spcAft>
              </a:pPr>
              <a:r>
                <a:rPr lang="en-US" sz="1200" b="1" u="sng" dirty="0">
                  <a:solidFill>
                    <a:srgbClr val="FFFFFF"/>
                  </a:solidFill>
                  <a:effectLst/>
                  <a:latin typeface="Cambria"/>
                  <a:ea typeface="ＭＳ 明朝"/>
                  <a:cs typeface="Times New Roman"/>
                </a:rPr>
                <a:t>İÇ POLİTİKA METİNLERİ</a:t>
              </a:r>
              <a:endParaRPr lang="en-US" sz="1200" dirty="0">
                <a:effectLst/>
                <a:latin typeface="Cambria"/>
                <a:ea typeface="ＭＳ 明朝"/>
                <a:cs typeface="Times New Roman"/>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PARTİ PROGRAMLARI</a:t>
              </a:r>
              <a:endParaRPr lang="en-US" sz="800" dirty="0">
                <a:effectLst/>
                <a:latin typeface="Calibri"/>
                <a:ea typeface="Calibri"/>
                <a:cs typeface="Calibri"/>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SEÇİM BEYANLARI (5 </a:t>
              </a:r>
              <a:r>
                <a:rPr lang="tr-TR" sz="800" dirty="0">
                  <a:solidFill>
                    <a:srgbClr val="FFFFFF"/>
                  </a:solidFill>
                  <a:effectLst/>
                  <a:latin typeface="Calibri"/>
                  <a:ea typeface="Calibri"/>
                  <a:cs typeface="Calibri"/>
                </a:rPr>
                <a:t>Yıllık</a:t>
              </a:r>
              <a:r>
                <a:rPr lang="en-US" sz="800" dirty="0">
                  <a:solidFill>
                    <a:srgbClr val="FFFFFF"/>
                  </a:solidFill>
                  <a:effectLst/>
                  <a:latin typeface="Calibri"/>
                  <a:ea typeface="Calibri"/>
                  <a:cs typeface="Calibri"/>
                </a:rPr>
                <a:t>)</a:t>
              </a:r>
              <a:endParaRPr lang="en-US" sz="800" dirty="0">
                <a:effectLst/>
                <a:latin typeface="Calibri"/>
                <a:ea typeface="Calibri"/>
                <a:cs typeface="Calibri"/>
              </a:endParaRPr>
            </a:p>
            <a:p>
              <a:pPr marL="342900" lvl="0" indent="-342900">
                <a:lnSpc>
                  <a:spcPct val="115000"/>
                </a:lnSpc>
                <a:spcAft>
                  <a:spcPts val="0"/>
                </a:spcAft>
                <a:buFont typeface="Symbol"/>
                <a:buChar char=""/>
              </a:pPr>
              <a:r>
                <a:rPr lang="en-US" sz="800" dirty="0">
                  <a:solidFill>
                    <a:srgbClr val="FFFFFF"/>
                  </a:solidFill>
                  <a:effectLst/>
                  <a:latin typeface="Calibri"/>
                  <a:ea typeface="Calibri"/>
                  <a:cs typeface="Calibri"/>
                </a:rPr>
                <a:t>HÜKÜMET PROGRAMLARI</a:t>
              </a:r>
              <a:endParaRPr lang="en-US" sz="800" dirty="0">
                <a:effectLst/>
                <a:latin typeface="Calibri"/>
                <a:ea typeface="Calibri"/>
                <a:cs typeface="Calibri"/>
              </a:endParaRPr>
            </a:p>
          </p:txBody>
        </p:sp>
      </p:grpSp>
      <p:sp>
        <p:nvSpPr>
          <p:cNvPr id="38" name="Text Box 13"/>
          <p:cNvSpPr txBox="1">
            <a:spLocks noChangeArrowheads="1"/>
          </p:cNvSpPr>
          <p:nvPr/>
        </p:nvSpPr>
        <p:spPr bwMode="auto">
          <a:xfrm>
            <a:off x="6156176" y="2636912"/>
            <a:ext cx="1374964" cy="807708"/>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pPr algn="ctr">
              <a:spcAft>
                <a:spcPts val="0"/>
              </a:spcAft>
            </a:pPr>
            <a:r>
              <a:rPr lang="en-US" sz="1400" b="1" dirty="0" smtClean="0">
                <a:solidFill>
                  <a:srgbClr val="C0504D"/>
                </a:solidFill>
                <a:effectLst/>
                <a:latin typeface="Cambria"/>
                <a:ea typeface="ＭＳ 明朝"/>
                <a:cs typeface="Times New Roman"/>
              </a:rPr>
              <a:t>PLANLAMA</a:t>
            </a:r>
            <a:endParaRPr lang="en-US" sz="1200" dirty="0">
              <a:effectLst/>
              <a:latin typeface="Cambria"/>
              <a:ea typeface="ＭＳ 明朝"/>
              <a:cs typeface="Times New Roman"/>
            </a:endParaRPr>
          </a:p>
        </p:txBody>
      </p:sp>
      <p:sp>
        <p:nvSpPr>
          <p:cNvPr id="39" name="TextBox 38"/>
          <p:cNvSpPr txBox="1"/>
          <p:nvPr/>
        </p:nvSpPr>
        <p:spPr>
          <a:xfrm>
            <a:off x="6372200" y="6237312"/>
            <a:ext cx="2088232" cy="246221"/>
          </a:xfrm>
          <a:prstGeom prst="rect">
            <a:avLst/>
          </a:prstGeom>
          <a:noFill/>
        </p:spPr>
        <p:txBody>
          <a:bodyPr wrap="square" rtlCol="0">
            <a:spAutoFit/>
          </a:bodyPr>
          <a:lstStyle/>
          <a:p>
            <a:r>
              <a:rPr lang="tr-TR" sz="1000" dirty="0" smtClean="0"/>
              <a:t>YILMAZ VE ARK. UNICEF, 2010</a:t>
            </a:r>
            <a:endParaRPr lang="tr-TR" sz="1000" dirty="0"/>
          </a:p>
        </p:txBody>
      </p:sp>
      <p:sp>
        <p:nvSpPr>
          <p:cNvPr id="40" name="39 Slayt Numarası Yer Tutucusu"/>
          <p:cNvSpPr>
            <a:spLocks noGrp="1"/>
          </p:cNvSpPr>
          <p:nvPr>
            <p:ph type="sldNum" sz="quarter" idx="12"/>
          </p:nvPr>
        </p:nvSpPr>
        <p:spPr/>
        <p:txBody>
          <a:bodyPr/>
          <a:lstStyle/>
          <a:p>
            <a:fld id="{C82BC245-AE3B-4E72-94EC-706466790AFD}" type="slidenum">
              <a:rPr lang="tr-TR" smtClean="0"/>
              <a:pPr/>
              <a:t>10</a:t>
            </a:fld>
            <a:endParaRPr lang="tr-TR" dirty="0"/>
          </a:p>
        </p:txBody>
      </p:sp>
    </p:spTree>
    <p:extLst>
      <p:ext uri="{BB962C8B-B14F-4D97-AF65-F5344CB8AC3E}">
        <p14:creationId xmlns:p14="http://schemas.microsoft.com/office/powerpoint/2010/main" val="22819855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1066800"/>
          </a:xfrm>
        </p:spPr>
        <p:txBody>
          <a:bodyPr>
            <a:noAutofit/>
          </a:bodyPr>
          <a:lstStyle/>
          <a:p>
            <a:r>
              <a:rPr lang="tr-TR" sz="3600" b="1" dirty="0" smtClean="0"/>
              <a:t>Yeni Mali Yönetim Anlayışı İle Uyumlu Performans Bütçe Sistemi</a:t>
            </a:r>
            <a:endParaRPr lang="tr-TR" sz="3600" b="1" dirty="0"/>
          </a:p>
        </p:txBody>
      </p:sp>
      <p:sp>
        <p:nvSpPr>
          <p:cNvPr id="3" name="İçerik Yer Tutucusu 2"/>
          <p:cNvSpPr>
            <a:spLocks noGrp="1"/>
          </p:cNvSpPr>
          <p:nvPr>
            <p:ph idx="1"/>
          </p:nvPr>
        </p:nvSpPr>
        <p:spPr>
          <a:xfrm>
            <a:off x="457200" y="1556792"/>
            <a:ext cx="8229600" cy="5017046"/>
          </a:xfrm>
        </p:spPr>
        <p:txBody>
          <a:bodyPr>
            <a:normAutofit/>
          </a:bodyPr>
          <a:lstStyle/>
          <a:p>
            <a:pPr>
              <a:spcBef>
                <a:spcPts val="0"/>
              </a:spcBef>
              <a:spcAft>
                <a:spcPts val="1200"/>
              </a:spcAft>
            </a:pPr>
            <a:r>
              <a:rPr lang="tr-TR" dirty="0" smtClean="0"/>
              <a:t>Kurumsal düzeye geçiş – hizmeti üretenin sorumluluğu</a:t>
            </a:r>
          </a:p>
          <a:p>
            <a:pPr>
              <a:spcBef>
                <a:spcPts val="0"/>
              </a:spcBef>
              <a:spcAft>
                <a:spcPts val="1200"/>
              </a:spcAft>
            </a:pPr>
            <a:r>
              <a:rPr lang="tr-TR" dirty="0" smtClean="0"/>
              <a:t>Stratejik planlama (kurumsal düzeyde)</a:t>
            </a:r>
          </a:p>
          <a:p>
            <a:pPr>
              <a:spcBef>
                <a:spcPts val="0"/>
              </a:spcBef>
              <a:spcAft>
                <a:spcPts val="1200"/>
              </a:spcAft>
            </a:pPr>
            <a:r>
              <a:rPr lang="tr-TR" dirty="0" smtClean="0"/>
              <a:t>Performans Programları</a:t>
            </a:r>
          </a:p>
          <a:p>
            <a:pPr>
              <a:spcBef>
                <a:spcPts val="0"/>
              </a:spcBef>
              <a:spcAft>
                <a:spcPts val="1200"/>
              </a:spcAft>
            </a:pPr>
            <a:r>
              <a:rPr lang="tr-TR" dirty="0" smtClean="0"/>
              <a:t>Bununla birlikte başlangıçta programlar oluşturulmadan geçilen performans bütçe uygulamasından tekrar program bütçe modeline geçiş arayışı…</a:t>
            </a:r>
          </a:p>
          <a:p>
            <a:pPr marL="109537" indent="0">
              <a:spcBef>
                <a:spcPts val="0"/>
              </a:spcBef>
              <a:spcAft>
                <a:spcPts val="0"/>
              </a:spcAft>
              <a:buNone/>
            </a:pPr>
            <a:endParaRPr lang="tr-TR" dirty="0" smtClean="0"/>
          </a:p>
        </p:txBody>
      </p:sp>
      <p:sp>
        <p:nvSpPr>
          <p:cNvPr id="4" name="Slayt Numarası Yer Tutucusu 3"/>
          <p:cNvSpPr>
            <a:spLocks noGrp="1"/>
          </p:cNvSpPr>
          <p:nvPr>
            <p:ph type="sldNum" sz="quarter" idx="12"/>
          </p:nvPr>
        </p:nvSpPr>
        <p:spPr/>
        <p:txBody>
          <a:bodyPr/>
          <a:lstStyle/>
          <a:p>
            <a:fld id="{C82BC245-AE3B-4E72-94EC-706466790AFD}" type="slidenum">
              <a:rPr lang="tr-TR" smtClean="0"/>
              <a:pPr/>
              <a:t>11</a:t>
            </a:fld>
            <a:endParaRPr lang="tr-TR"/>
          </a:p>
        </p:txBody>
      </p:sp>
    </p:spTree>
    <p:extLst>
      <p:ext uri="{BB962C8B-B14F-4D97-AF65-F5344CB8AC3E}">
        <p14:creationId xmlns:p14="http://schemas.microsoft.com/office/powerpoint/2010/main" val="776004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936104"/>
          </a:xfrm>
        </p:spPr>
        <p:txBody>
          <a:bodyPr/>
          <a:lstStyle/>
          <a:p>
            <a:r>
              <a:rPr lang="tr-TR" b="1" dirty="0" smtClean="0"/>
              <a:t>Çok Yıllı Bütçe</a:t>
            </a:r>
            <a:endParaRPr lang="tr-TR" b="1" dirty="0"/>
          </a:p>
        </p:txBody>
      </p:sp>
      <p:sp>
        <p:nvSpPr>
          <p:cNvPr id="3" name="İçerik Yer Tutucusu 2"/>
          <p:cNvSpPr>
            <a:spLocks noGrp="1"/>
          </p:cNvSpPr>
          <p:nvPr>
            <p:ph idx="1"/>
          </p:nvPr>
        </p:nvSpPr>
        <p:spPr>
          <a:xfrm>
            <a:off x="457200" y="1844824"/>
            <a:ext cx="8229600" cy="4536504"/>
          </a:xfrm>
        </p:spPr>
        <p:txBody>
          <a:bodyPr/>
          <a:lstStyle/>
          <a:p>
            <a:pPr>
              <a:spcAft>
                <a:spcPts val="600"/>
              </a:spcAft>
            </a:pPr>
            <a:r>
              <a:rPr lang="tr-TR" sz="3000" dirty="0" smtClean="0"/>
              <a:t>Bütçe kanunu tek yıl, ama ileriye yönelik iki yıllık tahminler</a:t>
            </a:r>
          </a:p>
          <a:p>
            <a:pPr>
              <a:spcAft>
                <a:spcPts val="600"/>
              </a:spcAft>
            </a:pPr>
            <a:r>
              <a:rPr lang="tr-TR" sz="3000" dirty="0" smtClean="0"/>
              <a:t>Planlama ve programa alt </a:t>
            </a:r>
            <a:r>
              <a:rPr lang="tr-TR" sz="3000" dirty="0" smtClean="0"/>
              <a:t>yapısının güçlendirilmesi, düzenlilik denetimine yönelik </a:t>
            </a:r>
            <a:r>
              <a:rPr lang="tr-TR" sz="3000" b="1" i="1" dirty="0" smtClean="0"/>
              <a:t>yargıda oluşan karinelerin </a:t>
            </a:r>
            <a:r>
              <a:rPr lang="tr-TR" sz="3000" dirty="0" smtClean="0"/>
              <a:t>güçlendirilmesi</a:t>
            </a:r>
          </a:p>
          <a:p>
            <a:pPr>
              <a:spcAft>
                <a:spcPts val="600"/>
              </a:spcAft>
            </a:pPr>
            <a:r>
              <a:rPr lang="tr-TR" sz="3000" dirty="0" smtClean="0"/>
              <a:t>Performans denetiminde politika  ve plan (</a:t>
            </a:r>
            <a:r>
              <a:rPr lang="tr-TR" sz="3000" dirty="0" err="1" smtClean="0"/>
              <a:t>önceliklendirme</a:t>
            </a:r>
            <a:r>
              <a:rPr lang="tr-TR" sz="3000" dirty="0" smtClean="0"/>
              <a:t>) tercihlerinin açık bir şekilde görülmesi</a:t>
            </a:r>
            <a:endParaRPr lang="tr-TR" sz="3000"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12</a:t>
            </a:fld>
            <a:endParaRPr lang="tr-TR"/>
          </a:p>
        </p:txBody>
      </p:sp>
    </p:spTree>
    <p:extLst>
      <p:ext uri="{BB962C8B-B14F-4D97-AF65-F5344CB8AC3E}">
        <p14:creationId xmlns:p14="http://schemas.microsoft.com/office/powerpoint/2010/main" val="17875445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174038" y="1588"/>
            <a:ext cx="762000" cy="366712"/>
          </a:xfrm>
          <a:prstGeom prst="rect">
            <a:avLst/>
          </a:prstGeom>
        </p:spPr>
        <p:txBody>
          <a:bodyPr/>
          <a:lstStyle/>
          <a:p>
            <a:fld id="{C82BC245-AE3B-4E72-94EC-706466790AFD}" type="slidenum">
              <a:rPr lang="tr-TR" smtClean="0"/>
              <a:pPr/>
              <a:t>13</a:t>
            </a:fld>
            <a:endParaRPr lang="tr-TR"/>
          </a:p>
        </p:txBody>
      </p:sp>
      <p:graphicFrame>
        <p:nvGraphicFramePr>
          <p:cNvPr id="6" name="Diyagram 5"/>
          <p:cNvGraphicFramePr/>
          <p:nvPr>
            <p:extLst>
              <p:ext uri="{D42A27DB-BD31-4B8C-83A1-F6EECF244321}">
                <p14:modId xmlns:p14="http://schemas.microsoft.com/office/powerpoint/2010/main" val="891069680"/>
              </p:ext>
            </p:extLst>
          </p:nvPr>
        </p:nvGraphicFramePr>
        <p:xfrm>
          <a:off x="539552" y="548680"/>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3563888" y="2780928"/>
            <a:ext cx="2088232" cy="1569660"/>
          </a:xfrm>
          <a:prstGeom prst="rect">
            <a:avLst/>
          </a:prstGeom>
          <a:noFill/>
        </p:spPr>
        <p:txBody>
          <a:bodyPr wrap="square" rtlCol="0">
            <a:spAutoFit/>
          </a:bodyPr>
          <a:lstStyle/>
          <a:p>
            <a:pPr algn="ctr"/>
            <a:r>
              <a:rPr lang="tr-TR" sz="2400" b="1" dirty="0" smtClean="0"/>
              <a:t>Kurumsal Düzeyde Mali Yönetim Modeli</a:t>
            </a:r>
            <a:endParaRPr lang="tr-TR" sz="2400" b="1" dirty="0"/>
          </a:p>
        </p:txBody>
      </p:sp>
      <p:sp>
        <p:nvSpPr>
          <p:cNvPr id="8" name="7 Metin kutusu"/>
          <p:cNvSpPr txBox="1"/>
          <p:nvPr/>
        </p:nvSpPr>
        <p:spPr>
          <a:xfrm>
            <a:off x="251520" y="6346579"/>
            <a:ext cx="7272808" cy="276999"/>
          </a:xfrm>
          <a:prstGeom prst="rect">
            <a:avLst/>
          </a:prstGeom>
          <a:noFill/>
        </p:spPr>
        <p:txBody>
          <a:bodyPr wrap="square" rtlCol="0">
            <a:spAutoFit/>
          </a:bodyPr>
          <a:lstStyle/>
          <a:p>
            <a:r>
              <a:rPr lang="tr-TR" sz="1200" i="1" dirty="0" smtClean="0"/>
              <a:t>Yılmaz, H. Hakan (2011), Sayıştay Başkanlığı Kurumsal Performans Denetimi Rehberi Çalışması</a:t>
            </a:r>
            <a:endParaRPr lang="tr-TR" sz="1200" dirty="0"/>
          </a:p>
        </p:txBody>
      </p:sp>
    </p:spTree>
    <p:extLst>
      <p:ext uri="{BB962C8B-B14F-4D97-AF65-F5344CB8AC3E}">
        <p14:creationId xmlns:p14="http://schemas.microsoft.com/office/powerpoint/2010/main" val="36595562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23528" y="548680"/>
            <a:ext cx="8568952" cy="1143000"/>
          </a:xfrm>
        </p:spPr>
        <p:txBody>
          <a:bodyPr>
            <a:noAutofit/>
          </a:bodyPr>
          <a:lstStyle/>
          <a:p>
            <a:pPr>
              <a:defRPr/>
            </a:pPr>
            <a:r>
              <a:rPr lang="tr-TR" sz="2800" b="1" dirty="0" smtClean="0">
                <a:solidFill>
                  <a:srgbClr val="1F497D"/>
                </a:solidFill>
                <a:latin typeface="Century Gothic" pitchFamily="34" charset="0"/>
                <a:cs typeface="Arial" pitchFamily="34" charset="0"/>
              </a:rPr>
              <a:t>Performans Esaslı Bütçeleme ve Dört Temel Unsur</a:t>
            </a:r>
            <a:endParaRPr lang="tr-TR" sz="2800" b="1" dirty="0">
              <a:solidFill>
                <a:srgbClr val="1F497D"/>
              </a:solidFill>
              <a:latin typeface="Century Gothic" pitchFamily="34" charset="0"/>
              <a:cs typeface="Arial" pitchFamily="34" charset="0"/>
            </a:endParaRPr>
          </a:p>
        </p:txBody>
      </p:sp>
      <p:sp>
        <p:nvSpPr>
          <p:cNvPr id="2" name="İçerik Yer Tutucusu 1"/>
          <p:cNvSpPr>
            <a:spLocks noGrp="1"/>
          </p:cNvSpPr>
          <p:nvPr>
            <p:ph idx="1"/>
          </p:nvPr>
        </p:nvSpPr>
        <p:spPr/>
        <p:txBody>
          <a:bodyPr>
            <a:normAutofit/>
          </a:bodyPr>
          <a:lstStyle/>
          <a:p>
            <a:r>
              <a:rPr lang="tr-TR" sz="2800" dirty="0" smtClean="0">
                <a:latin typeface="Arial" pitchFamily="34" charset="0"/>
                <a:cs typeface="Arial" pitchFamily="34" charset="0"/>
              </a:rPr>
              <a:t>Stratejik Plan</a:t>
            </a: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Performans Programı</a:t>
            </a:r>
          </a:p>
          <a:p>
            <a:pPr>
              <a:buNone/>
            </a:pP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Çok Yıllı Bütçe</a:t>
            </a:r>
          </a:p>
          <a:p>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Faaliyet Raporu</a:t>
            </a:r>
            <a:endParaRPr lang="tr-TR" sz="2800"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C82BC245-AE3B-4E72-94EC-706466790AFD}" type="slidenum">
              <a:rPr lang="tr-TR" smtClean="0"/>
              <a:pPr/>
              <a:t>14</a:t>
            </a:fld>
            <a:endParaRPr lang="tr-TR" dirty="0"/>
          </a:p>
        </p:txBody>
      </p:sp>
    </p:spTree>
    <p:extLst>
      <p:ext uri="{BB962C8B-B14F-4D97-AF65-F5344CB8AC3E}">
        <p14:creationId xmlns:p14="http://schemas.microsoft.com/office/powerpoint/2010/main" val="27967394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742950" y="457200"/>
            <a:ext cx="8202613" cy="1143000"/>
          </a:xfrm>
        </p:spPr>
        <p:txBody>
          <a:bodyPr>
            <a:normAutofit/>
          </a:bodyPr>
          <a:lstStyle/>
          <a:p>
            <a:pPr eaLnBrk="1" hangingPunct="1">
              <a:defRPr/>
            </a:pPr>
            <a:r>
              <a:rPr lang="tr-TR" sz="3600" b="1" dirty="0" smtClean="0">
                <a:solidFill>
                  <a:schemeClr val="tx1"/>
                </a:solidFill>
                <a:latin typeface="Arial" pitchFamily="34" charset="0"/>
              </a:rPr>
              <a:t>Stratejik </a:t>
            </a:r>
            <a:r>
              <a:rPr lang="tr-TR" sz="3600" b="1" dirty="0">
                <a:solidFill>
                  <a:schemeClr val="tx1"/>
                </a:solidFill>
                <a:latin typeface="Arial" pitchFamily="34" charset="0"/>
              </a:rPr>
              <a:t>Planlama (</a:t>
            </a:r>
            <a:r>
              <a:rPr lang="tr-TR" sz="3600" b="1" dirty="0" smtClean="0">
                <a:solidFill>
                  <a:schemeClr val="tx1"/>
                </a:solidFill>
                <a:latin typeface="Arial" pitchFamily="34" charset="0"/>
              </a:rPr>
              <a:t>5018/9)</a:t>
            </a:r>
            <a:endParaRPr lang="tr-TR" sz="3600" b="1" dirty="0">
              <a:solidFill>
                <a:schemeClr val="tx1"/>
              </a:solidFill>
              <a:latin typeface="Arial" pitchFamily="34" charset="0"/>
            </a:endParaRPr>
          </a:p>
        </p:txBody>
      </p:sp>
      <p:sp>
        <p:nvSpPr>
          <p:cNvPr id="114690" name="Rectangle 3"/>
          <p:cNvSpPr>
            <a:spLocks noGrp="1" noChangeArrowheads="1"/>
          </p:cNvSpPr>
          <p:nvPr>
            <p:ph type="body" idx="1"/>
          </p:nvPr>
        </p:nvSpPr>
        <p:spPr>
          <a:xfrm>
            <a:off x="763588" y="1981200"/>
            <a:ext cx="7959725" cy="4346575"/>
          </a:xfrm>
        </p:spPr>
        <p:txBody>
          <a:bodyPr/>
          <a:lstStyle/>
          <a:p>
            <a:pPr marL="84138" indent="0" eaLnBrk="1" hangingPunct="1">
              <a:lnSpc>
                <a:spcPct val="90000"/>
              </a:lnSpc>
              <a:buFont typeface="Wingdings" pitchFamily="2" charset="2"/>
              <a:buNone/>
            </a:pPr>
            <a:r>
              <a:rPr lang="tr-TR" sz="2800" dirty="0" smtClean="0"/>
              <a:t>Kamu idarelerinin </a:t>
            </a:r>
            <a:r>
              <a:rPr lang="tr-TR" sz="2800" u="sng" dirty="0" smtClean="0"/>
              <a:t>orta ve uzun vadeli amaçlarını</a:t>
            </a:r>
            <a:r>
              <a:rPr lang="tr-TR" sz="2800" dirty="0" smtClean="0"/>
              <a:t>, temel </a:t>
            </a:r>
            <a:r>
              <a:rPr lang="tr-TR" sz="2800" u="sng" dirty="0" smtClean="0"/>
              <a:t>ilke</a:t>
            </a:r>
            <a:r>
              <a:rPr lang="tr-TR" sz="2800" dirty="0" smtClean="0"/>
              <a:t> ve politikalarını, </a:t>
            </a:r>
            <a:r>
              <a:rPr lang="tr-TR" sz="2800" u="sng" dirty="0" smtClean="0"/>
              <a:t>hedef</a:t>
            </a:r>
            <a:r>
              <a:rPr lang="tr-TR" sz="2800" dirty="0" smtClean="0"/>
              <a:t> ve önceliklerini, </a:t>
            </a:r>
            <a:r>
              <a:rPr lang="tr-TR" sz="2800" u="sng" dirty="0" smtClean="0"/>
              <a:t>performans ölçütlerini</a:t>
            </a:r>
            <a:r>
              <a:rPr lang="tr-TR" sz="2800" dirty="0" smtClean="0"/>
              <a:t>, bunlara ulaşmak için izlenecek </a:t>
            </a:r>
            <a:r>
              <a:rPr lang="tr-TR" sz="2800" u="sng" dirty="0" smtClean="0"/>
              <a:t>yöntemler</a:t>
            </a:r>
            <a:r>
              <a:rPr lang="tr-TR" sz="2800" dirty="0" smtClean="0"/>
              <a:t> ile </a:t>
            </a:r>
            <a:r>
              <a:rPr lang="tr-TR" sz="2800" u="sng" dirty="0" smtClean="0"/>
              <a:t>kaynak dağılımlarını</a:t>
            </a:r>
            <a:r>
              <a:rPr lang="tr-TR" sz="2800" dirty="0" smtClean="0"/>
              <a:t> içeren plan </a:t>
            </a:r>
          </a:p>
          <a:p>
            <a:pPr marL="84138" indent="0" eaLnBrk="1" hangingPunct="1">
              <a:lnSpc>
                <a:spcPct val="90000"/>
              </a:lnSpc>
              <a:buFont typeface="Wingdings" pitchFamily="2" charset="2"/>
              <a:buNone/>
            </a:pPr>
            <a:endParaRPr lang="tr-TR" sz="2800" dirty="0" smtClean="0"/>
          </a:p>
          <a:p>
            <a:pPr marL="84138" indent="0" eaLnBrk="1" hangingPunct="1">
              <a:lnSpc>
                <a:spcPct val="90000"/>
              </a:lnSpc>
              <a:buFont typeface="Wingdings" pitchFamily="2" charset="2"/>
              <a:buNone/>
            </a:pPr>
            <a:r>
              <a:rPr lang="tr-TR" sz="2800" dirty="0" smtClean="0"/>
              <a:t>Kamu hizmetlerinin istenilen düzeyde ve </a:t>
            </a:r>
            <a:r>
              <a:rPr lang="tr-TR" sz="2800" u="sng" dirty="0" smtClean="0"/>
              <a:t>kalitede</a:t>
            </a:r>
            <a:r>
              <a:rPr lang="tr-TR" sz="2800" dirty="0" smtClean="0"/>
              <a:t> sunulabilmesi için </a:t>
            </a:r>
            <a:r>
              <a:rPr lang="tr-TR" sz="2800" u="sng" dirty="0" smtClean="0"/>
              <a:t>bütçeler</a:t>
            </a:r>
            <a:r>
              <a:rPr lang="tr-TR" sz="2800" dirty="0" smtClean="0"/>
              <a:t> ile program ve proje bazında </a:t>
            </a:r>
            <a:r>
              <a:rPr lang="tr-TR" sz="2800" u="sng" dirty="0" smtClean="0"/>
              <a:t>kaynak tahsislerinin</a:t>
            </a:r>
            <a:r>
              <a:rPr lang="tr-TR" sz="2800" dirty="0" smtClean="0"/>
              <a:t> stratejik planlarına dayanması</a:t>
            </a:r>
          </a:p>
        </p:txBody>
      </p:sp>
      <p:sp>
        <p:nvSpPr>
          <p:cNvPr id="4" name="3 Slayt Numarası Yer Tutucusu"/>
          <p:cNvSpPr>
            <a:spLocks noGrp="1"/>
          </p:cNvSpPr>
          <p:nvPr>
            <p:ph type="sldNum" sz="quarter" idx="12"/>
          </p:nvPr>
        </p:nvSpPr>
        <p:spPr/>
        <p:txBody>
          <a:bodyPr/>
          <a:lstStyle/>
          <a:p>
            <a:fld id="{C82BC245-AE3B-4E72-94EC-706466790AFD}" type="slidenum">
              <a:rPr lang="tr-TR" smtClean="0"/>
              <a:pPr/>
              <a:t>15</a:t>
            </a:fld>
            <a:endParaRPr lang="tr-TR" dirty="0"/>
          </a:p>
        </p:txBody>
      </p:sp>
    </p:spTree>
    <p:extLst>
      <p:ext uri="{BB962C8B-B14F-4D97-AF65-F5344CB8AC3E}">
        <p14:creationId xmlns:p14="http://schemas.microsoft.com/office/powerpoint/2010/main" val="2820229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7544" y="476672"/>
            <a:ext cx="8229600" cy="864096"/>
          </a:xfrm>
          <a:noFill/>
          <a:ln/>
        </p:spPr>
        <p:txBody>
          <a:bodyPr anchor="ctr"/>
          <a:lstStyle/>
          <a:p>
            <a:r>
              <a:rPr lang="tr-TR" b="1" dirty="0"/>
              <a:t>Stratejik Planlama</a:t>
            </a:r>
          </a:p>
        </p:txBody>
      </p:sp>
      <p:sp>
        <p:nvSpPr>
          <p:cNvPr id="44035" name="Rectangle 3"/>
          <p:cNvSpPr>
            <a:spLocks noGrp="1" noChangeArrowheads="1"/>
          </p:cNvSpPr>
          <p:nvPr>
            <p:ph type="body" idx="1"/>
          </p:nvPr>
        </p:nvSpPr>
        <p:spPr>
          <a:xfrm>
            <a:off x="455613" y="1556792"/>
            <a:ext cx="8404225" cy="4968552"/>
          </a:xfrm>
          <a:noFill/>
          <a:ln/>
        </p:spPr>
        <p:txBody>
          <a:bodyPr/>
          <a:lstStyle/>
          <a:p>
            <a:pPr marL="342900" indent="-342900"/>
            <a:r>
              <a:rPr lang="tr-TR" sz="2800" dirty="0"/>
              <a:t>Bir kuruluşun disiplinli ve sistemli bir şekilde:</a:t>
            </a:r>
          </a:p>
          <a:p>
            <a:pPr marL="539750" lvl="1" indent="-17463">
              <a:buFontTx/>
              <a:buChar char="•"/>
            </a:pPr>
            <a:r>
              <a:rPr lang="tr-TR" dirty="0"/>
              <a:t>kendisini nasıl tanımladığını,</a:t>
            </a:r>
          </a:p>
          <a:p>
            <a:pPr marL="539750" lvl="1" indent="-17463">
              <a:buFontTx/>
              <a:buChar char="•"/>
            </a:pPr>
            <a:r>
              <a:rPr lang="tr-TR" dirty="0"/>
              <a:t>neler yaptığını,</a:t>
            </a:r>
          </a:p>
          <a:p>
            <a:pPr marL="539750" lvl="1" indent="-17463">
              <a:buFontTx/>
              <a:buChar char="•"/>
            </a:pPr>
            <a:r>
              <a:rPr lang="tr-TR" dirty="0"/>
              <a:t>yaptığı şeyleri niçin yaptığını, </a:t>
            </a:r>
          </a:p>
          <a:p>
            <a:pPr marL="539750" lvl="1" indent="-17463">
              <a:buFontTx/>
              <a:buChar char="•"/>
            </a:pPr>
            <a:r>
              <a:rPr lang="tr-TR" dirty="0"/>
              <a:t>ulaşmayı arzu ettiği durumu</a:t>
            </a:r>
          </a:p>
          <a:p>
            <a:pPr marL="342900" indent="-342900"/>
            <a:r>
              <a:rPr lang="tr-TR" sz="2800" dirty="0"/>
              <a:t>değerlendirmesi, şekillendirmesi ve</a:t>
            </a:r>
          </a:p>
          <a:p>
            <a:pPr marL="342900" indent="-342900"/>
            <a:r>
              <a:rPr lang="tr-TR" sz="2800" dirty="0"/>
              <a:t>bunlara rehberlik eden temel kararları ve eylemleri üretmesidir.</a:t>
            </a:r>
          </a:p>
        </p:txBody>
      </p:sp>
      <p:sp>
        <p:nvSpPr>
          <p:cNvPr id="4" name="3 Slayt Numarası Yer Tutucusu"/>
          <p:cNvSpPr>
            <a:spLocks noGrp="1"/>
          </p:cNvSpPr>
          <p:nvPr>
            <p:ph type="sldNum" sz="quarter" idx="12"/>
          </p:nvPr>
        </p:nvSpPr>
        <p:spPr/>
        <p:txBody>
          <a:bodyPr/>
          <a:lstStyle/>
          <a:p>
            <a:fld id="{C82BC245-AE3B-4E72-94EC-706466790AFD}" type="slidenum">
              <a:rPr lang="tr-TR" smtClean="0"/>
              <a:pPr/>
              <a:t>16</a:t>
            </a:fld>
            <a:endParaRPr lang="tr-TR" dirty="0"/>
          </a:p>
        </p:txBody>
      </p:sp>
    </p:spTree>
    <p:extLst>
      <p:ext uri="{BB962C8B-B14F-4D97-AF65-F5344CB8AC3E}">
        <p14:creationId xmlns:p14="http://schemas.microsoft.com/office/powerpoint/2010/main" val="4888248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 y="332656"/>
            <a:ext cx="878314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layt Numarası Yer Tutucusu"/>
          <p:cNvSpPr>
            <a:spLocks noGrp="1"/>
          </p:cNvSpPr>
          <p:nvPr>
            <p:ph type="sldNum" sz="quarter" idx="12"/>
          </p:nvPr>
        </p:nvSpPr>
        <p:spPr/>
        <p:txBody>
          <a:bodyPr/>
          <a:lstStyle/>
          <a:p>
            <a:fld id="{C82BC245-AE3B-4E72-94EC-706466790AFD}" type="slidenum">
              <a:rPr lang="tr-TR" smtClean="0"/>
              <a:pPr/>
              <a:t>17</a:t>
            </a:fld>
            <a:endParaRPr lang="tr-TR" dirty="0"/>
          </a:p>
        </p:txBody>
      </p:sp>
      <p:sp>
        <p:nvSpPr>
          <p:cNvPr id="30721" name="Rectangle 1"/>
          <p:cNvSpPr>
            <a:spLocks noChangeArrowheads="1"/>
          </p:cNvSpPr>
          <p:nvPr/>
        </p:nvSpPr>
        <p:spPr bwMode="auto">
          <a:xfrm>
            <a:off x="1796241" y="6513984"/>
            <a:ext cx="5551520"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0850" algn="l"/>
                <a:tab pos="1127125" algn="l"/>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Yılmaz,</a:t>
            </a:r>
            <a:r>
              <a:rPr kumimoji="0" lang="tr-TR" sz="9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H.H.</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 Emil, </a:t>
            </a:r>
            <a:r>
              <a:rPr kumimoji="0" lang="tr-TR"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vd</a:t>
            </a: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Türk Bütçe Sisteminde Program Bütçe Anlayışına Geçiş, Maliye Bakanlığı</a:t>
            </a:r>
            <a:r>
              <a:rPr kumimoji="0" lang="tr-TR" sz="9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SGB</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3937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a:xfrm>
            <a:off x="357188" y="476250"/>
            <a:ext cx="8786812" cy="1000125"/>
          </a:xfrm>
        </p:spPr>
        <p:txBody>
          <a:bodyPr>
            <a:normAutofit/>
          </a:bodyPr>
          <a:lstStyle/>
          <a:p>
            <a:pPr eaLnBrk="1" hangingPunct="1"/>
            <a:r>
              <a:rPr lang="tr-TR" sz="3200" b="1" dirty="0" smtClean="0">
                <a:solidFill>
                  <a:srgbClr val="002060"/>
                </a:solidFill>
              </a:rPr>
              <a:t>Performans Programı: Kavramsal Çerçeve</a:t>
            </a:r>
          </a:p>
        </p:txBody>
      </p:sp>
      <p:sp>
        <p:nvSpPr>
          <p:cNvPr id="130050" name="Content Placeholder 2"/>
          <p:cNvSpPr>
            <a:spLocks noGrp="1"/>
          </p:cNvSpPr>
          <p:nvPr>
            <p:ph idx="4294967295"/>
          </p:nvPr>
        </p:nvSpPr>
        <p:spPr>
          <a:xfrm>
            <a:off x="467544" y="1571625"/>
            <a:ext cx="7741419" cy="4929188"/>
          </a:xfrm>
        </p:spPr>
        <p:txBody>
          <a:bodyPr/>
          <a:lstStyle/>
          <a:p>
            <a:pPr marL="109537" indent="0" eaLnBrk="1" hangingPunct="1">
              <a:spcBef>
                <a:spcPts val="0"/>
              </a:spcBef>
              <a:spcAft>
                <a:spcPts val="1200"/>
              </a:spcAft>
              <a:buNone/>
            </a:pPr>
            <a:r>
              <a:rPr lang="tr-TR" sz="2400" b="1" u="sng" dirty="0" smtClean="0"/>
              <a:t>Performans Esaslı Bütçeleme: </a:t>
            </a:r>
            <a:r>
              <a:rPr lang="tr-TR" sz="2400" dirty="0" smtClean="0"/>
              <a:t>Kaynakların kamu idarelerinin amaç ve hedefleri doğrultusunda tahsisini ve kullanılmasını sağlayan, performans ölçümü ve değerlendirmesi yaparak ulaşılmak istenen hedeflere ulaşılıp ulaşılmadığını tespit eden ve sonuçları raporlayan bir bütçeleme sistemidir.</a:t>
            </a:r>
            <a:endParaRPr lang="tr-TR" sz="2400" b="1" u="sng" dirty="0" smtClean="0"/>
          </a:p>
          <a:p>
            <a:pPr marL="109537" indent="0" eaLnBrk="1" hangingPunct="1">
              <a:spcBef>
                <a:spcPts val="0"/>
              </a:spcBef>
              <a:spcAft>
                <a:spcPts val="1200"/>
              </a:spcAft>
              <a:buNone/>
            </a:pPr>
            <a:r>
              <a:rPr lang="tr-TR" sz="2400" b="1" u="sng" dirty="0" smtClean="0"/>
              <a:t>Performans programı: </a:t>
            </a:r>
            <a:r>
              <a:rPr lang="tr-TR" sz="2400" dirty="0" smtClean="0"/>
              <a:t>Bir kamu idaresinin program dönemine ilişkin performans hedeflerini, bu hedeflere ulaşmak için yürütecekleri faaliyetler ile bunların kaynak ihtiyacını ve performans göstergelerini içeren programdır (Rehber 2009).</a:t>
            </a:r>
          </a:p>
          <a:p>
            <a:pPr eaLnBrk="1" hangingPunct="1">
              <a:buFont typeface="Wingdings 2" pitchFamily="18" charset="2"/>
              <a:buNone/>
            </a:pPr>
            <a:endParaRPr lang="tr-TR" dirty="0" smtClean="0"/>
          </a:p>
        </p:txBody>
      </p:sp>
      <p:sp>
        <p:nvSpPr>
          <p:cNvPr id="4" name="3 Slayt Numarası Yer Tutucusu"/>
          <p:cNvSpPr>
            <a:spLocks noGrp="1"/>
          </p:cNvSpPr>
          <p:nvPr>
            <p:ph type="sldNum" sz="quarter" idx="12"/>
          </p:nvPr>
        </p:nvSpPr>
        <p:spPr/>
        <p:txBody>
          <a:bodyPr/>
          <a:lstStyle/>
          <a:p>
            <a:fld id="{C82BC245-AE3B-4E72-94EC-706466790AFD}" type="slidenum">
              <a:rPr lang="tr-TR" smtClean="0"/>
              <a:pPr/>
              <a:t>18</a:t>
            </a:fld>
            <a:endParaRPr lang="tr-TR" dirty="0"/>
          </a:p>
        </p:txBody>
      </p:sp>
    </p:spTree>
    <p:extLst>
      <p:ext uri="{BB962C8B-B14F-4D97-AF65-F5344CB8AC3E}">
        <p14:creationId xmlns:p14="http://schemas.microsoft.com/office/powerpoint/2010/main" val="3766794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1855" y="404664"/>
            <a:ext cx="8229600" cy="576064"/>
          </a:xfrm>
        </p:spPr>
        <p:txBody>
          <a:bodyPr>
            <a:normAutofit fontScale="90000"/>
          </a:bodyPr>
          <a:lstStyle/>
          <a:p>
            <a:pPr eaLnBrk="1" hangingPunct="1"/>
            <a:r>
              <a:rPr lang="tr-TR" sz="3600" b="1" dirty="0" smtClean="0">
                <a:solidFill>
                  <a:srgbClr val="002060"/>
                </a:solidFill>
                <a:effectLst/>
              </a:rPr>
              <a:t>Genel İlkeler</a:t>
            </a:r>
          </a:p>
        </p:txBody>
      </p:sp>
      <p:sp>
        <p:nvSpPr>
          <p:cNvPr id="10243" name="Rectangle 3"/>
          <p:cNvSpPr>
            <a:spLocks noGrp="1" noChangeArrowheads="1"/>
          </p:cNvSpPr>
          <p:nvPr>
            <p:ph idx="1"/>
          </p:nvPr>
        </p:nvSpPr>
        <p:spPr>
          <a:xfrm>
            <a:off x="323528" y="1268760"/>
            <a:ext cx="8363272" cy="5305078"/>
          </a:xfrm>
        </p:spPr>
        <p:txBody>
          <a:bodyPr/>
          <a:lstStyle/>
          <a:p>
            <a:pPr eaLnBrk="1" hangingPunct="1">
              <a:lnSpc>
                <a:spcPct val="90000"/>
              </a:lnSpc>
              <a:spcBef>
                <a:spcPts val="600"/>
              </a:spcBef>
              <a:spcAft>
                <a:spcPts val="600"/>
              </a:spcAft>
            </a:pPr>
            <a:r>
              <a:rPr lang="tr-TR" sz="2600" dirty="0" smtClean="0">
                <a:effectLst/>
              </a:rPr>
              <a:t>İdare düzeyinde hazırlanır,</a:t>
            </a:r>
          </a:p>
          <a:p>
            <a:pPr eaLnBrk="1" hangingPunct="1">
              <a:lnSpc>
                <a:spcPct val="90000"/>
              </a:lnSpc>
              <a:spcBef>
                <a:spcPts val="600"/>
              </a:spcBef>
              <a:spcAft>
                <a:spcPts val="600"/>
              </a:spcAft>
            </a:pPr>
            <a:r>
              <a:rPr lang="tr-TR" sz="2600" dirty="0" smtClean="0">
                <a:effectLst/>
              </a:rPr>
              <a:t> Performans hedef ve göstergeleri ile faaliyetlerden oluşur,</a:t>
            </a:r>
          </a:p>
          <a:p>
            <a:pPr eaLnBrk="1" hangingPunct="1">
              <a:lnSpc>
                <a:spcPct val="90000"/>
              </a:lnSpc>
              <a:spcBef>
                <a:spcPts val="600"/>
              </a:spcBef>
              <a:spcAft>
                <a:spcPts val="600"/>
              </a:spcAft>
            </a:pPr>
            <a:r>
              <a:rPr lang="tr-TR" sz="2600" dirty="0" smtClean="0">
                <a:effectLst/>
              </a:rPr>
              <a:t> Yıllık olarak hazırlanır,</a:t>
            </a:r>
          </a:p>
          <a:p>
            <a:pPr eaLnBrk="1" hangingPunct="1">
              <a:lnSpc>
                <a:spcPct val="90000"/>
              </a:lnSpc>
              <a:spcBef>
                <a:spcPts val="600"/>
              </a:spcBef>
              <a:spcAft>
                <a:spcPts val="600"/>
              </a:spcAft>
            </a:pPr>
            <a:r>
              <a:rPr lang="tr-TR" sz="2600" dirty="0" smtClean="0">
                <a:effectLst/>
              </a:rPr>
              <a:t> Bütçe içi ve bütçe dışı tüm finansman kaynakları dikkate alınır,</a:t>
            </a:r>
          </a:p>
          <a:p>
            <a:pPr eaLnBrk="1" hangingPunct="1">
              <a:lnSpc>
                <a:spcPct val="90000"/>
              </a:lnSpc>
              <a:spcBef>
                <a:spcPts val="600"/>
              </a:spcBef>
              <a:spcAft>
                <a:spcPts val="600"/>
              </a:spcAft>
            </a:pPr>
            <a:r>
              <a:rPr lang="tr-TR" sz="2600" dirty="0" smtClean="0">
                <a:effectLst/>
              </a:rPr>
              <a:t> Önceliklerin ve hedeflerin belirlenmesi süreci üst yöneticiden harcama birimlerine doğru, maliyet ve kaynak ihtiyacının tespiti süreci ise faaliyetlerden performans hedeflerine doğru işler</a:t>
            </a:r>
            <a:r>
              <a:rPr lang="tr-TR" sz="2600" dirty="0" smtClean="0">
                <a:effectLst/>
              </a:rPr>
              <a:t>.</a:t>
            </a:r>
            <a:endParaRPr lang="tr-TR" sz="2600" dirty="0" smtClean="0">
              <a:solidFill>
                <a:srgbClr val="FF0000"/>
              </a:solidFill>
              <a:effectLst/>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C82BC245-AE3B-4E72-94EC-706466790AFD}" type="slidenum">
              <a:rPr lang="tr-TR" smtClean="0"/>
              <a:pPr/>
              <a:t>19</a:t>
            </a:fld>
            <a:endParaRPr lang="tr-TR" dirty="0"/>
          </a:p>
        </p:txBody>
      </p:sp>
    </p:spTree>
    <p:extLst>
      <p:ext uri="{BB962C8B-B14F-4D97-AF65-F5344CB8AC3E}">
        <p14:creationId xmlns:p14="http://schemas.microsoft.com/office/powerpoint/2010/main" val="28161973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1008112"/>
          </a:xfrm>
        </p:spPr>
        <p:txBody>
          <a:bodyPr/>
          <a:lstStyle/>
          <a:p>
            <a:r>
              <a:rPr lang="tr-TR" b="1" dirty="0" smtClean="0"/>
              <a:t>PROGRAM PLANI</a:t>
            </a:r>
            <a:endParaRPr lang="tr-TR" b="1" dirty="0"/>
          </a:p>
        </p:txBody>
      </p:sp>
      <p:sp>
        <p:nvSpPr>
          <p:cNvPr id="3" name="İçerik Yer Tutucusu 2"/>
          <p:cNvSpPr>
            <a:spLocks noGrp="1"/>
          </p:cNvSpPr>
          <p:nvPr>
            <p:ph idx="1"/>
          </p:nvPr>
        </p:nvSpPr>
        <p:spPr>
          <a:xfrm>
            <a:off x="457200" y="1628800"/>
            <a:ext cx="8229600" cy="4945038"/>
          </a:xfrm>
        </p:spPr>
        <p:txBody>
          <a:bodyPr>
            <a:normAutofit/>
          </a:bodyPr>
          <a:lstStyle/>
          <a:p>
            <a:pPr eaLnBrk="1" hangingPunct="1">
              <a:lnSpc>
                <a:spcPct val="90000"/>
              </a:lnSpc>
              <a:spcAft>
                <a:spcPts val="1800"/>
              </a:spcAft>
              <a:buNone/>
            </a:pPr>
            <a:r>
              <a:rPr lang="tr-TR" dirty="0" smtClean="0"/>
              <a:t>Program dört ana </a:t>
            </a:r>
            <a:r>
              <a:rPr lang="tr-TR" dirty="0"/>
              <a:t>bölümden oluşmakta:</a:t>
            </a:r>
          </a:p>
          <a:p>
            <a:pPr marL="1889125" indent="-1779588" eaLnBrk="1" hangingPunct="1">
              <a:lnSpc>
                <a:spcPct val="90000"/>
              </a:lnSpc>
              <a:spcAft>
                <a:spcPts val="1800"/>
              </a:spcAft>
              <a:buNone/>
            </a:pPr>
            <a:r>
              <a:rPr lang="tr-TR" b="1" dirty="0" err="1" smtClean="0"/>
              <a:t>I.Bölüm</a:t>
            </a:r>
            <a:r>
              <a:rPr lang="tr-TR" b="1" dirty="0" smtClean="0"/>
              <a:t>   : </a:t>
            </a:r>
            <a:r>
              <a:rPr lang="tr-TR" dirty="0" smtClean="0"/>
              <a:t>Yeni Mali Yönetim </a:t>
            </a:r>
            <a:r>
              <a:rPr lang="tr-TR" dirty="0" smtClean="0"/>
              <a:t>Sistemi ve Kurumsal Yapı</a:t>
            </a:r>
            <a:endParaRPr lang="tr-TR" dirty="0" smtClean="0"/>
          </a:p>
          <a:p>
            <a:pPr marL="1889125" indent="-1779588" eaLnBrk="1" hangingPunct="1">
              <a:lnSpc>
                <a:spcPct val="90000"/>
              </a:lnSpc>
              <a:spcAft>
                <a:spcPts val="1800"/>
              </a:spcAft>
              <a:buNone/>
            </a:pPr>
            <a:r>
              <a:rPr lang="tr-TR" b="1" dirty="0" smtClean="0"/>
              <a:t>II. </a:t>
            </a:r>
            <a:r>
              <a:rPr lang="tr-TR" b="1" dirty="0" smtClean="0"/>
              <a:t>Bölüm : </a:t>
            </a:r>
            <a:r>
              <a:rPr lang="tr-TR" dirty="0" smtClean="0"/>
              <a:t>Mali </a:t>
            </a:r>
            <a:r>
              <a:rPr lang="tr-TR" dirty="0" smtClean="0"/>
              <a:t>Yönetim ve Sorumluluk</a:t>
            </a:r>
          </a:p>
          <a:p>
            <a:pPr marL="1889125" indent="-1779588" eaLnBrk="1" hangingPunct="1">
              <a:lnSpc>
                <a:spcPct val="90000"/>
              </a:lnSpc>
              <a:spcAft>
                <a:spcPts val="1800"/>
              </a:spcAft>
              <a:buNone/>
            </a:pPr>
            <a:r>
              <a:rPr lang="tr-TR" b="1" dirty="0" smtClean="0"/>
              <a:t>III. </a:t>
            </a:r>
            <a:r>
              <a:rPr lang="tr-TR" b="1" dirty="0" smtClean="0"/>
              <a:t>Bölüm : </a:t>
            </a:r>
            <a:r>
              <a:rPr lang="tr-TR" dirty="0" smtClean="0"/>
              <a:t>İç Kontrol Sistemi ve Yapısı</a:t>
            </a:r>
            <a:endParaRPr lang="tr-TR" dirty="0"/>
          </a:p>
        </p:txBody>
      </p:sp>
      <p:sp>
        <p:nvSpPr>
          <p:cNvPr id="5" name="4 Slayt Numarası Yer Tutucusu"/>
          <p:cNvSpPr>
            <a:spLocks noGrp="1"/>
          </p:cNvSpPr>
          <p:nvPr>
            <p:ph type="sldNum" sz="quarter" idx="12"/>
          </p:nvPr>
        </p:nvSpPr>
        <p:spPr/>
        <p:txBody>
          <a:bodyPr/>
          <a:lstStyle/>
          <a:p>
            <a:fld id="{C82BC245-AE3B-4E72-94EC-706466790AFD}" type="slidenum">
              <a:rPr lang="tr-TR" smtClean="0"/>
              <a:pPr/>
              <a:t>2</a:t>
            </a:fld>
            <a:endParaRPr lang="tr-TR" dirty="0"/>
          </a:p>
        </p:txBody>
      </p:sp>
    </p:spTree>
    <p:extLst>
      <p:ext uri="{BB962C8B-B14F-4D97-AF65-F5344CB8AC3E}">
        <p14:creationId xmlns:p14="http://schemas.microsoft.com/office/powerpoint/2010/main" val="36870630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229600" cy="1066800"/>
          </a:xfrm>
        </p:spPr>
        <p:txBody>
          <a:bodyPr/>
          <a:lstStyle/>
          <a:p>
            <a:r>
              <a:rPr lang="tr-TR" sz="3600" b="1" dirty="0" smtClean="0">
                <a:solidFill>
                  <a:srgbClr val="002060"/>
                </a:solidFill>
              </a:rPr>
              <a:t>Performans Programı ve Bütçe Süreci</a:t>
            </a:r>
            <a:endParaRPr lang="tr-TR" sz="3600" b="1" dirty="0">
              <a:solidFill>
                <a:srgbClr val="002060"/>
              </a:solidFill>
            </a:endParaRPr>
          </a:p>
        </p:txBody>
      </p:sp>
      <p:sp>
        <p:nvSpPr>
          <p:cNvPr id="3" name="İçerik Yer Tutucusu 2"/>
          <p:cNvSpPr>
            <a:spLocks noGrp="1"/>
          </p:cNvSpPr>
          <p:nvPr>
            <p:ph idx="1"/>
          </p:nvPr>
        </p:nvSpPr>
        <p:spPr>
          <a:xfrm>
            <a:off x="457200" y="1844824"/>
            <a:ext cx="8363272" cy="4729014"/>
          </a:xfrm>
        </p:spPr>
        <p:txBody>
          <a:bodyPr/>
          <a:lstStyle/>
          <a:p>
            <a:pPr>
              <a:spcBef>
                <a:spcPts val="0"/>
              </a:spcBef>
              <a:spcAft>
                <a:spcPts val="1200"/>
              </a:spcAft>
            </a:pPr>
            <a:r>
              <a:rPr lang="tr-TR" sz="2600" dirty="0"/>
              <a:t>Stratejik planla temel amaç kurumsal önceliklerin, amaç ve hedeflerin ulusal plan başta olmak üzere diğer plan metinleriyle ilişkisini kurmak olarak belirlenmişken </a:t>
            </a:r>
            <a:r>
              <a:rPr lang="tr-TR" sz="2600" b="1" i="1" dirty="0"/>
              <a:t>planla bütçe arasındaki ilişkinin kurulması</a:t>
            </a:r>
            <a:r>
              <a:rPr lang="tr-TR" sz="2600" dirty="0"/>
              <a:t> ise performans programı çerçevesinde öngörülmektedir.</a:t>
            </a:r>
          </a:p>
          <a:p>
            <a:pPr>
              <a:spcBef>
                <a:spcPts val="0"/>
              </a:spcBef>
              <a:spcAft>
                <a:spcPts val="1200"/>
              </a:spcAft>
            </a:pPr>
            <a:r>
              <a:rPr lang="tr-TR" sz="2600" dirty="0"/>
              <a:t>Gerek makro planların gerekse kurumsal düzeyde hazırlanan stratejik planların hayata geçmesi performans programı ve bütçe çerçevesinde olmaktadır. </a:t>
            </a:r>
          </a:p>
          <a:p>
            <a:pPr marL="109537" indent="0">
              <a:buNone/>
            </a:pPr>
            <a:endParaRPr lang="tr-TR"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20</a:t>
            </a:fld>
            <a:endParaRPr lang="tr-TR"/>
          </a:p>
        </p:txBody>
      </p:sp>
    </p:spTree>
    <p:extLst>
      <p:ext uri="{BB962C8B-B14F-4D97-AF65-F5344CB8AC3E}">
        <p14:creationId xmlns:p14="http://schemas.microsoft.com/office/powerpoint/2010/main" val="11569265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96 Yuvarlatılmış Dikdörtgen"/>
          <p:cNvSpPr/>
          <p:nvPr/>
        </p:nvSpPr>
        <p:spPr>
          <a:xfrm>
            <a:off x="142875" y="1571625"/>
            <a:ext cx="8929688" cy="428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37218" name="Rectangle 2"/>
          <p:cNvSpPr>
            <a:spLocks noGrp="1" noChangeArrowheads="1"/>
          </p:cNvSpPr>
          <p:nvPr>
            <p:ph type="title"/>
          </p:nvPr>
        </p:nvSpPr>
        <p:spPr>
          <a:xfrm>
            <a:off x="714375" y="457200"/>
            <a:ext cx="8231188" cy="971550"/>
          </a:xfrm>
        </p:spPr>
        <p:txBody>
          <a:bodyPr/>
          <a:lstStyle/>
          <a:p>
            <a:pPr eaLnBrk="1" hangingPunct="1"/>
            <a:r>
              <a:rPr lang="tr-TR" b="1" dirty="0" smtClean="0">
                <a:solidFill>
                  <a:schemeClr val="tx1"/>
                </a:solidFill>
              </a:rPr>
              <a:t>Stratejik Yönetim Sistemi</a:t>
            </a:r>
          </a:p>
        </p:txBody>
      </p:sp>
      <p:sp>
        <p:nvSpPr>
          <p:cNvPr id="137219" name="Rectangle 4"/>
          <p:cNvSpPr>
            <a:spLocks noChangeArrowheads="1"/>
          </p:cNvSpPr>
          <p:nvPr/>
        </p:nvSpPr>
        <p:spPr bwMode="auto">
          <a:xfrm>
            <a:off x="350838" y="36449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Stratejik </a:t>
            </a:r>
          </a:p>
          <a:p>
            <a:pPr algn="ctr"/>
            <a:r>
              <a:rPr lang="tr-TR" sz="1400" b="1">
                <a:latin typeface="Arial Narrow" pitchFamily="34" charset="0"/>
              </a:rPr>
              <a:t>Amaç 1</a:t>
            </a:r>
          </a:p>
        </p:txBody>
      </p:sp>
      <p:sp>
        <p:nvSpPr>
          <p:cNvPr id="137220" name="Line 5"/>
          <p:cNvSpPr>
            <a:spLocks noChangeShapeType="1"/>
          </p:cNvSpPr>
          <p:nvPr/>
        </p:nvSpPr>
        <p:spPr bwMode="auto">
          <a:xfrm>
            <a:off x="1116013" y="3933825"/>
            <a:ext cx="215900" cy="0"/>
          </a:xfrm>
          <a:prstGeom prst="line">
            <a:avLst/>
          </a:prstGeom>
          <a:noFill/>
          <a:ln w="38100">
            <a:solidFill>
              <a:schemeClr val="tx1"/>
            </a:solidFill>
            <a:miter lim="800000"/>
            <a:headEnd/>
            <a:tailEnd/>
          </a:ln>
        </p:spPr>
        <p:txBody>
          <a:bodyPr wrap="none"/>
          <a:lstStyle/>
          <a:p>
            <a:endParaRPr lang="tr-TR"/>
          </a:p>
        </p:txBody>
      </p:sp>
      <p:sp>
        <p:nvSpPr>
          <p:cNvPr id="137221" name="Line 6"/>
          <p:cNvSpPr>
            <a:spLocks noChangeShapeType="1"/>
          </p:cNvSpPr>
          <p:nvPr/>
        </p:nvSpPr>
        <p:spPr bwMode="auto">
          <a:xfrm flipV="1">
            <a:off x="1331913" y="3068638"/>
            <a:ext cx="0" cy="1728787"/>
          </a:xfrm>
          <a:prstGeom prst="line">
            <a:avLst/>
          </a:prstGeom>
          <a:noFill/>
          <a:ln w="38100">
            <a:solidFill>
              <a:schemeClr val="tx1"/>
            </a:solidFill>
            <a:miter lim="800000"/>
            <a:headEnd/>
            <a:tailEnd/>
          </a:ln>
        </p:spPr>
        <p:txBody>
          <a:bodyPr wrap="none"/>
          <a:lstStyle/>
          <a:p>
            <a:endParaRPr lang="tr-TR"/>
          </a:p>
        </p:txBody>
      </p:sp>
      <p:sp>
        <p:nvSpPr>
          <p:cNvPr id="137222" name="Line 7"/>
          <p:cNvSpPr>
            <a:spLocks noChangeShapeType="1"/>
          </p:cNvSpPr>
          <p:nvPr/>
        </p:nvSpPr>
        <p:spPr bwMode="auto">
          <a:xfrm>
            <a:off x="1317625" y="3068638"/>
            <a:ext cx="288925" cy="0"/>
          </a:xfrm>
          <a:prstGeom prst="line">
            <a:avLst/>
          </a:prstGeom>
          <a:noFill/>
          <a:ln w="38100">
            <a:solidFill>
              <a:schemeClr val="tx1"/>
            </a:solidFill>
            <a:miter lim="800000"/>
            <a:headEnd/>
            <a:tailEnd/>
          </a:ln>
        </p:spPr>
        <p:txBody>
          <a:bodyPr wrap="none"/>
          <a:lstStyle/>
          <a:p>
            <a:endParaRPr lang="tr-TR"/>
          </a:p>
        </p:txBody>
      </p:sp>
      <p:sp>
        <p:nvSpPr>
          <p:cNvPr id="137223" name="Line 8"/>
          <p:cNvSpPr>
            <a:spLocks noChangeShapeType="1"/>
          </p:cNvSpPr>
          <p:nvPr/>
        </p:nvSpPr>
        <p:spPr bwMode="auto">
          <a:xfrm>
            <a:off x="1330325" y="4797425"/>
            <a:ext cx="288925" cy="0"/>
          </a:xfrm>
          <a:prstGeom prst="line">
            <a:avLst/>
          </a:prstGeom>
          <a:noFill/>
          <a:ln w="38100">
            <a:solidFill>
              <a:schemeClr val="tx1"/>
            </a:solidFill>
            <a:miter lim="800000"/>
            <a:headEnd/>
            <a:tailEnd/>
          </a:ln>
        </p:spPr>
        <p:txBody>
          <a:bodyPr wrap="none"/>
          <a:lstStyle/>
          <a:p>
            <a:endParaRPr lang="tr-TR"/>
          </a:p>
        </p:txBody>
      </p:sp>
      <p:grpSp>
        <p:nvGrpSpPr>
          <p:cNvPr id="2" name="Group 9"/>
          <p:cNvGrpSpPr>
            <a:grpSpLocks/>
          </p:cNvGrpSpPr>
          <p:nvPr/>
        </p:nvGrpSpPr>
        <p:grpSpPr bwMode="auto">
          <a:xfrm>
            <a:off x="2397125" y="2565400"/>
            <a:ext cx="590550" cy="881063"/>
            <a:chOff x="1510" y="1616"/>
            <a:chExt cx="372" cy="555"/>
          </a:xfrm>
        </p:grpSpPr>
        <p:sp>
          <p:nvSpPr>
            <p:cNvPr id="137310" name="Line 10"/>
            <p:cNvSpPr>
              <a:spLocks noChangeShapeType="1"/>
            </p:cNvSpPr>
            <p:nvPr/>
          </p:nvSpPr>
          <p:spPr bwMode="auto">
            <a:xfrm>
              <a:off x="1510" y="1915"/>
              <a:ext cx="182" cy="0"/>
            </a:xfrm>
            <a:prstGeom prst="line">
              <a:avLst/>
            </a:prstGeom>
            <a:noFill/>
            <a:ln w="38100">
              <a:solidFill>
                <a:schemeClr val="tx1"/>
              </a:solidFill>
              <a:miter lim="800000"/>
              <a:headEnd/>
              <a:tailEnd/>
            </a:ln>
          </p:spPr>
          <p:txBody>
            <a:bodyPr wrap="none"/>
            <a:lstStyle/>
            <a:p>
              <a:endParaRPr lang="tr-TR"/>
            </a:p>
          </p:txBody>
        </p:sp>
        <p:sp>
          <p:nvSpPr>
            <p:cNvPr id="137311" name="Line 11"/>
            <p:cNvSpPr>
              <a:spLocks noChangeShapeType="1"/>
            </p:cNvSpPr>
            <p:nvPr/>
          </p:nvSpPr>
          <p:spPr bwMode="auto">
            <a:xfrm flipV="1">
              <a:off x="1700" y="1616"/>
              <a:ext cx="0" cy="545"/>
            </a:xfrm>
            <a:prstGeom prst="line">
              <a:avLst/>
            </a:prstGeom>
            <a:noFill/>
            <a:ln w="38100">
              <a:solidFill>
                <a:schemeClr val="tx1"/>
              </a:solidFill>
              <a:miter lim="800000"/>
              <a:headEnd/>
              <a:tailEnd/>
            </a:ln>
          </p:spPr>
          <p:txBody>
            <a:bodyPr wrap="none"/>
            <a:lstStyle/>
            <a:p>
              <a:endParaRPr lang="tr-TR"/>
            </a:p>
          </p:txBody>
        </p:sp>
        <p:sp>
          <p:nvSpPr>
            <p:cNvPr id="137312" name="Line 12"/>
            <p:cNvSpPr>
              <a:spLocks noChangeShapeType="1"/>
            </p:cNvSpPr>
            <p:nvPr/>
          </p:nvSpPr>
          <p:spPr bwMode="auto">
            <a:xfrm>
              <a:off x="1700" y="1629"/>
              <a:ext cx="182" cy="0"/>
            </a:xfrm>
            <a:prstGeom prst="line">
              <a:avLst/>
            </a:prstGeom>
            <a:noFill/>
            <a:ln w="38100">
              <a:solidFill>
                <a:schemeClr val="tx1"/>
              </a:solidFill>
              <a:miter lim="800000"/>
              <a:headEnd/>
              <a:tailEnd/>
            </a:ln>
          </p:spPr>
          <p:txBody>
            <a:bodyPr wrap="none"/>
            <a:lstStyle/>
            <a:p>
              <a:endParaRPr lang="tr-TR"/>
            </a:p>
          </p:txBody>
        </p:sp>
        <p:sp>
          <p:nvSpPr>
            <p:cNvPr id="137313" name="Line 13"/>
            <p:cNvSpPr>
              <a:spLocks noChangeShapeType="1"/>
            </p:cNvSpPr>
            <p:nvPr/>
          </p:nvSpPr>
          <p:spPr bwMode="auto">
            <a:xfrm>
              <a:off x="1691" y="2171"/>
              <a:ext cx="182" cy="0"/>
            </a:xfrm>
            <a:prstGeom prst="line">
              <a:avLst/>
            </a:prstGeom>
            <a:noFill/>
            <a:ln w="38100">
              <a:solidFill>
                <a:schemeClr val="tx1"/>
              </a:solidFill>
              <a:miter lim="800000"/>
              <a:headEnd/>
              <a:tailEnd/>
            </a:ln>
          </p:spPr>
          <p:txBody>
            <a:bodyPr wrap="none"/>
            <a:lstStyle/>
            <a:p>
              <a:endParaRPr lang="tr-TR"/>
            </a:p>
          </p:txBody>
        </p:sp>
      </p:grpSp>
      <p:sp>
        <p:nvSpPr>
          <p:cNvPr id="137225" name="Line 14"/>
          <p:cNvSpPr>
            <a:spLocks noChangeShapeType="1"/>
          </p:cNvSpPr>
          <p:nvPr/>
        </p:nvSpPr>
        <p:spPr bwMode="auto">
          <a:xfrm>
            <a:off x="2413000" y="4792663"/>
            <a:ext cx="288925" cy="0"/>
          </a:xfrm>
          <a:prstGeom prst="line">
            <a:avLst/>
          </a:prstGeom>
          <a:noFill/>
          <a:ln w="38100">
            <a:solidFill>
              <a:schemeClr val="tx1"/>
            </a:solidFill>
            <a:miter lim="800000"/>
            <a:headEnd/>
            <a:tailEnd/>
          </a:ln>
        </p:spPr>
        <p:txBody>
          <a:bodyPr wrap="none"/>
          <a:lstStyle/>
          <a:p>
            <a:endParaRPr lang="tr-TR"/>
          </a:p>
        </p:txBody>
      </p:sp>
      <p:sp>
        <p:nvSpPr>
          <p:cNvPr id="137226" name="Line 15"/>
          <p:cNvSpPr>
            <a:spLocks noChangeShapeType="1"/>
          </p:cNvSpPr>
          <p:nvPr/>
        </p:nvSpPr>
        <p:spPr bwMode="auto">
          <a:xfrm flipV="1">
            <a:off x="2714625" y="4346575"/>
            <a:ext cx="0" cy="865188"/>
          </a:xfrm>
          <a:prstGeom prst="line">
            <a:avLst/>
          </a:prstGeom>
          <a:noFill/>
          <a:ln w="38100">
            <a:solidFill>
              <a:schemeClr val="tx1"/>
            </a:solidFill>
            <a:miter lim="800000"/>
            <a:headEnd/>
            <a:tailEnd/>
          </a:ln>
        </p:spPr>
        <p:txBody>
          <a:bodyPr wrap="none"/>
          <a:lstStyle/>
          <a:p>
            <a:endParaRPr lang="tr-TR"/>
          </a:p>
        </p:txBody>
      </p:sp>
      <p:sp>
        <p:nvSpPr>
          <p:cNvPr id="137227" name="Line 16"/>
          <p:cNvSpPr>
            <a:spLocks noChangeShapeType="1"/>
          </p:cNvSpPr>
          <p:nvPr/>
        </p:nvSpPr>
        <p:spPr bwMode="auto">
          <a:xfrm>
            <a:off x="2714625" y="4352925"/>
            <a:ext cx="288925" cy="0"/>
          </a:xfrm>
          <a:prstGeom prst="line">
            <a:avLst/>
          </a:prstGeom>
          <a:noFill/>
          <a:ln w="38100">
            <a:solidFill>
              <a:schemeClr val="tx1"/>
            </a:solidFill>
            <a:miter lim="800000"/>
            <a:headEnd/>
            <a:tailEnd/>
          </a:ln>
        </p:spPr>
        <p:txBody>
          <a:bodyPr wrap="none"/>
          <a:lstStyle/>
          <a:p>
            <a:endParaRPr lang="tr-TR"/>
          </a:p>
        </p:txBody>
      </p:sp>
      <p:sp>
        <p:nvSpPr>
          <p:cNvPr id="137228" name="Line 17"/>
          <p:cNvSpPr>
            <a:spLocks noChangeShapeType="1"/>
          </p:cNvSpPr>
          <p:nvPr/>
        </p:nvSpPr>
        <p:spPr bwMode="auto">
          <a:xfrm>
            <a:off x="2700338" y="5184775"/>
            <a:ext cx="288925" cy="0"/>
          </a:xfrm>
          <a:prstGeom prst="line">
            <a:avLst/>
          </a:prstGeom>
          <a:noFill/>
          <a:ln w="38100">
            <a:solidFill>
              <a:schemeClr val="tx1"/>
            </a:solidFill>
            <a:miter lim="800000"/>
            <a:headEnd/>
            <a:tailEnd/>
          </a:ln>
        </p:spPr>
        <p:txBody>
          <a:bodyPr wrap="none"/>
          <a:lstStyle/>
          <a:p>
            <a:endParaRPr lang="tr-TR"/>
          </a:p>
        </p:txBody>
      </p:sp>
      <p:sp>
        <p:nvSpPr>
          <p:cNvPr id="137229" name="Rectangle 18"/>
          <p:cNvSpPr>
            <a:spLocks noChangeArrowheads="1"/>
          </p:cNvSpPr>
          <p:nvPr/>
        </p:nvSpPr>
        <p:spPr bwMode="auto">
          <a:xfrm>
            <a:off x="1504950" y="27813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Stratejik </a:t>
            </a:r>
          </a:p>
          <a:p>
            <a:pPr algn="ctr"/>
            <a:r>
              <a:rPr lang="tr-TR" sz="1400" b="1">
                <a:latin typeface="Arial Narrow" pitchFamily="34" charset="0"/>
              </a:rPr>
              <a:t>Hedef 1.1</a:t>
            </a:r>
          </a:p>
        </p:txBody>
      </p:sp>
      <p:sp>
        <p:nvSpPr>
          <p:cNvPr id="137230" name="Rectangle 19"/>
          <p:cNvSpPr>
            <a:spLocks noChangeArrowheads="1"/>
          </p:cNvSpPr>
          <p:nvPr/>
        </p:nvSpPr>
        <p:spPr bwMode="auto">
          <a:xfrm>
            <a:off x="1547813" y="4494213"/>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Stratejik </a:t>
            </a:r>
          </a:p>
          <a:p>
            <a:pPr algn="ctr"/>
            <a:r>
              <a:rPr lang="tr-TR" sz="1400" b="1">
                <a:latin typeface="Arial Narrow" pitchFamily="34" charset="0"/>
              </a:rPr>
              <a:t>Hedef 1.2</a:t>
            </a:r>
          </a:p>
        </p:txBody>
      </p:sp>
      <p:grpSp>
        <p:nvGrpSpPr>
          <p:cNvPr id="3" name="Group 20"/>
          <p:cNvGrpSpPr>
            <a:grpSpLocks/>
          </p:cNvGrpSpPr>
          <p:nvPr/>
        </p:nvGrpSpPr>
        <p:grpSpPr bwMode="auto">
          <a:xfrm>
            <a:off x="3694113" y="2149475"/>
            <a:ext cx="590550" cy="647700"/>
            <a:chOff x="2327" y="1390"/>
            <a:chExt cx="372" cy="408"/>
          </a:xfrm>
        </p:grpSpPr>
        <p:sp>
          <p:nvSpPr>
            <p:cNvPr id="137306" name="Line 21"/>
            <p:cNvSpPr>
              <a:spLocks noChangeShapeType="1"/>
            </p:cNvSpPr>
            <p:nvPr/>
          </p:nvSpPr>
          <p:spPr bwMode="auto">
            <a:xfrm>
              <a:off x="2327" y="1632"/>
              <a:ext cx="182" cy="0"/>
            </a:xfrm>
            <a:prstGeom prst="line">
              <a:avLst/>
            </a:prstGeom>
            <a:noFill/>
            <a:ln w="38100">
              <a:solidFill>
                <a:schemeClr val="tx1"/>
              </a:solidFill>
              <a:miter lim="800000"/>
              <a:headEnd/>
              <a:tailEnd/>
            </a:ln>
          </p:spPr>
          <p:txBody>
            <a:bodyPr wrap="none"/>
            <a:lstStyle/>
            <a:p>
              <a:endParaRPr lang="tr-TR"/>
            </a:p>
          </p:txBody>
        </p:sp>
        <p:sp>
          <p:nvSpPr>
            <p:cNvPr id="137307" name="Line 22"/>
            <p:cNvSpPr>
              <a:spLocks noChangeShapeType="1"/>
            </p:cNvSpPr>
            <p:nvPr/>
          </p:nvSpPr>
          <p:spPr bwMode="auto">
            <a:xfrm flipV="1">
              <a:off x="2517" y="1390"/>
              <a:ext cx="0" cy="398"/>
            </a:xfrm>
            <a:prstGeom prst="line">
              <a:avLst/>
            </a:prstGeom>
            <a:noFill/>
            <a:ln w="38100">
              <a:solidFill>
                <a:schemeClr val="tx1"/>
              </a:solidFill>
              <a:miter lim="800000"/>
              <a:headEnd/>
              <a:tailEnd/>
            </a:ln>
          </p:spPr>
          <p:txBody>
            <a:bodyPr wrap="none"/>
            <a:lstStyle/>
            <a:p>
              <a:endParaRPr lang="tr-TR"/>
            </a:p>
          </p:txBody>
        </p:sp>
        <p:sp>
          <p:nvSpPr>
            <p:cNvPr id="137308" name="Line 23"/>
            <p:cNvSpPr>
              <a:spLocks noChangeShapeType="1"/>
            </p:cNvSpPr>
            <p:nvPr/>
          </p:nvSpPr>
          <p:spPr bwMode="auto">
            <a:xfrm>
              <a:off x="2517" y="1391"/>
              <a:ext cx="182" cy="0"/>
            </a:xfrm>
            <a:prstGeom prst="line">
              <a:avLst/>
            </a:prstGeom>
            <a:noFill/>
            <a:ln w="38100">
              <a:solidFill>
                <a:schemeClr val="tx1"/>
              </a:solidFill>
              <a:miter lim="800000"/>
              <a:headEnd/>
              <a:tailEnd/>
            </a:ln>
          </p:spPr>
          <p:txBody>
            <a:bodyPr wrap="none"/>
            <a:lstStyle/>
            <a:p>
              <a:endParaRPr lang="tr-TR"/>
            </a:p>
          </p:txBody>
        </p:sp>
        <p:sp>
          <p:nvSpPr>
            <p:cNvPr id="137309" name="Line 24"/>
            <p:cNvSpPr>
              <a:spLocks noChangeShapeType="1"/>
            </p:cNvSpPr>
            <p:nvPr/>
          </p:nvSpPr>
          <p:spPr bwMode="auto">
            <a:xfrm>
              <a:off x="2508" y="1798"/>
              <a:ext cx="182" cy="0"/>
            </a:xfrm>
            <a:prstGeom prst="line">
              <a:avLst/>
            </a:prstGeom>
            <a:noFill/>
            <a:ln w="38100">
              <a:solidFill>
                <a:schemeClr val="tx1"/>
              </a:solidFill>
              <a:miter lim="800000"/>
              <a:headEnd/>
              <a:tailEnd/>
            </a:ln>
          </p:spPr>
          <p:txBody>
            <a:bodyPr wrap="none"/>
            <a:lstStyle/>
            <a:p>
              <a:endParaRPr lang="tr-TR"/>
            </a:p>
          </p:txBody>
        </p:sp>
      </p:grpSp>
      <p:grpSp>
        <p:nvGrpSpPr>
          <p:cNvPr id="4" name="Group 25"/>
          <p:cNvGrpSpPr>
            <a:grpSpLocks/>
          </p:cNvGrpSpPr>
          <p:nvPr/>
        </p:nvGrpSpPr>
        <p:grpSpPr bwMode="auto">
          <a:xfrm>
            <a:off x="3708400" y="3068638"/>
            <a:ext cx="590550" cy="647700"/>
            <a:chOff x="2327" y="1390"/>
            <a:chExt cx="372" cy="408"/>
          </a:xfrm>
        </p:grpSpPr>
        <p:sp>
          <p:nvSpPr>
            <p:cNvPr id="137302" name="Line 26"/>
            <p:cNvSpPr>
              <a:spLocks noChangeShapeType="1"/>
            </p:cNvSpPr>
            <p:nvPr/>
          </p:nvSpPr>
          <p:spPr bwMode="auto">
            <a:xfrm>
              <a:off x="2327" y="1632"/>
              <a:ext cx="182" cy="0"/>
            </a:xfrm>
            <a:prstGeom prst="line">
              <a:avLst/>
            </a:prstGeom>
            <a:noFill/>
            <a:ln w="38100">
              <a:solidFill>
                <a:schemeClr val="tx1"/>
              </a:solidFill>
              <a:miter lim="800000"/>
              <a:headEnd/>
              <a:tailEnd/>
            </a:ln>
          </p:spPr>
          <p:txBody>
            <a:bodyPr wrap="none"/>
            <a:lstStyle/>
            <a:p>
              <a:endParaRPr lang="tr-TR"/>
            </a:p>
          </p:txBody>
        </p:sp>
        <p:sp>
          <p:nvSpPr>
            <p:cNvPr id="137303" name="Line 27"/>
            <p:cNvSpPr>
              <a:spLocks noChangeShapeType="1"/>
            </p:cNvSpPr>
            <p:nvPr/>
          </p:nvSpPr>
          <p:spPr bwMode="auto">
            <a:xfrm flipV="1">
              <a:off x="2517" y="1390"/>
              <a:ext cx="0" cy="398"/>
            </a:xfrm>
            <a:prstGeom prst="line">
              <a:avLst/>
            </a:prstGeom>
            <a:noFill/>
            <a:ln w="38100">
              <a:solidFill>
                <a:schemeClr val="tx1"/>
              </a:solidFill>
              <a:miter lim="800000"/>
              <a:headEnd/>
              <a:tailEnd/>
            </a:ln>
          </p:spPr>
          <p:txBody>
            <a:bodyPr wrap="none"/>
            <a:lstStyle/>
            <a:p>
              <a:endParaRPr lang="tr-TR"/>
            </a:p>
          </p:txBody>
        </p:sp>
        <p:sp>
          <p:nvSpPr>
            <p:cNvPr id="137304" name="Line 28"/>
            <p:cNvSpPr>
              <a:spLocks noChangeShapeType="1"/>
            </p:cNvSpPr>
            <p:nvPr/>
          </p:nvSpPr>
          <p:spPr bwMode="auto">
            <a:xfrm>
              <a:off x="2517" y="1391"/>
              <a:ext cx="182" cy="0"/>
            </a:xfrm>
            <a:prstGeom prst="line">
              <a:avLst/>
            </a:prstGeom>
            <a:noFill/>
            <a:ln w="38100">
              <a:solidFill>
                <a:schemeClr val="tx1"/>
              </a:solidFill>
              <a:miter lim="800000"/>
              <a:headEnd/>
              <a:tailEnd/>
            </a:ln>
          </p:spPr>
          <p:txBody>
            <a:bodyPr wrap="none"/>
            <a:lstStyle/>
            <a:p>
              <a:endParaRPr lang="tr-TR"/>
            </a:p>
          </p:txBody>
        </p:sp>
        <p:sp>
          <p:nvSpPr>
            <p:cNvPr id="137305" name="Line 29"/>
            <p:cNvSpPr>
              <a:spLocks noChangeShapeType="1"/>
            </p:cNvSpPr>
            <p:nvPr/>
          </p:nvSpPr>
          <p:spPr bwMode="auto">
            <a:xfrm>
              <a:off x="2508" y="1798"/>
              <a:ext cx="182" cy="0"/>
            </a:xfrm>
            <a:prstGeom prst="line">
              <a:avLst/>
            </a:prstGeom>
            <a:noFill/>
            <a:ln w="38100">
              <a:solidFill>
                <a:schemeClr val="tx1"/>
              </a:solidFill>
              <a:miter lim="800000"/>
              <a:headEnd/>
              <a:tailEnd/>
            </a:ln>
          </p:spPr>
          <p:txBody>
            <a:bodyPr wrap="none"/>
            <a:lstStyle/>
            <a:p>
              <a:endParaRPr lang="tr-TR"/>
            </a:p>
          </p:txBody>
        </p:sp>
      </p:grpSp>
      <p:sp>
        <p:nvSpPr>
          <p:cNvPr id="137233" name="Line 30"/>
          <p:cNvSpPr>
            <a:spLocks noChangeShapeType="1"/>
          </p:cNvSpPr>
          <p:nvPr/>
        </p:nvSpPr>
        <p:spPr bwMode="auto">
          <a:xfrm>
            <a:off x="3708400" y="4335463"/>
            <a:ext cx="288925" cy="0"/>
          </a:xfrm>
          <a:prstGeom prst="line">
            <a:avLst/>
          </a:prstGeom>
          <a:noFill/>
          <a:ln w="38100">
            <a:solidFill>
              <a:schemeClr val="tx1"/>
            </a:solidFill>
            <a:miter lim="800000"/>
            <a:headEnd/>
            <a:tailEnd/>
          </a:ln>
        </p:spPr>
        <p:txBody>
          <a:bodyPr wrap="none"/>
          <a:lstStyle/>
          <a:p>
            <a:endParaRPr lang="tr-TR"/>
          </a:p>
        </p:txBody>
      </p:sp>
      <p:sp>
        <p:nvSpPr>
          <p:cNvPr id="137234" name="Line 31"/>
          <p:cNvSpPr>
            <a:spLocks noChangeShapeType="1"/>
          </p:cNvSpPr>
          <p:nvPr/>
        </p:nvSpPr>
        <p:spPr bwMode="auto">
          <a:xfrm flipV="1">
            <a:off x="4010025" y="4060825"/>
            <a:ext cx="0" cy="631825"/>
          </a:xfrm>
          <a:prstGeom prst="line">
            <a:avLst/>
          </a:prstGeom>
          <a:noFill/>
          <a:ln w="38100">
            <a:solidFill>
              <a:schemeClr val="tx1"/>
            </a:solidFill>
            <a:miter lim="800000"/>
            <a:headEnd/>
            <a:tailEnd/>
          </a:ln>
        </p:spPr>
        <p:txBody>
          <a:bodyPr wrap="none"/>
          <a:lstStyle/>
          <a:p>
            <a:endParaRPr lang="tr-TR"/>
          </a:p>
        </p:txBody>
      </p:sp>
      <p:sp>
        <p:nvSpPr>
          <p:cNvPr id="137235" name="Line 32"/>
          <p:cNvSpPr>
            <a:spLocks noChangeShapeType="1"/>
          </p:cNvSpPr>
          <p:nvPr/>
        </p:nvSpPr>
        <p:spPr bwMode="auto">
          <a:xfrm>
            <a:off x="4010025" y="4062413"/>
            <a:ext cx="288925" cy="0"/>
          </a:xfrm>
          <a:prstGeom prst="line">
            <a:avLst/>
          </a:prstGeom>
          <a:noFill/>
          <a:ln w="38100">
            <a:solidFill>
              <a:schemeClr val="tx1"/>
            </a:solidFill>
            <a:miter lim="800000"/>
            <a:headEnd/>
            <a:tailEnd/>
          </a:ln>
        </p:spPr>
        <p:txBody>
          <a:bodyPr wrap="none"/>
          <a:lstStyle/>
          <a:p>
            <a:endParaRPr lang="tr-TR"/>
          </a:p>
        </p:txBody>
      </p:sp>
      <p:sp>
        <p:nvSpPr>
          <p:cNvPr id="137236" name="Line 33"/>
          <p:cNvSpPr>
            <a:spLocks noChangeShapeType="1"/>
          </p:cNvSpPr>
          <p:nvPr/>
        </p:nvSpPr>
        <p:spPr bwMode="auto">
          <a:xfrm>
            <a:off x="3995738" y="4665663"/>
            <a:ext cx="288925" cy="0"/>
          </a:xfrm>
          <a:prstGeom prst="line">
            <a:avLst/>
          </a:prstGeom>
          <a:noFill/>
          <a:ln w="38100">
            <a:solidFill>
              <a:schemeClr val="tx1"/>
            </a:solidFill>
            <a:miter lim="800000"/>
            <a:headEnd/>
            <a:tailEnd/>
          </a:ln>
        </p:spPr>
        <p:txBody>
          <a:bodyPr wrap="none"/>
          <a:lstStyle/>
          <a:p>
            <a:endParaRPr lang="tr-TR"/>
          </a:p>
        </p:txBody>
      </p:sp>
      <p:sp>
        <p:nvSpPr>
          <p:cNvPr id="137237" name="Line 34"/>
          <p:cNvSpPr>
            <a:spLocks noChangeShapeType="1"/>
          </p:cNvSpPr>
          <p:nvPr/>
        </p:nvSpPr>
        <p:spPr bwMode="auto">
          <a:xfrm>
            <a:off x="3708400" y="5194300"/>
            <a:ext cx="288925" cy="0"/>
          </a:xfrm>
          <a:prstGeom prst="line">
            <a:avLst/>
          </a:prstGeom>
          <a:noFill/>
          <a:ln w="38100">
            <a:solidFill>
              <a:schemeClr val="tx1"/>
            </a:solidFill>
            <a:miter lim="800000"/>
            <a:headEnd/>
            <a:tailEnd/>
          </a:ln>
        </p:spPr>
        <p:txBody>
          <a:bodyPr wrap="none"/>
          <a:lstStyle/>
          <a:p>
            <a:endParaRPr lang="tr-TR"/>
          </a:p>
        </p:txBody>
      </p:sp>
      <p:sp>
        <p:nvSpPr>
          <p:cNvPr id="137238" name="Line 35"/>
          <p:cNvSpPr>
            <a:spLocks noChangeShapeType="1"/>
          </p:cNvSpPr>
          <p:nvPr/>
        </p:nvSpPr>
        <p:spPr bwMode="auto">
          <a:xfrm flipV="1">
            <a:off x="4010025" y="4938713"/>
            <a:ext cx="0" cy="631825"/>
          </a:xfrm>
          <a:prstGeom prst="line">
            <a:avLst/>
          </a:prstGeom>
          <a:noFill/>
          <a:ln w="38100">
            <a:solidFill>
              <a:schemeClr val="tx1"/>
            </a:solidFill>
            <a:miter lim="800000"/>
            <a:headEnd/>
            <a:tailEnd/>
          </a:ln>
        </p:spPr>
        <p:txBody>
          <a:bodyPr wrap="none"/>
          <a:lstStyle/>
          <a:p>
            <a:endParaRPr lang="tr-TR"/>
          </a:p>
        </p:txBody>
      </p:sp>
      <p:sp>
        <p:nvSpPr>
          <p:cNvPr id="137239" name="Line 36"/>
          <p:cNvSpPr>
            <a:spLocks noChangeShapeType="1"/>
          </p:cNvSpPr>
          <p:nvPr/>
        </p:nvSpPr>
        <p:spPr bwMode="auto">
          <a:xfrm>
            <a:off x="4010025" y="4940300"/>
            <a:ext cx="288925" cy="0"/>
          </a:xfrm>
          <a:prstGeom prst="line">
            <a:avLst/>
          </a:prstGeom>
          <a:noFill/>
          <a:ln w="38100">
            <a:solidFill>
              <a:schemeClr val="tx1"/>
            </a:solidFill>
            <a:miter lim="800000"/>
            <a:headEnd/>
            <a:tailEnd/>
          </a:ln>
        </p:spPr>
        <p:txBody>
          <a:bodyPr wrap="none"/>
          <a:lstStyle/>
          <a:p>
            <a:endParaRPr lang="tr-TR"/>
          </a:p>
        </p:txBody>
      </p:sp>
      <p:sp>
        <p:nvSpPr>
          <p:cNvPr id="137240" name="Line 37"/>
          <p:cNvSpPr>
            <a:spLocks noChangeShapeType="1"/>
          </p:cNvSpPr>
          <p:nvPr/>
        </p:nvSpPr>
        <p:spPr bwMode="auto">
          <a:xfrm>
            <a:off x="3995738" y="5557838"/>
            <a:ext cx="288925" cy="0"/>
          </a:xfrm>
          <a:prstGeom prst="line">
            <a:avLst/>
          </a:prstGeom>
          <a:noFill/>
          <a:ln w="38100">
            <a:solidFill>
              <a:schemeClr val="tx1"/>
            </a:solidFill>
            <a:miter lim="800000"/>
            <a:headEnd/>
            <a:tailEnd/>
          </a:ln>
        </p:spPr>
        <p:txBody>
          <a:bodyPr wrap="none"/>
          <a:lstStyle/>
          <a:p>
            <a:endParaRPr lang="tr-TR"/>
          </a:p>
        </p:txBody>
      </p:sp>
      <p:sp>
        <p:nvSpPr>
          <p:cNvPr id="137241" name="Rectangle 38"/>
          <p:cNvSpPr>
            <a:spLocks noChangeArrowheads="1"/>
          </p:cNvSpPr>
          <p:nvPr/>
        </p:nvSpPr>
        <p:spPr bwMode="auto">
          <a:xfrm>
            <a:off x="4297363" y="18161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1.1.1</a:t>
            </a:r>
          </a:p>
        </p:txBody>
      </p:sp>
      <p:sp>
        <p:nvSpPr>
          <p:cNvPr id="137242" name="Rectangle 39"/>
          <p:cNvSpPr>
            <a:spLocks noChangeArrowheads="1"/>
          </p:cNvSpPr>
          <p:nvPr/>
        </p:nvSpPr>
        <p:spPr bwMode="auto">
          <a:xfrm>
            <a:off x="4298950" y="2420938"/>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1.1.2</a:t>
            </a:r>
          </a:p>
        </p:txBody>
      </p:sp>
      <p:sp>
        <p:nvSpPr>
          <p:cNvPr id="137243" name="Rectangle 40"/>
          <p:cNvSpPr>
            <a:spLocks noChangeArrowheads="1"/>
          </p:cNvSpPr>
          <p:nvPr/>
        </p:nvSpPr>
        <p:spPr bwMode="auto">
          <a:xfrm>
            <a:off x="4341813" y="283845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1.2.1</a:t>
            </a:r>
          </a:p>
        </p:txBody>
      </p:sp>
      <p:sp>
        <p:nvSpPr>
          <p:cNvPr id="137244" name="Rectangle 41"/>
          <p:cNvSpPr>
            <a:spLocks noChangeArrowheads="1"/>
          </p:cNvSpPr>
          <p:nvPr/>
        </p:nvSpPr>
        <p:spPr bwMode="auto">
          <a:xfrm>
            <a:off x="4327525" y="337185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1.2.2</a:t>
            </a:r>
          </a:p>
        </p:txBody>
      </p:sp>
      <p:sp>
        <p:nvSpPr>
          <p:cNvPr id="137245" name="Rectangle 42"/>
          <p:cNvSpPr>
            <a:spLocks noChangeArrowheads="1"/>
          </p:cNvSpPr>
          <p:nvPr/>
        </p:nvSpPr>
        <p:spPr bwMode="auto">
          <a:xfrm>
            <a:off x="4356100" y="3832225"/>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2.1.1</a:t>
            </a:r>
          </a:p>
        </p:txBody>
      </p:sp>
      <p:sp>
        <p:nvSpPr>
          <p:cNvPr id="137246" name="Rectangle 43"/>
          <p:cNvSpPr>
            <a:spLocks noChangeArrowheads="1"/>
          </p:cNvSpPr>
          <p:nvPr/>
        </p:nvSpPr>
        <p:spPr bwMode="auto">
          <a:xfrm>
            <a:off x="4357688" y="4276725"/>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2.1.2</a:t>
            </a:r>
          </a:p>
        </p:txBody>
      </p:sp>
      <p:sp>
        <p:nvSpPr>
          <p:cNvPr id="137247" name="Rectangle 44"/>
          <p:cNvSpPr>
            <a:spLocks noChangeArrowheads="1"/>
          </p:cNvSpPr>
          <p:nvPr/>
        </p:nvSpPr>
        <p:spPr bwMode="auto">
          <a:xfrm>
            <a:off x="4356100" y="4710113"/>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2.2.1</a:t>
            </a:r>
          </a:p>
        </p:txBody>
      </p:sp>
      <p:sp>
        <p:nvSpPr>
          <p:cNvPr id="137248" name="Rectangle 45"/>
          <p:cNvSpPr>
            <a:spLocks noChangeArrowheads="1"/>
          </p:cNvSpPr>
          <p:nvPr/>
        </p:nvSpPr>
        <p:spPr bwMode="auto">
          <a:xfrm>
            <a:off x="4371975" y="5229225"/>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Performans </a:t>
            </a:r>
          </a:p>
          <a:p>
            <a:pPr algn="ctr"/>
            <a:r>
              <a:rPr lang="tr-TR" sz="1400" b="1">
                <a:latin typeface="Arial Narrow" pitchFamily="34" charset="0"/>
              </a:rPr>
              <a:t>Hedefi 2.2.2</a:t>
            </a:r>
          </a:p>
        </p:txBody>
      </p:sp>
      <p:sp>
        <p:nvSpPr>
          <p:cNvPr id="137249" name="Rectangle 46"/>
          <p:cNvSpPr>
            <a:spLocks noChangeArrowheads="1"/>
          </p:cNvSpPr>
          <p:nvPr/>
        </p:nvSpPr>
        <p:spPr bwMode="auto">
          <a:xfrm>
            <a:off x="5507038" y="1758950"/>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0" name="Rectangle 47"/>
          <p:cNvSpPr>
            <a:spLocks noChangeArrowheads="1"/>
          </p:cNvSpPr>
          <p:nvPr/>
        </p:nvSpPr>
        <p:spPr bwMode="auto">
          <a:xfrm>
            <a:off x="5507038" y="2360613"/>
            <a:ext cx="1441450" cy="576262"/>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1" name="Rectangle 48"/>
          <p:cNvSpPr>
            <a:spLocks noChangeArrowheads="1"/>
          </p:cNvSpPr>
          <p:nvPr/>
        </p:nvSpPr>
        <p:spPr bwMode="auto">
          <a:xfrm>
            <a:off x="5578475" y="2924175"/>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2" name="Rectangle 49"/>
          <p:cNvSpPr>
            <a:spLocks noChangeArrowheads="1"/>
          </p:cNvSpPr>
          <p:nvPr/>
        </p:nvSpPr>
        <p:spPr bwMode="auto">
          <a:xfrm>
            <a:off x="5578475" y="3429000"/>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3" name="Rectangle 50"/>
          <p:cNvSpPr>
            <a:spLocks noChangeArrowheads="1"/>
          </p:cNvSpPr>
          <p:nvPr/>
        </p:nvSpPr>
        <p:spPr bwMode="auto">
          <a:xfrm>
            <a:off x="5578475" y="3860800"/>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4" name="Rectangle 51"/>
          <p:cNvSpPr>
            <a:spLocks noChangeArrowheads="1"/>
          </p:cNvSpPr>
          <p:nvPr/>
        </p:nvSpPr>
        <p:spPr bwMode="auto">
          <a:xfrm>
            <a:off x="5578475" y="4365625"/>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5" name="Rectangle 52"/>
          <p:cNvSpPr>
            <a:spLocks noChangeArrowheads="1"/>
          </p:cNvSpPr>
          <p:nvPr/>
        </p:nvSpPr>
        <p:spPr bwMode="auto">
          <a:xfrm>
            <a:off x="5578475" y="4724400"/>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6" name="Rectangle 53"/>
          <p:cNvSpPr>
            <a:spLocks noChangeArrowheads="1"/>
          </p:cNvSpPr>
          <p:nvPr/>
        </p:nvSpPr>
        <p:spPr bwMode="auto">
          <a:xfrm>
            <a:off x="5578475" y="5229225"/>
            <a:ext cx="1441450" cy="576263"/>
          </a:xfrm>
          <a:prstGeom prst="rect">
            <a:avLst/>
          </a:prstGeom>
          <a:noFill/>
          <a:ln w="9525">
            <a:noFill/>
            <a:miter lim="800000"/>
            <a:headEnd/>
            <a:tailEnd/>
          </a:ln>
        </p:spPr>
        <p:txBody>
          <a:bodyPr wrap="none" anchor="ctr"/>
          <a:lstStyle/>
          <a:p>
            <a:pPr algn="ctr"/>
            <a:r>
              <a:rPr lang="tr-TR" sz="1400" b="1">
                <a:latin typeface="Arial Narrow" pitchFamily="34" charset="0"/>
              </a:rPr>
              <a:t>Faaliyet / Proje</a:t>
            </a:r>
          </a:p>
        </p:txBody>
      </p:sp>
      <p:sp>
        <p:nvSpPr>
          <p:cNvPr id="137257" name="Line 54"/>
          <p:cNvSpPr>
            <a:spLocks noChangeShapeType="1"/>
          </p:cNvSpPr>
          <p:nvPr/>
        </p:nvSpPr>
        <p:spPr bwMode="auto">
          <a:xfrm>
            <a:off x="5480050" y="1916113"/>
            <a:ext cx="0" cy="3889375"/>
          </a:xfrm>
          <a:prstGeom prst="line">
            <a:avLst/>
          </a:prstGeom>
          <a:noFill/>
          <a:ln w="38100">
            <a:solidFill>
              <a:srgbClr val="CC0000"/>
            </a:solidFill>
            <a:miter lim="800000"/>
            <a:headEnd/>
            <a:tailEnd/>
          </a:ln>
        </p:spPr>
        <p:txBody>
          <a:bodyPr wrap="none"/>
          <a:lstStyle/>
          <a:p>
            <a:endParaRPr lang="tr-TR"/>
          </a:p>
        </p:txBody>
      </p:sp>
      <p:sp>
        <p:nvSpPr>
          <p:cNvPr id="137258" name="Line 55"/>
          <p:cNvSpPr>
            <a:spLocks noChangeShapeType="1"/>
          </p:cNvSpPr>
          <p:nvPr/>
        </p:nvSpPr>
        <p:spPr bwMode="auto">
          <a:xfrm>
            <a:off x="5262563" y="2060575"/>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59" name="Line 56"/>
          <p:cNvSpPr>
            <a:spLocks noChangeShapeType="1"/>
          </p:cNvSpPr>
          <p:nvPr/>
        </p:nvSpPr>
        <p:spPr bwMode="auto">
          <a:xfrm>
            <a:off x="5249863" y="2662238"/>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0" name="Line 57"/>
          <p:cNvSpPr>
            <a:spLocks noChangeShapeType="1"/>
          </p:cNvSpPr>
          <p:nvPr/>
        </p:nvSpPr>
        <p:spPr bwMode="auto">
          <a:xfrm>
            <a:off x="5249863" y="3213100"/>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1" name="Line 58"/>
          <p:cNvSpPr>
            <a:spLocks noChangeShapeType="1"/>
          </p:cNvSpPr>
          <p:nvPr/>
        </p:nvSpPr>
        <p:spPr bwMode="auto">
          <a:xfrm>
            <a:off x="5264150" y="3744913"/>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2" name="Line 59"/>
          <p:cNvSpPr>
            <a:spLocks noChangeShapeType="1"/>
          </p:cNvSpPr>
          <p:nvPr/>
        </p:nvSpPr>
        <p:spPr bwMode="auto">
          <a:xfrm>
            <a:off x="5249863" y="4164013"/>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3" name="Line 60"/>
          <p:cNvSpPr>
            <a:spLocks noChangeShapeType="1"/>
          </p:cNvSpPr>
          <p:nvPr/>
        </p:nvSpPr>
        <p:spPr bwMode="auto">
          <a:xfrm>
            <a:off x="5278438" y="4652963"/>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4" name="Line 61"/>
          <p:cNvSpPr>
            <a:spLocks noChangeShapeType="1"/>
          </p:cNvSpPr>
          <p:nvPr/>
        </p:nvSpPr>
        <p:spPr bwMode="auto">
          <a:xfrm>
            <a:off x="5264150" y="5013325"/>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5" name="Line 62"/>
          <p:cNvSpPr>
            <a:spLocks noChangeShapeType="1"/>
          </p:cNvSpPr>
          <p:nvPr/>
        </p:nvSpPr>
        <p:spPr bwMode="auto">
          <a:xfrm>
            <a:off x="5278438" y="5575300"/>
            <a:ext cx="431800" cy="0"/>
          </a:xfrm>
          <a:prstGeom prst="line">
            <a:avLst/>
          </a:prstGeom>
          <a:noFill/>
          <a:ln w="38100">
            <a:solidFill>
              <a:srgbClr val="FFFF00"/>
            </a:solidFill>
            <a:miter lim="800000"/>
            <a:headEnd type="triangle" w="med" len="med"/>
            <a:tailEnd type="triangle" w="med" len="med"/>
          </a:ln>
        </p:spPr>
        <p:txBody>
          <a:bodyPr wrap="none"/>
          <a:lstStyle/>
          <a:p>
            <a:endParaRPr lang="tr-TR"/>
          </a:p>
        </p:txBody>
      </p:sp>
      <p:sp>
        <p:nvSpPr>
          <p:cNvPr id="137266" name="Rectangle 63"/>
          <p:cNvSpPr>
            <a:spLocks noChangeArrowheads="1"/>
          </p:cNvSpPr>
          <p:nvPr/>
        </p:nvSpPr>
        <p:spPr bwMode="auto">
          <a:xfrm>
            <a:off x="2859088" y="2320925"/>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Harcama</a:t>
            </a:r>
          </a:p>
          <a:p>
            <a:pPr algn="ctr"/>
            <a:r>
              <a:rPr lang="tr-TR" sz="1400" b="1">
                <a:latin typeface="Arial Narrow" pitchFamily="34" charset="0"/>
              </a:rPr>
              <a:t>Birimi A</a:t>
            </a:r>
          </a:p>
        </p:txBody>
      </p:sp>
      <p:sp>
        <p:nvSpPr>
          <p:cNvPr id="137267" name="Rectangle 64"/>
          <p:cNvSpPr>
            <a:spLocks noChangeArrowheads="1"/>
          </p:cNvSpPr>
          <p:nvPr/>
        </p:nvSpPr>
        <p:spPr bwMode="auto">
          <a:xfrm>
            <a:off x="2843213" y="3170238"/>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Harcama</a:t>
            </a:r>
          </a:p>
          <a:p>
            <a:pPr algn="ctr"/>
            <a:r>
              <a:rPr lang="tr-TR" sz="1400" b="1">
                <a:latin typeface="Arial Narrow" pitchFamily="34" charset="0"/>
              </a:rPr>
              <a:t>Birimi B</a:t>
            </a:r>
          </a:p>
        </p:txBody>
      </p:sp>
      <p:sp>
        <p:nvSpPr>
          <p:cNvPr id="137268" name="Rectangle 65"/>
          <p:cNvSpPr>
            <a:spLocks noChangeArrowheads="1"/>
          </p:cNvSpPr>
          <p:nvPr/>
        </p:nvSpPr>
        <p:spPr bwMode="auto">
          <a:xfrm>
            <a:off x="2857500" y="4033838"/>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Harcama</a:t>
            </a:r>
          </a:p>
          <a:p>
            <a:pPr algn="ctr"/>
            <a:r>
              <a:rPr lang="tr-TR" sz="1400" b="1">
                <a:latin typeface="Arial Narrow" pitchFamily="34" charset="0"/>
              </a:rPr>
              <a:t>Birimi A</a:t>
            </a:r>
          </a:p>
        </p:txBody>
      </p:sp>
      <p:sp>
        <p:nvSpPr>
          <p:cNvPr id="137269" name="Rectangle 66"/>
          <p:cNvSpPr>
            <a:spLocks noChangeArrowheads="1"/>
          </p:cNvSpPr>
          <p:nvPr/>
        </p:nvSpPr>
        <p:spPr bwMode="auto">
          <a:xfrm>
            <a:off x="2859088" y="4868863"/>
            <a:ext cx="936625" cy="576262"/>
          </a:xfrm>
          <a:prstGeom prst="rect">
            <a:avLst/>
          </a:prstGeom>
          <a:noFill/>
          <a:ln w="9525">
            <a:noFill/>
            <a:miter lim="800000"/>
            <a:headEnd/>
            <a:tailEnd/>
          </a:ln>
        </p:spPr>
        <p:txBody>
          <a:bodyPr wrap="none" anchor="ctr"/>
          <a:lstStyle/>
          <a:p>
            <a:pPr algn="ctr"/>
            <a:r>
              <a:rPr lang="tr-TR" sz="1400" b="1">
                <a:latin typeface="Arial Narrow" pitchFamily="34" charset="0"/>
              </a:rPr>
              <a:t>Harcama</a:t>
            </a:r>
          </a:p>
          <a:p>
            <a:pPr algn="ctr"/>
            <a:r>
              <a:rPr lang="tr-TR" sz="1400" b="1">
                <a:latin typeface="Arial Narrow" pitchFamily="34" charset="0"/>
              </a:rPr>
              <a:t>Birimi B</a:t>
            </a:r>
          </a:p>
        </p:txBody>
      </p:sp>
      <p:grpSp>
        <p:nvGrpSpPr>
          <p:cNvPr id="5" name="Group 67"/>
          <p:cNvGrpSpPr>
            <a:grpSpLocks/>
          </p:cNvGrpSpPr>
          <p:nvPr/>
        </p:nvGrpSpPr>
        <p:grpSpPr bwMode="auto">
          <a:xfrm>
            <a:off x="6931025" y="2060575"/>
            <a:ext cx="304800" cy="647700"/>
            <a:chOff x="4286" y="1298"/>
            <a:chExt cx="192" cy="408"/>
          </a:xfrm>
        </p:grpSpPr>
        <p:sp>
          <p:nvSpPr>
            <p:cNvPr id="137299" name="Line 68"/>
            <p:cNvSpPr>
              <a:spLocks noChangeShapeType="1"/>
            </p:cNvSpPr>
            <p:nvPr/>
          </p:nvSpPr>
          <p:spPr bwMode="auto">
            <a:xfrm flipV="1">
              <a:off x="4468" y="1298"/>
              <a:ext cx="0" cy="398"/>
            </a:xfrm>
            <a:prstGeom prst="line">
              <a:avLst/>
            </a:prstGeom>
            <a:noFill/>
            <a:ln w="38100">
              <a:solidFill>
                <a:schemeClr val="tx1"/>
              </a:solidFill>
              <a:miter lim="800000"/>
              <a:headEnd/>
              <a:tailEnd/>
            </a:ln>
          </p:spPr>
          <p:txBody>
            <a:bodyPr wrap="none"/>
            <a:lstStyle/>
            <a:p>
              <a:endParaRPr lang="tr-TR"/>
            </a:p>
          </p:txBody>
        </p:sp>
        <p:sp>
          <p:nvSpPr>
            <p:cNvPr id="137300" name="Line 69"/>
            <p:cNvSpPr>
              <a:spLocks noChangeShapeType="1"/>
            </p:cNvSpPr>
            <p:nvPr/>
          </p:nvSpPr>
          <p:spPr bwMode="auto">
            <a:xfrm>
              <a:off x="4286" y="1298"/>
              <a:ext cx="182" cy="0"/>
            </a:xfrm>
            <a:prstGeom prst="line">
              <a:avLst/>
            </a:prstGeom>
            <a:noFill/>
            <a:ln w="38100">
              <a:solidFill>
                <a:schemeClr val="tx1"/>
              </a:solidFill>
              <a:miter lim="800000"/>
              <a:headEnd/>
              <a:tailEnd/>
            </a:ln>
          </p:spPr>
          <p:txBody>
            <a:bodyPr wrap="none"/>
            <a:lstStyle/>
            <a:p>
              <a:endParaRPr lang="tr-TR"/>
            </a:p>
          </p:txBody>
        </p:sp>
        <p:sp>
          <p:nvSpPr>
            <p:cNvPr id="137301" name="Line 70"/>
            <p:cNvSpPr>
              <a:spLocks noChangeShapeType="1"/>
            </p:cNvSpPr>
            <p:nvPr/>
          </p:nvSpPr>
          <p:spPr bwMode="auto">
            <a:xfrm>
              <a:off x="4296" y="1706"/>
              <a:ext cx="182" cy="0"/>
            </a:xfrm>
            <a:prstGeom prst="line">
              <a:avLst/>
            </a:prstGeom>
            <a:noFill/>
            <a:ln w="38100">
              <a:solidFill>
                <a:schemeClr val="tx1"/>
              </a:solidFill>
              <a:miter lim="800000"/>
              <a:headEnd/>
              <a:tailEnd/>
            </a:ln>
          </p:spPr>
          <p:txBody>
            <a:bodyPr wrap="none"/>
            <a:lstStyle/>
            <a:p>
              <a:endParaRPr lang="tr-TR"/>
            </a:p>
          </p:txBody>
        </p:sp>
      </p:grpSp>
      <p:grpSp>
        <p:nvGrpSpPr>
          <p:cNvPr id="6" name="Group 71"/>
          <p:cNvGrpSpPr>
            <a:grpSpLocks/>
          </p:cNvGrpSpPr>
          <p:nvPr/>
        </p:nvGrpSpPr>
        <p:grpSpPr bwMode="auto">
          <a:xfrm>
            <a:off x="6931025" y="3141663"/>
            <a:ext cx="304800" cy="647700"/>
            <a:chOff x="4286" y="1298"/>
            <a:chExt cx="192" cy="408"/>
          </a:xfrm>
        </p:grpSpPr>
        <p:sp>
          <p:nvSpPr>
            <p:cNvPr id="137296" name="Line 72"/>
            <p:cNvSpPr>
              <a:spLocks noChangeShapeType="1"/>
            </p:cNvSpPr>
            <p:nvPr/>
          </p:nvSpPr>
          <p:spPr bwMode="auto">
            <a:xfrm flipV="1">
              <a:off x="4468" y="1298"/>
              <a:ext cx="0" cy="398"/>
            </a:xfrm>
            <a:prstGeom prst="line">
              <a:avLst/>
            </a:prstGeom>
            <a:noFill/>
            <a:ln w="38100">
              <a:solidFill>
                <a:schemeClr val="tx1"/>
              </a:solidFill>
              <a:miter lim="800000"/>
              <a:headEnd/>
              <a:tailEnd/>
            </a:ln>
          </p:spPr>
          <p:txBody>
            <a:bodyPr wrap="none"/>
            <a:lstStyle/>
            <a:p>
              <a:endParaRPr lang="tr-TR"/>
            </a:p>
          </p:txBody>
        </p:sp>
        <p:sp>
          <p:nvSpPr>
            <p:cNvPr id="137297" name="Line 73"/>
            <p:cNvSpPr>
              <a:spLocks noChangeShapeType="1"/>
            </p:cNvSpPr>
            <p:nvPr/>
          </p:nvSpPr>
          <p:spPr bwMode="auto">
            <a:xfrm>
              <a:off x="4286" y="1298"/>
              <a:ext cx="182" cy="0"/>
            </a:xfrm>
            <a:prstGeom prst="line">
              <a:avLst/>
            </a:prstGeom>
            <a:noFill/>
            <a:ln w="38100">
              <a:solidFill>
                <a:schemeClr val="tx1"/>
              </a:solidFill>
              <a:miter lim="800000"/>
              <a:headEnd/>
              <a:tailEnd/>
            </a:ln>
          </p:spPr>
          <p:txBody>
            <a:bodyPr wrap="none"/>
            <a:lstStyle/>
            <a:p>
              <a:endParaRPr lang="tr-TR"/>
            </a:p>
          </p:txBody>
        </p:sp>
        <p:sp>
          <p:nvSpPr>
            <p:cNvPr id="137298" name="Line 74"/>
            <p:cNvSpPr>
              <a:spLocks noChangeShapeType="1"/>
            </p:cNvSpPr>
            <p:nvPr/>
          </p:nvSpPr>
          <p:spPr bwMode="auto">
            <a:xfrm>
              <a:off x="4296" y="1706"/>
              <a:ext cx="182" cy="0"/>
            </a:xfrm>
            <a:prstGeom prst="line">
              <a:avLst/>
            </a:prstGeom>
            <a:noFill/>
            <a:ln w="38100">
              <a:solidFill>
                <a:schemeClr val="tx1"/>
              </a:solidFill>
              <a:miter lim="800000"/>
              <a:headEnd/>
              <a:tailEnd/>
            </a:ln>
          </p:spPr>
          <p:txBody>
            <a:bodyPr wrap="none"/>
            <a:lstStyle/>
            <a:p>
              <a:endParaRPr lang="tr-TR"/>
            </a:p>
          </p:txBody>
        </p:sp>
      </p:grpSp>
      <p:grpSp>
        <p:nvGrpSpPr>
          <p:cNvPr id="7" name="Group 75"/>
          <p:cNvGrpSpPr>
            <a:grpSpLocks/>
          </p:cNvGrpSpPr>
          <p:nvPr/>
        </p:nvGrpSpPr>
        <p:grpSpPr bwMode="auto">
          <a:xfrm>
            <a:off x="6931025" y="4076700"/>
            <a:ext cx="304800" cy="647700"/>
            <a:chOff x="4286" y="1298"/>
            <a:chExt cx="192" cy="408"/>
          </a:xfrm>
        </p:grpSpPr>
        <p:sp>
          <p:nvSpPr>
            <p:cNvPr id="137293" name="Line 76"/>
            <p:cNvSpPr>
              <a:spLocks noChangeShapeType="1"/>
            </p:cNvSpPr>
            <p:nvPr/>
          </p:nvSpPr>
          <p:spPr bwMode="auto">
            <a:xfrm flipV="1">
              <a:off x="4468" y="1298"/>
              <a:ext cx="0" cy="398"/>
            </a:xfrm>
            <a:prstGeom prst="line">
              <a:avLst/>
            </a:prstGeom>
            <a:noFill/>
            <a:ln w="38100">
              <a:solidFill>
                <a:schemeClr val="tx1"/>
              </a:solidFill>
              <a:miter lim="800000"/>
              <a:headEnd/>
              <a:tailEnd/>
            </a:ln>
          </p:spPr>
          <p:txBody>
            <a:bodyPr wrap="none"/>
            <a:lstStyle/>
            <a:p>
              <a:endParaRPr lang="tr-TR"/>
            </a:p>
          </p:txBody>
        </p:sp>
        <p:sp>
          <p:nvSpPr>
            <p:cNvPr id="137294" name="Line 77"/>
            <p:cNvSpPr>
              <a:spLocks noChangeShapeType="1"/>
            </p:cNvSpPr>
            <p:nvPr/>
          </p:nvSpPr>
          <p:spPr bwMode="auto">
            <a:xfrm>
              <a:off x="4286" y="1298"/>
              <a:ext cx="182" cy="0"/>
            </a:xfrm>
            <a:prstGeom prst="line">
              <a:avLst/>
            </a:prstGeom>
            <a:noFill/>
            <a:ln w="38100">
              <a:solidFill>
                <a:schemeClr val="tx1"/>
              </a:solidFill>
              <a:miter lim="800000"/>
              <a:headEnd/>
              <a:tailEnd/>
            </a:ln>
          </p:spPr>
          <p:txBody>
            <a:bodyPr wrap="none"/>
            <a:lstStyle/>
            <a:p>
              <a:endParaRPr lang="tr-TR"/>
            </a:p>
          </p:txBody>
        </p:sp>
        <p:sp>
          <p:nvSpPr>
            <p:cNvPr id="137295" name="Line 78"/>
            <p:cNvSpPr>
              <a:spLocks noChangeShapeType="1"/>
            </p:cNvSpPr>
            <p:nvPr/>
          </p:nvSpPr>
          <p:spPr bwMode="auto">
            <a:xfrm>
              <a:off x="4296" y="1706"/>
              <a:ext cx="182" cy="0"/>
            </a:xfrm>
            <a:prstGeom prst="line">
              <a:avLst/>
            </a:prstGeom>
            <a:noFill/>
            <a:ln w="38100">
              <a:solidFill>
                <a:schemeClr val="tx1"/>
              </a:solidFill>
              <a:miter lim="800000"/>
              <a:headEnd/>
              <a:tailEnd/>
            </a:ln>
          </p:spPr>
          <p:txBody>
            <a:bodyPr wrap="none"/>
            <a:lstStyle/>
            <a:p>
              <a:endParaRPr lang="tr-TR"/>
            </a:p>
          </p:txBody>
        </p:sp>
      </p:grpSp>
      <p:grpSp>
        <p:nvGrpSpPr>
          <p:cNvPr id="8" name="Group 79"/>
          <p:cNvGrpSpPr>
            <a:grpSpLocks/>
          </p:cNvGrpSpPr>
          <p:nvPr/>
        </p:nvGrpSpPr>
        <p:grpSpPr bwMode="auto">
          <a:xfrm>
            <a:off x="6948488" y="4941888"/>
            <a:ext cx="304800" cy="647700"/>
            <a:chOff x="4286" y="1298"/>
            <a:chExt cx="192" cy="408"/>
          </a:xfrm>
        </p:grpSpPr>
        <p:sp>
          <p:nvSpPr>
            <p:cNvPr id="137290" name="Line 80"/>
            <p:cNvSpPr>
              <a:spLocks noChangeShapeType="1"/>
            </p:cNvSpPr>
            <p:nvPr/>
          </p:nvSpPr>
          <p:spPr bwMode="auto">
            <a:xfrm flipV="1">
              <a:off x="4468" y="1298"/>
              <a:ext cx="0" cy="398"/>
            </a:xfrm>
            <a:prstGeom prst="line">
              <a:avLst/>
            </a:prstGeom>
            <a:noFill/>
            <a:ln w="38100">
              <a:solidFill>
                <a:schemeClr val="tx1"/>
              </a:solidFill>
              <a:miter lim="800000"/>
              <a:headEnd/>
              <a:tailEnd/>
            </a:ln>
          </p:spPr>
          <p:txBody>
            <a:bodyPr wrap="none"/>
            <a:lstStyle/>
            <a:p>
              <a:endParaRPr lang="tr-TR"/>
            </a:p>
          </p:txBody>
        </p:sp>
        <p:sp>
          <p:nvSpPr>
            <p:cNvPr id="137291" name="Line 81"/>
            <p:cNvSpPr>
              <a:spLocks noChangeShapeType="1"/>
            </p:cNvSpPr>
            <p:nvPr/>
          </p:nvSpPr>
          <p:spPr bwMode="auto">
            <a:xfrm>
              <a:off x="4286" y="1298"/>
              <a:ext cx="182" cy="0"/>
            </a:xfrm>
            <a:prstGeom prst="line">
              <a:avLst/>
            </a:prstGeom>
            <a:noFill/>
            <a:ln w="38100">
              <a:solidFill>
                <a:schemeClr val="tx1"/>
              </a:solidFill>
              <a:miter lim="800000"/>
              <a:headEnd/>
              <a:tailEnd/>
            </a:ln>
          </p:spPr>
          <p:txBody>
            <a:bodyPr wrap="none"/>
            <a:lstStyle/>
            <a:p>
              <a:endParaRPr lang="tr-TR"/>
            </a:p>
          </p:txBody>
        </p:sp>
        <p:sp>
          <p:nvSpPr>
            <p:cNvPr id="137292" name="Line 82"/>
            <p:cNvSpPr>
              <a:spLocks noChangeShapeType="1"/>
            </p:cNvSpPr>
            <p:nvPr/>
          </p:nvSpPr>
          <p:spPr bwMode="auto">
            <a:xfrm>
              <a:off x="4296" y="1706"/>
              <a:ext cx="182" cy="0"/>
            </a:xfrm>
            <a:prstGeom prst="line">
              <a:avLst/>
            </a:prstGeom>
            <a:noFill/>
            <a:ln w="38100">
              <a:solidFill>
                <a:schemeClr val="tx1"/>
              </a:solidFill>
              <a:miter lim="800000"/>
              <a:headEnd/>
              <a:tailEnd/>
            </a:ln>
          </p:spPr>
          <p:txBody>
            <a:bodyPr wrap="none"/>
            <a:lstStyle/>
            <a:p>
              <a:endParaRPr lang="tr-TR"/>
            </a:p>
          </p:txBody>
        </p:sp>
      </p:grpSp>
      <p:sp>
        <p:nvSpPr>
          <p:cNvPr id="137274" name="Line 83"/>
          <p:cNvSpPr>
            <a:spLocks noChangeShapeType="1"/>
          </p:cNvSpPr>
          <p:nvPr/>
        </p:nvSpPr>
        <p:spPr bwMode="auto">
          <a:xfrm>
            <a:off x="7235825" y="2420938"/>
            <a:ext cx="288925" cy="0"/>
          </a:xfrm>
          <a:prstGeom prst="line">
            <a:avLst/>
          </a:prstGeom>
          <a:noFill/>
          <a:ln w="38100">
            <a:solidFill>
              <a:schemeClr val="tx1"/>
            </a:solidFill>
            <a:miter lim="800000"/>
            <a:headEnd/>
            <a:tailEnd/>
          </a:ln>
        </p:spPr>
        <p:txBody>
          <a:bodyPr wrap="none"/>
          <a:lstStyle/>
          <a:p>
            <a:endParaRPr lang="tr-TR"/>
          </a:p>
        </p:txBody>
      </p:sp>
      <p:sp>
        <p:nvSpPr>
          <p:cNvPr id="137275" name="Line 84"/>
          <p:cNvSpPr>
            <a:spLocks noChangeShapeType="1"/>
          </p:cNvSpPr>
          <p:nvPr/>
        </p:nvSpPr>
        <p:spPr bwMode="auto">
          <a:xfrm>
            <a:off x="7235825" y="3500438"/>
            <a:ext cx="288925" cy="0"/>
          </a:xfrm>
          <a:prstGeom prst="line">
            <a:avLst/>
          </a:prstGeom>
          <a:noFill/>
          <a:ln w="38100">
            <a:solidFill>
              <a:schemeClr val="tx1"/>
            </a:solidFill>
            <a:miter lim="800000"/>
            <a:headEnd/>
            <a:tailEnd/>
          </a:ln>
        </p:spPr>
        <p:txBody>
          <a:bodyPr wrap="none"/>
          <a:lstStyle/>
          <a:p>
            <a:endParaRPr lang="tr-TR"/>
          </a:p>
        </p:txBody>
      </p:sp>
      <p:sp>
        <p:nvSpPr>
          <p:cNvPr id="137276" name="Line 85"/>
          <p:cNvSpPr>
            <a:spLocks noChangeShapeType="1"/>
          </p:cNvSpPr>
          <p:nvPr/>
        </p:nvSpPr>
        <p:spPr bwMode="auto">
          <a:xfrm>
            <a:off x="7237413" y="4365625"/>
            <a:ext cx="288925" cy="0"/>
          </a:xfrm>
          <a:prstGeom prst="line">
            <a:avLst/>
          </a:prstGeom>
          <a:noFill/>
          <a:ln w="38100">
            <a:solidFill>
              <a:schemeClr val="tx1"/>
            </a:solidFill>
            <a:miter lim="800000"/>
            <a:headEnd/>
            <a:tailEnd/>
          </a:ln>
        </p:spPr>
        <p:txBody>
          <a:bodyPr wrap="none"/>
          <a:lstStyle/>
          <a:p>
            <a:endParaRPr lang="tr-TR"/>
          </a:p>
        </p:txBody>
      </p:sp>
      <p:sp>
        <p:nvSpPr>
          <p:cNvPr id="137277" name="Line 86"/>
          <p:cNvSpPr>
            <a:spLocks noChangeShapeType="1"/>
          </p:cNvSpPr>
          <p:nvPr/>
        </p:nvSpPr>
        <p:spPr bwMode="auto">
          <a:xfrm>
            <a:off x="7251700" y="5229225"/>
            <a:ext cx="288925" cy="0"/>
          </a:xfrm>
          <a:prstGeom prst="line">
            <a:avLst/>
          </a:prstGeom>
          <a:noFill/>
          <a:ln w="38100">
            <a:solidFill>
              <a:schemeClr val="tx1"/>
            </a:solidFill>
            <a:miter lim="800000"/>
            <a:headEnd/>
            <a:tailEnd/>
          </a:ln>
        </p:spPr>
        <p:txBody>
          <a:bodyPr wrap="none"/>
          <a:lstStyle/>
          <a:p>
            <a:endParaRPr lang="tr-TR"/>
          </a:p>
        </p:txBody>
      </p:sp>
      <p:sp>
        <p:nvSpPr>
          <p:cNvPr id="137278" name="Line 87"/>
          <p:cNvSpPr>
            <a:spLocks noChangeShapeType="1"/>
          </p:cNvSpPr>
          <p:nvPr/>
        </p:nvSpPr>
        <p:spPr bwMode="auto">
          <a:xfrm flipV="1">
            <a:off x="8243888" y="2420938"/>
            <a:ext cx="0" cy="2808287"/>
          </a:xfrm>
          <a:prstGeom prst="line">
            <a:avLst/>
          </a:prstGeom>
          <a:noFill/>
          <a:ln w="38100">
            <a:solidFill>
              <a:schemeClr val="tx1"/>
            </a:solidFill>
            <a:miter lim="800000"/>
            <a:headEnd/>
            <a:tailEnd/>
          </a:ln>
        </p:spPr>
        <p:txBody>
          <a:bodyPr wrap="none"/>
          <a:lstStyle/>
          <a:p>
            <a:endParaRPr lang="tr-TR"/>
          </a:p>
        </p:txBody>
      </p:sp>
      <p:sp>
        <p:nvSpPr>
          <p:cNvPr id="137279" name="Rectangle 88"/>
          <p:cNvSpPr>
            <a:spLocks noChangeArrowheads="1"/>
          </p:cNvSpPr>
          <p:nvPr/>
        </p:nvSpPr>
        <p:spPr bwMode="auto">
          <a:xfrm>
            <a:off x="395288" y="6092825"/>
            <a:ext cx="8569325" cy="504825"/>
          </a:xfrm>
          <a:prstGeom prst="rect">
            <a:avLst/>
          </a:prstGeom>
          <a:solidFill>
            <a:schemeClr val="accent1"/>
          </a:solidFill>
          <a:ln w="9525">
            <a:solidFill>
              <a:schemeClr val="tx1"/>
            </a:solidFill>
            <a:miter lim="800000"/>
            <a:headEnd/>
            <a:tailEnd/>
          </a:ln>
        </p:spPr>
        <p:txBody>
          <a:bodyPr wrap="none" anchor="ctr"/>
          <a:lstStyle/>
          <a:p>
            <a:endParaRPr lang="tr-TR">
              <a:latin typeface="Calibri" pitchFamily="34" charset="0"/>
            </a:endParaRPr>
          </a:p>
        </p:txBody>
      </p:sp>
      <p:sp>
        <p:nvSpPr>
          <p:cNvPr id="137280" name="Line 89"/>
          <p:cNvSpPr>
            <a:spLocks noChangeShapeType="1"/>
          </p:cNvSpPr>
          <p:nvPr/>
        </p:nvSpPr>
        <p:spPr bwMode="auto">
          <a:xfrm>
            <a:off x="3635375" y="6094413"/>
            <a:ext cx="0" cy="503237"/>
          </a:xfrm>
          <a:prstGeom prst="line">
            <a:avLst/>
          </a:prstGeom>
          <a:noFill/>
          <a:ln w="57150">
            <a:solidFill>
              <a:srgbClr val="1F4081"/>
            </a:solidFill>
            <a:miter lim="800000"/>
            <a:headEnd/>
            <a:tailEnd/>
          </a:ln>
        </p:spPr>
        <p:txBody>
          <a:bodyPr wrap="none"/>
          <a:lstStyle/>
          <a:p>
            <a:endParaRPr lang="tr-TR"/>
          </a:p>
        </p:txBody>
      </p:sp>
      <p:sp>
        <p:nvSpPr>
          <p:cNvPr id="137281" name="Line 90"/>
          <p:cNvSpPr>
            <a:spLocks noChangeShapeType="1"/>
          </p:cNvSpPr>
          <p:nvPr/>
        </p:nvSpPr>
        <p:spPr bwMode="auto">
          <a:xfrm>
            <a:off x="6227763" y="6092825"/>
            <a:ext cx="0" cy="503238"/>
          </a:xfrm>
          <a:prstGeom prst="line">
            <a:avLst/>
          </a:prstGeom>
          <a:noFill/>
          <a:ln w="57150">
            <a:solidFill>
              <a:srgbClr val="1F4081"/>
            </a:solidFill>
            <a:miter lim="800000"/>
            <a:headEnd/>
            <a:tailEnd/>
          </a:ln>
        </p:spPr>
        <p:txBody>
          <a:bodyPr wrap="none"/>
          <a:lstStyle/>
          <a:p>
            <a:endParaRPr lang="tr-TR"/>
          </a:p>
        </p:txBody>
      </p:sp>
      <p:sp>
        <p:nvSpPr>
          <p:cNvPr id="137282" name="Text Box 91"/>
          <p:cNvSpPr txBox="1">
            <a:spLocks noChangeArrowheads="1"/>
          </p:cNvSpPr>
          <p:nvPr/>
        </p:nvSpPr>
        <p:spPr bwMode="auto">
          <a:xfrm>
            <a:off x="1042988" y="6092825"/>
            <a:ext cx="1800225" cy="369888"/>
          </a:xfrm>
          <a:prstGeom prst="rect">
            <a:avLst/>
          </a:prstGeom>
          <a:noFill/>
          <a:ln w="9525">
            <a:noFill/>
            <a:miter lim="800000"/>
            <a:headEnd/>
            <a:tailEnd/>
          </a:ln>
        </p:spPr>
        <p:txBody>
          <a:bodyPr>
            <a:spAutoFit/>
          </a:bodyPr>
          <a:lstStyle/>
          <a:p>
            <a:pPr>
              <a:spcBef>
                <a:spcPct val="50000"/>
              </a:spcBef>
            </a:pPr>
            <a:r>
              <a:rPr lang="tr-TR">
                <a:solidFill>
                  <a:srgbClr val="FFFF00"/>
                </a:solidFill>
                <a:latin typeface="Arial Narrow" pitchFamily="34" charset="0"/>
              </a:rPr>
              <a:t>Stratejik Plan</a:t>
            </a:r>
          </a:p>
        </p:txBody>
      </p:sp>
      <p:sp>
        <p:nvSpPr>
          <p:cNvPr id="137283" name="Text Box 92"/>
          <p:cNvSpPr txBox="1">
            <a:spLocks noChangeArrowheads="1"/>
          </p:cNvSpPr>
          <p:nvPr/>
        </p:nvSpPr>
        <p:spPr bwMode="auto">
          <a:xfrm>
            <a:off x="3667125" y="6092825"/>
            <a:ext cx="3168650" cy="369888"/>
          </a:xfrm>
          <a:prstGeom prst="rect">
            <a:avLst/>
          </a:prstGeom>
          <a:noFill/>
          <a:ln w="9525">
            <a:noFill/>
            <a:miter lim="800000"/>
            <a:headEnd/>
            <a:tailEnd/>
          </a:ln>
        </p:spPr>
        <p:txBody>
          <a:bodyPr>
            <a:spAutoFit/>
          </a:bodyPr>
          <a:lstStyle/>
          <a:p>
            <a:pPr>
              <a:spcBef>
                <a:spcPct val="50000"/>
              </a:spcBef>
            </a:pPr>
            <a:r>
              <a:rPr lang="tr-TR">
                <a:solidFill>
                  <a:srgbClr val="FFFF00"/>
                </a:solidFill>
                <a:latin typeface="Arial Narrow" pitchFamily="34" charset="0"/>
              </a:rPr>
              <a:t>Performans Programı</a:t>
            </a:r>
          </a:p>
        </p:txBody>
      </p:sp>
      <p:sp>
        <p:nvSpPr>
          <p:cNvPr id="137284" name="Text Box 93"/>
          <p:cNvSpPr txBox="1">
            <a:spLocks noChangeArrowheads="1"/>
          </p:cNvSpPr>
          <p:nvPr/>
        </p:nvSpPr>
        <p:spPr bwMode="auto">
          <a:xfrm>
            <a:off x="7019925" y="6092825"/>
            <a:ext cx="1800225" cy="369888"/>
          </a:xfrm>
          <a:prstGeom prst="rect">
            <a:avLst/>
          </a:prstGeom>
          <a:noFill/>
          <a:ln w="9525">
            <a:noFill/>
            <a:miter lim="800000"/>
            <a:headEnd/>
            <a:tailEnd/>
          </a:ln>
        </p:spPr>
        <p:txBody>
          <a:bodyPr>
            <a:spAutoFit/>
          </a:bodyPr>
          <a:lstStyle/>
          <a:p>
            <a:pPr>
              <a:spcBef>
                <a:spcPct val="50000"/>
              </a:spcBef>
            </a:pPr>
            <a:r>
              <a:rPr lang="tr-TR">
                <a:solidFill>
                  <a:srgbClr val="FFFF00"/>
                </a:solidFill>
                <a:latin typeface="Arial Narrow" pitchFamily="34" charset="0"/>
              </a:rPr>
              <a:t>Bütçe</a:t>
            </a:r>
          </a:p>
        </p:txBody>
      </p:sp>
      <p:sp>
        <p:nvSpPr>
          <p:cNvPr id="137285" name="Rectangle 94"/>
          <p:cNvSpPr>
            <a:spLocks noChangeArrowheads="1"/>
          </p:cNvSpPr>
          <p:nvPr/>
        </p:nvSpPr>
        <p:spPr bwMode="auto">
          <a:xfrm>
            <a:off x="7380288" y="21336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Maliyet</a:t>
            </a:r>
          </a:p>
        </p:txBody>
      </p:sp>
      <p:sp>
        <p:nvSpPr>
          <p:cNvPr id="137286" name="Rectangle 95"/>
          <p:cNvSpPr>
            <a:spLocks noChangeArrowheads="1"/>
          </p:cNvSpPr>
          <p:nvPr/>
        </p:nvSpPr>
        <p:spPr bwMode="auto">
          <a:xfrm>
            <a:off x="7380288" y="32131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Maliyet</a:t>
            </a:r>
          </a:p>
        </p:txBody>
      </p:sp>
      <p:sp>
        <p:nvSpPr>
          <p:cNvPr id="137287" name="Rectangle 96"/>
          <p:cNvSpPr>
            <a:spLocks noChangeArrowheads="1"/>
          </p:cNvSpPr>
          <p:nvPr/>
        </p:nvSpPr>
        <p:spPr bwMode="auto">
          <a:xfrm>
            <a:off x="7380288" y="40767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Maliyet</a:t>
            </a:r>
          </a:p>
        </p:txBody>
      </p:sp>
      <p:sp>
        <p:nvSpPr>
          <p:cNvPr id="137288" name="Rectangle 97"/>
          <p:cNvSpPr>
            <a:spLocks noChangeArrowheads="1"/>
          </p:cNvSpPr>
          <p:nvPr/>
        </p:nvSpPr>
        <p:spPr bwMode="auto">
          <a:xfrm>
            <a:off x="7380288" y="4940300"/>
            <a:ext cx="936625" cy="576263"/>
          </a:xfrm>
          <a:prstGeom prst="rect">
            <a:avLst/>
          </a:prstGeom>
          <a:noFill/>
          <a:ln w="9525">
            <a:noFill/>
            <a:miter lim="800000"/>
            <a:headEnd/>
            <a:tailEnd/>
          </a:ln>
        </p:spPr>
        <p:txBody>
          <a:bodyPr wrap="none" anchor="ctr"/>
          <a:lstStyle/>
          <a:p>
            <a:pPr algn="ctr"/>
            <a:r>
              <a:rPr lang="tr-TR" sz="1400" b="1">
                <a:latin typeface="Arial Narrow" pitchFamily="34" charset="0"/>
              </a:rPr>
              <a:t>Maliyet</a:t>
            </a:r>
          </a:p>
        </p:txBody>
      </p:sp>
      <p:sp>
        <p:nvSpPr>
          <p:cNvPr id="137289" name="Rectangle 95"/>
          <p:cNvSpPr>
            <a:spLocks noChangeArrowheads="1"/>
          </p:cNvSpPr>
          <p:nvPr/>
        </p:nvSpPr>
        <p:spPr bwMode="auto">
          <a:xfrm>
            <a:off x="8143875" y="3500438"/>
            <a:ext cx="936625" cy="576262"/>
          </a:xfrm>
          <a:prstGeom prst="rect">
            <a:avLst/>
          </a:prstGeom>
          <a:noFill/>
          <a:ln w="9525">
            <a:noFill/>
            <a:miter lim="800000"/>
            <a:headEnd/>
            <a:tailEnd/>
          </a:ln>
        </p:spPr>
        <p:txBody>
          <a:bodyPr wrap="none" anchor="ctr"/>
          <a:lstStyle/>
          <a:p>
            <a:pPr algn="ctr"/>
            <a:r>
              <a:rPr lang="tr-TR" sz="1600" b="1">
                <a:latin typeface="Arial Narrow" pitchFamily="34" charset="0"/>
              </a:rPr>
              <a:t>BÜTÇE</a:t>
            </a:r>
          </a:p>
        </p:txBody>
      </p:sp>
      <p:sp>
        <p:nvSpPr>
          <p:cNvPr id="99" name="98 Slayt Numarası Yer Tutucusu"/>
          <p:cNvSpPr>
            <a:spLocks noGrp="1"/>
          </p:cNvSpPr>
          <p:nvPr>
            <p:ph type="sldNum" sz="quarter" idx="12"/>
          </p:nvPr>
        </p:nvSpPr>
        <p:spPr/>
        <p:txBody>
          <a:bodyPr/>
          <a:lstStyle/>
          <a:p>
            <a:fld id="{C82BC245-AE3B-4E72-94EC-706466790AFD}" type="slidenum">
              <a:rPr lang="tr-TR" smtClean="0"/>
              <a:pPr/>
              <a:t>21</a:t>
            </a:fld>
            <a:endParaRPr lang="tr-TR" dirty="0"/>
          </a:p>
        </p:txBody>
      </p:sp>
    </p:spTree>
    <p:extLst>
      <p:ext uri="{BB962C8B-B14F-4D97-AF65-F5344CB8AC3E}">
        <p14:creationId xmlns:p14="http://schemas.microsoft.com/office/powerpoint/2010/main" val="2909508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648072"/>
          </a:xfrm>
        </p:spPr>
        <p:txBody>
          <a:bodyPr/>
          <a:lstStyle/>
          <a:p>
            <a:pPr algn="ctr"/>
            <a:r>
              <a:rPr lang="tr-TR" sz="3400" b="1" dirty="0" smtClean="0"/>
              <a:t>Modelin Genel Kurgusu</a:t>
            </a:r>
            <a:endParaRPr lang="tr-TR" sz="3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54915"/>
            <a:ext cx="7321186" cy="517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layt Numarası Yer Tutucusu"/>
          <p:cNvSpPr>
            <a:spLocks noGrp="1"/>
          </p:cNvSpPr>
          <p:nvPr>
            <p:ph type="sldNum" sz="quarter" idx="12"/>
          </p:nvPr>
        </p:nvSpPr>
        <p:spPr/>
        <p:txBody>
          <a:bodyPr/>
          <a:lstStyle/>
          <a:p>
            <a:fld id="{C82BC245-AE3B-4E72-94EC-706466790AFD}" type="slidenum">
              <a:rPr lang="tr-TR" smtClean="0"/>
              <a:pPr/>
              <a:t>22</a:t>
            </a:fld>
            <a:endParaRPr lang="tr-TR" dirty="0"/>
          </a:p>
        </p:txBody>
      </p:sp>
      <p:sp>
        <p:nvSpPr>
          <p:cNvPr id="5" name="4 Metin kutusu"/>
          <p:cNvSpPr txBox="1"/>
          <p:nvPr/>
        </p:nvSpPr>
        <p:spPr>
          <a:xfrm>
            <a:off x="323528" y="6581001"/>
            <a:ext cx="7272808" cy="276999"/>
          </a:xfrm>
          <a:prstGeom prst="rect">
            <a:avLst/>
          </a:prstGeom>
          <a:noFill/>
        </p:spPr>
        <p:txBody>
          <a:bodyPr wrap="square" rtlCol="0">
            <a:spAutoFit/>
          </a:bodyPr>
          <a:lstStyle/>
          <a:p>
            <a:r>
              <a:rPr lang="tr-TR" sz="1200" i="1" dirty="0" smtClean="0"/>
              <a:t>Yılmaz, H. Hakan (2011), Sayıştay Başkanlığı Kurumsal Performans Denetimi Rehberi Çalışması</a:t>
            </a:r>
            <a:endParaRPr lang="tr-TR" sz="1200" dirty="0"/>
          </a:p>
        </p:txBody>
      </p:sp>
    </p:spTree>
    <p:extLst>
      <p:ext uri="{BB962C8B-B14F-4D97-AF65-F5344CB8AC3E}">
        <p14:creationId xmlns:p14="http://schemas.microsoft.com/office/powerpoint/2010/main" val="849119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II. MALİ yönetim ve SORUMLULUK</a:t>
            </a:r>
            <a:endParaRPr lang="tr-TR" dirty="0"/>
          </a:p>
        </p:txBody>
      </p:sp>
      <p:sp>
        <p:nvSpPr>
          <p:cNvPr id="3" name="2 Metin Yer Tutucusu"/>
          <p:cNvSpPr>
            <a:spLocks noGrp="1"/>
          </p:cNvSpPr>
          <p:nvPr>
            <p:ph type="body" idx="1"/>
          </p:nvPr>
        </p:nvSpPr>
        <p:spPr/>
        <p:txBody>
          <a:bodyPr/>
          <a:lstStyle/>
          <a:p>
            <a:endParaRPr lang="tr-TR"/>
          </a:p>
        </p:txBody>
      </p:sp>
      <p:sp>
        <p:nvSpPr>
          <p:cNvPr id="4" name="3 Slayt Numarası Yer Tutucusu"/>
          <p:cNvSpPr>
            <a:spLocks noGrp="1"/>
          </p:cNvSpPr>
          <p:nvPr>
            <p:ph type="sldNum" sz="quarter" idx="12"/>
          </p:nvPr>
        </p:nvSpPr>
        <p:spPr/>
        <p:txBody>
          <a:bodyPr/>
          <a:lstStyle/>
          <a:p>
            <a:fld id="{C82BC245-AE3B-4E72-94EC-706466790AFD}" type="slidenum">
              <a:rPr lang="tr-TR" smtClean="0"/>
              <a:pPr/>
              <a:t>23</a:t>
            </a:fld>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95536" y="836712"/>
            <a:ext cx="8229600" cy="576064"/>
          </a:xfrm>
        </p:spPr>
        <p:txBody>
          <a:bodyPr>
            <a:normAutofit fontScale="90000"/>
          </a:bodyPr>
          <a:lstStyle/>
          <a:p>
            <a:r>
              <a:rPr lang="tr-TR" sz="3600" b="1" dirty="0" smtClean="0"/>
              <a:t>Daha Ayrışmış Bir Sorumluluk Yapısı</a:t>
            </a:r>
            <a:endParaRPr lang="tr-TR" sz="3600" b="1" dirty="0"/>
          </a:p>
        </p:txBody>
      </p:sp>
      <p:sp>
        <p:nvSpPr>
          <p:cNvPr id="3" name="İçerik Yer Tutucusu 2"/>
          <p:cNvSpPr>
            <a:spLocks noGrp="1"/>
          </p:cNvSpPr>
          <p:nvPr>
            <p:ph idx="1"/>
          </p:nvPr>
        </p:nvSpPr>
        <p:spPr>
          <a:xfrm>
            <a:off x="457200" y="1844824"/>
            <a:ext cx="8229600" cy="4729014"/>
          </a:xfrm>
        </p:spPr>
        <p:txBody>
          <a:bodyPr/>
          <a:lstStyle/>
          <a:p>
            <a:r>
              <a:rPr lang="tr-TR" dirty="0" smtClean="0"/>
              <a:t>Uluslar arası standartlara yakın bir sorumluluk sistemi</a:t>
            </a:r>
          </a:p>
          <a:p>
            <a:pPr lvl="1"/>
            <a:r>
              <a:rPr lang="tr-TR" dirty="0" smtClean="0">
                <a:solidFill>
                  <a:schemeClr val="tx1"/>
                </a:solidFill>
              </a:rPr>
              <a:t>Siyasi sorumluluk</a:t>
            </a:r>
          </a:p>
          <a:p>
            <a:pPr lvl="1"/>
            <a:r>
              <a:rPr lang="tr-TR" dirty="0" smtClean="0">
                <a:solidFill>
                  <a:schemeClr val="tx1"/>
                </a:solidFill>
              </a:rPr>
              <a:t>Yönetsel sorumluluk</a:t>
            </a:r>
          </a:p>
          <a:p>
            <a:pPr>
              <a:spcBef>
                <a:spcPts val="1200"/>
              </a:spcBef>
              <a:spcAft>
                <a:spcPts val="1200"/>
              </a:spcAft>
            </a:pPr>
            <a:r>
              <a:rPr lang="tr-TR" dirty="0" smtClean="0"/>
              <a:t>Bu sorumlulukların mali sorumlulukla ilişkilendirilmesi</a:t>
            </a:r>
            <a:endParaRPr lang="tr-TR"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24</a:t>
            </a:fld>
            <a:endParaRPr lang="tr-TR"/>
          </a:p>
        </p:txBody>
      </p:sp>
    </p:spTree>
    <p:extLst>
      <p:ext uri="{BB962C8B-B14F-4D97-AF65-F5344CB8AC3E}">
        <p14:creationId xmlns:p14="http://schemas.microsoft.com/office/powerpoint/2010/main" val="60628737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Başlık 1"/>
          <p:cNvSpPr>
            <a:spLocks noGrp="1"/>
          </p:cNvSpPr>
          <p:nvPr>
            <p:ph type="title"/>
          </p:nvPr>
        </p:nvSpPr>
        <p:spPr>
          <a:xfrm>
            <a:off x="467544" y="620688"/>
            <a:ext cx="8229600" cy="1066800"/>
          </a:xfrm>
        </p:spPr>
        <p:txBody>
          <a:bodyPr/>
          <a:lstStyle/>
          <a:p>
            <a:r>
              <a:rPr lang="tr-TR" b="1" dirty="0" smtClean="0"/>
              <a:t>Yönetsel Sorumluluk</a:t>
            </a:r>
          </a:p>
        </p:txBody>
      </p:sp>
      <p:sp>
        <p:nvSpPr>
          <p:cNvPr id="52227" name="İçerik Yer Tutucusu 2"/>
          <p:cNvSpPr>
            <a:spLocks noGrp="1"/>
          </p:cNvSpPr>
          <p:nvPr>
            <p:ph idx="1"/>
          </p:nvPr>
        </p:nvSpPr>
        <p:spPr>
          <a:xfrm>
            <a:off x="457200" y="1556792"/>
            <a:ext cx="8229600" cy="5017046"/>
          </a:xfrm>
        </p:spPr>
        <p:txBody>
          <a:bodyPr/>
          <a:lstStyle/>
          <a:p>
            <a:pPr marL="0" indent="0">
              <a:spcAft>
                <a:spcPts val="600"/>
              </a:spcAft>
              <a:buFont typeface="Wingdings" pitchFamily="2" charset="2"/>
              <a:buNone/>
            </a:pPr>
            <a:r>
              <a:rPr lang="tr-TR" sz="2400" dirty="0" smtClean="0"/>
              <a:t>Bakanlıklarda müsteşar, diğer kamu idarelerinde en üst yönetici, il özel idarelerinde vali ve </a:t>
            </a:r>
            <a:r>
              <a:rPr lang="tr-TR" sz="2400" b="1" i="1" dirty="0" smtClean="0"/>
              <a:t>belediyelerde belediye başkanı üst yöneticidir</a:t>
            </a:r>
            <a:r>
              <a:rPr lang="tr-TR" sz="2400" dirty="0" smtClean="0"/>
              <a:t>. </a:t>
            </a:r>
          </a:p>
          <a:p>
            <a:pPr marL="0" indent="0">
              <a:spcAft>
                <a:spcPts val="600"/>
              </a:spcAft>
              <a:buFont typeface="Wingdings" pitchFamily="2" charset="2"/>
              <a:buNone/>
            </a:pPr>
            <a:r>
              <a:rPr lang="tr-TR" sz="2400" b="1" dirty="0" smtClean="0"/>
              <a:t>Üst yöneticiler; </a:t>
            </a:r>
          </a:p>
          <a:p>
            <a:pPr marL="342900" indent="-342900">
              <a:spcAft>
                <a:spcPts val="600"/>
              </a:spcAft>
              <a:buFont typeface="Wingdings" pitchFamily="2" charset="2"/>
              <a:buChar char="§"/>
            </a:pPr>
            <a:r>
              <a:rPr lang="tr-TR" sz="2400" dirty="0" smtClean="0"/>
              <a:t>idarelerinin stratejik planlarının ve bütçelerinin kalkınma planına, yıllık programlara, kurumun stratejik plan ve performans hedefleri ile hizmet gereklerine uygun olarak hazırlanması ve uygulanmasından, </a:t>
            </a:r>
          </a:p>
          <a:p>
            <a:pPr marL="342900" indent="-342900">
              <a:spcAft>
                <a:spcPts val="600"/>
              </a:spcAft>
              <a:buFont typeface="Wingdings" pitchFamily="2" charset="2"/>
              <a:buChar char="§"/>
            </a:pPr>
            <a:r>
              <a:rPr lang="tr-TR" sz="2400" dirty="0" smtClean="0"/>
              <a:t>sorumlulukları altındaki </a:t>
            </a:r>
            <a:r>
              <a:rPr lang="tr-TR" sz="2400" b="1" i="1" dirty="0" smtClean="0"/>
              <a:t>kaynakların etkili, ekonomik ve verimli şekilde elde edilmesi ve kullanımını sağlamaktan, kayıp ve kötüye kullanımının önlenmesinden</a:t>
            </a:r>
            <a:r>
              <a:rPr lang="tr-TR" sz="2400" dirty="0" smtClean="0"/>
              <a:t>, </a:t>
            </a:r>
          </a:p>
          <a:p>
            <a:pPr marL="0" indent="0">
              <a:buFont typeface="Wingdings" pitchFamily="2" charset="2"/>
              <a:buNone/>
            </a:pPr>
            <a:endParaRPr lang="tr-TR" dirty="0" smtClean="0"/>
          </a:p>
          <a:p>
            <a:pPr marL="0" indent="0">
              <a:buFont typeface="Wingdings" pitchFamily="2" charset="2"/>
              <a:buNone/>
            </a:pPr>
            <a:endParaRPr lang="tr-TR" dirty="0" smtClean="0"/>
          </a:p>
        </p:txBody>
      </p:sp>
      <p:sp>
        <p:nvSpPr>
          <p:cNvPr id="2" name="Slayt Numarası Yer Tutucusu 1"/>
          <p:cNvSpPr>
            <a:spLocks noGrp="1"/>
          </p:cNvSpPr>
          <p:nvPr>
            <p:ph type="sldNum" sz="quarter" idx="12"/>
          </p:nvPr>
        </p:nvSpPr>
        <p:spPr/>
        <p:txBody>
          <a:bodyPr/>
          <a:lstStyle/>
          <a:p>
            <a:fld id="{C82BC245-AE3B-4E72-94EC-706466790AFD}" type="slidenum">
              <a:rPr lang="tr-TR" smtClean="0"/>
              <a:pPr/>
              <a:t>25</a:t>
            </a:fld>
            <a:endParaRPr lang="tr-TR"/>
          </a:p>
        </p:txBody>
      </p:sp>
    </p:spTree>
    <p:extLst>
      <p:ext uri="{BB962C8B-B14F-4D97-AF65-F5344CB8AC3E}">
        <p14:creationId xmlns:p14="http://schemas.microsoft.com/office/powerpoint/2010/main" val="317905989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1"/>
          <p:cNvSpPr>
            <a:spLocks noGrp="1"/>
          </p:cNvSpPr>
          <p:nvPr>
            <p:ph type="title"/>
          </p:nvPr>
        </p:nvSpPr>
        <p:spPr>
          <a:xfrm>
            <a:off x="467544" y="620688"/>
            <a:ext cx="8229600" cy="1066800"/>
          </a:xfrm>
        </p:spPr>
        <p:txBody>
          <a:bodyPr/>
          <a:lstStyle/>
          <a:p>
            <a:r>
              <a:rPr lang="tr-TR" b="1" dirty="0" smtClean="0"/>
              <a:t>Yönetsel Sorumluluk</a:t>
            </a:r>
          </a:p>
        </p:txBody>
      </p:sp>
      <p:sp>
        <p:nvSpPr>
          <p:cNvPr id="52227" name="İçerik Yer Tutucusu 2"/>
          <p:cNvSpPr>
            <a:spLocks noGrp="1"/>
          </p:cNvSpPr>
          <p:nvPr>
            <p:ph idx="1"/>
          </p:nvPr>
        </p:nvSpPr>
        <p:spPr>
          <a:xfrm>
            <a:off x="457200" y="1556792"/>
            <a:ext cx="8229600" cy="5017046"/>
          </a:xfrm>
        </p:spPr>
        <p:txBody>
          <a:bodyPr/>
          <a:lstStyle/>
          <a:p>
            <a:pPr marL="342900" indent="-342900">
              <a:spcAft>
                <a:spcPts val="600"/>
              </a:spcAft>
              <a:buFont typeface="Wingdings" pitchFamily="2" charset="2"/>
              <a:buChar char="§"/>
            </a:pPr>
            <a:r>
              <a:rPr lang="tr-TR" sz="2400" dirty="0"/>
              <a:t>mali yönetim ve kontrol sisteminin işleyişinin gözetilmesi, izlenmesi ve </a:t>
            </a:r>
          </a:p>
          <a:p>
            <a:pPr marL="342900" indent="-342900">
              <a:spcAft>
                <a:spcPts val="600"/>
              </a:spcAft>
              <a:buFont typeface="Wingdings" pitchFamily="2" charset="2"/>
              <a:buChar char="§"/>
            </a:pPr>
            <a:r>
              <a:rPr lang="tr-TR" sz="2400" dirty="0"/>
              <a:t>kanunda belirtilen görev ve sorumlulukların yerine getirilmesinden </a:t>
            </a:r>
          </a:p>
          <a:p>
            <a:pPr marL="0" indent="0">
              <a:spcAft>
                <a:spcPts val="600"/>
              </a:spcAft>
              <a:buFont typeface="Wingdings" pitchFamily="2" charset="2"/>
              <a:buNone/>
            </a:pPr>
            <a:r>
              <a:rPr lang="tr-TR" sz="2400" b="1" dirty="0" smtClean="0">
                <a:solidFill>
                  <a:srgbClr val="C00000"/>
                </a:solidFill>
              </a:rPr>
              <a:t>Bakana; mahalli idarelerde ise meclislerine karşı sorumludurlar. </a:t>
            </a:r>
          </a:p>
          <a:p>
            <a:pPr marL="0" indent="0">
              <a:spcAft>
                <a:spcPts val="600"/>
              </a:spcAft>
              <a:buFont typeface="Wingdings" pitchFamily="2" charset="2"/>
              <a:buNone/>
            </a:pPr>
            <a:endParaRPr lang="tr-TR" sz="2400" dirty="0" smtClean="0"/>
          </a:p>
          <a:p>
            <a:pPr marL="0" indent="0">
              <a:spcAft>
                <a:spcPts val="600"/>
              </a:spcAft>
              <a:buFont typeface="Wingdings" pitchFamily="2" charset="2"/>
              <a:buNone/>
            </a:pPr>
            <a:r>
              <a:rPr lang="tr-TR" sz="2400" dirty="0" smtClean="0"/>
              <a:t>Üst yöneticiler, bu sorumluluğun gereklerini </a:t>
            </a:r>
            <a:r>
              <a:rPr lang="tr-TR" sz="2400" b="1" u="sng" dirty="0" smtClean="0"/>
              <a:t>harcama yetkilileri</a:t>
            </a:r>
            <a:r>
              <a:rPr lang="tr-TR" sz="2400" dirty="0" smtClean="0"/>
              <a:t>, </a:t>
            </a:r>
            <a:r>
              <a:rPr lang="tr-TR" sz="2400" b="1" u="sng" dirty="0" smtClean="0"/>
              <a:t>mali hizmetler birimi </a:t>
            </a:r>
            <a:r>
              <a:rPr lang="tr-TR" sz="2400" dirty="0" smtClean="0"/>
              <a:t>ve </a:t>
            </a:r>
            <a:r>
              <a:rPr lang="tr-TR" sz="2400" b="1" u="sng" dirty="0" smtClean="0"/>
              <a:t>iç denetçiler </a:t>
            </a:r>
            <a:r>
              <a:rPr lang="tr-TR" sz="2400" dirty="0" smtClean="0"/>
              <a:t>aracılığıyla yerine getirirler.</a:t>
            </a:r>
          </a:p>
          <a:p>
            <a:pPr marL="0" indent="0">
              <a:buFont typeface="Wingdings" pitchFamily="2" charset="2"/>
              <a:buNone/>
            </a:pPr>
            <a:endParaRPr lang="tr-TR" sz="2400" dirty="0" smtClean="0"/>
          </a:p>
          <a:p>
            <a:pPr marL="0" indent="0">
              <a:buFont typeface="Wingdings" pitchFamily="2" charset="2"/>
              <a:buNone/>
            </a:pPr>
            <a:endParaRPr lang="tr-TR" dirty="0" smtClean="0"/>
          </a:p>
        </p:txBody>
      </p:sp>
      <p:sp>
        <p:nvSpPr>
          <p:cNvPr id="2" name="Slayt Numarası Yer Tutucusu 1"/>
          <p:cNvSpPr>
            <a:spLocks noGrp="1"/>
          </p:cNvSpPr>
          <p:nvPr>
            <p:ph type="sldNum" sz="quarter" idx="12"/>
          </p:nvPr>
        </p:nvSpPr>
        <p:spPr/>
        <p:txBody>
          <a:bodyPr/>
          <a:lstStyle/>
          <a:p>
            <a:fld id="{C82BC245-AE3B-4E72-94EC-706466790AFD}" type="slidenum">
              <a:rPr lang="tr-TR" smtClean="0"/>
              <a:pPr/>
              <a:t>26</a:t>
            </a:fld>
            <a:endParaRPr lang="tr-TR"/>
          </a:p>
        </p:txBody>
      </p:sp>
    </p:spTree>
    <p:extLst>
      <p:ext uri="{BB962C8B-B14F-4D97-AF65-F5344CB8AC3E}">
        <p14:creationId xmlns:p14="http://schemas.microsoft.com/office/powerpoint/2010/main" val="755247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Başlık 1"/>
          <p:cNvSpPr>
            <a:spLocks noGrp="1"/>
          </p:cNvSpPr>
          <p:nvPr>
            <p:ph type="title"/>
          </p:nvPr>
        </p:nvSpPr>
        <p:spPr>
          <a:xfrm>
            <a:off x="467544" y="620688"/>
            <a:ext cx="8229600" cy="792088"/>
          </a:xfrm>
        </p:spPr>
        <p:txBody>
          <a:bodyPr/>
          <a:lstStyle/>
          <a:p>
            <a:r>
              <a:rPr lang="tr-TR" b="1" dirty="0" smtClean="0"/>
              <a:t>Yönetsel Sorumluluk</a:t>
            </a:r>
          </a:p>
        </p:txBody>
      </p:sp>
      <p:sp>
        <p:nvSpPr>
          <p:cNvPr id="51203" name="İçerik Yer Tutucusu 2"/>
          <p:cNvSpPr>
            <a:spLocks noGrp="1"/>
          </p:cNvSpPr>
          <p:nvPr>
            <p:ph idx="1"/>
          </p:nvPr>
        </p:nvSpPr>
        <p:spPr>
          <a:xfrm>
            <a:off x="457200" y="1628800"/>
            <a:ext cx="8229600" cy="4945038"/>
          </a:xfrm>
        </p:spPr>
        <p:txBody>
          <a:bodyPr>
            <a:normAutofit/>
          </a:bodyPr>
          <a:lstStyle/>
          <a:p>
            <a:pPr marL="457200" indent="-457200">
              <a:spcAft>
                <a:spcPts val="600"/>
              </a:spcAft>
              <a:buFont typeface="Wingdings" pitchFamily="2" charset="2"/>
              <a:buChar char="§"/>
            </a:pPr>
            <a:r>
              <a:rPr lang="tr-TR" sz="2600" dirty="0" smtClean="0"/>
              <a:t>Üst Yönetici kamu kaynaklarının ve varlıkların etkin, ekonomi ve verimli kullanımında siyasi sorumluluğa sahip olan aktöre karşı sorumlu</a:t>
            </a:r>
          </a:p>
          <a:p>
            <a:pPr marL="457200" indent="-457200">
              <a:spcAft>
                <a:spcPts val="600"/>
              </a:spcAft>
              <a:buFont typeface="Wingdings" pitchFamily="2" charset="2"/>
              <a:buChar char="§"/>
            </a:pPr>
            <a:r>
              <a:rPr lang="tr-TR" sz="2600" dirty="0" smtClean="0"/>
              <a:t>5018’in öngörülen yapının kurulması ve yönetilmesinden sorumlu </a:t>
            </a:r>
          </a:p>
          <a:p>
            <a:pPr marL="457200" indent="-457200">
              <a:spcAft>
                <a:spcPts val="600"/>
              </a:spcAft>
              <a:buFont typeface="Wingdings" pitchFamily="2" charset="2"/>
              <a:buChar char="§"/>
            </a:pPr>
            <a:r>
              <a:rPr lang="tr-TR" sz="2600" dirty="0" smtClean="0"/>
              <a:t>5018 hesap verme sorumluluğuna ilişkin sistemin sahibi ol diyor</a:t>
            </a:r>
          </a:p>
          <a:p>
            <a:pPr marL="0" indent="0">
              <a:spcBef>
                <a:spcPts val="0"/>
              </a:spcBef>
              <a:spcAft>
                <a:spcPts val="0"/>
              </a:spcAft>
              <a:buNone/>
            </a:pPr>
            <a:endParaRPr lang="tr-TR" sz="2600" dirty="0" smtClean="0"/>
          </a:p>
          <a:p>
            <a:pPr marL="0" indent="0">
              <a:spcAft>
                <a:spcPts val="600"/>
              </a:spcAft>
              <a:buNone/>
            </a:pPr>
            <a:r>
              <a:rPr lang="tr-TR" sz="2600" dirty="0" smtClean="0"/>
              <a:t>Sayıştay’dan ise performans denetimlerinde bunu hizmet sunumunda sorumluluğun bir unsuru olarak ele alması beklenmekte</a:t>
            </a:r>
          </a:p>
        </p:txBody>
      </p:sp>
      <p:sp>
        <p:nvSpPr>
          <p:cNvPr id="2" name="Slayt Numarası Yer Tutucusu 1"/>
          <p:cNvSpPr>
            <a:spLocks noGrp="1"/>
          </p:cNvSpPr>
          <p:nvPr>
            <p:ph type="sldNum" sz="quarter" idx="12"/>
          </p:nvPr>
        </p:nvSpPr>
        <p:spPr/>
        <p:txBody>
          <a:bodyPr/>
          <a:lstStyle/>
          <a:p>
            <a:fld id="{C82BC245-AE3B-4E72-94EC-706466790AFD}" type="slidenum">
              <a:rPr lang="tr-TR" smtClean="0"/>
              <a:pPr/>
              <a:t>27</a:t>
            </a:fld>
            <a:endParaRPr lang="tr-TR"/>
          </a:p>
        </p:txBody>
      </p:sp>
    </p:spTree>
    <p:extLst>
      <p:ext uri="{BB962C8B-B14F-4D97-AF65-F5344CB8AC3E}">
        <p14:creationId xmlns:p14="http://schemas.microsoft.com/office/powerpoint/2010/main" val="28513942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Başlık 1"/>
          <p:cNvSpPr>
            <a:spLocks noGrp="1"/>
          </p:cNvSpPr>
          <p:nvPr>
            <p:ph type="title"/>
          </p:nvPr>
        </p:nvSpPr>
        <p:spPr>
          <a:xfrm>
            <a:off x="467544" y="692696"/>
            <a:ext cx="8229600" cy="1066800"/>
          </a:xfrm>
        </p:spPr>
        <p:txBody>
          <a:bodyPr/>
          <a:lstStyle/>
          <a:p>
            <a:r>
              <a:rPr lang="tr-TR" b="1" dirty="0" smtClean="0"/>
              <a:t>Harcama Yetkilisi</a:t>
            </a:r>
          </a:p>
        </p:txBody>
      </p:sp>
      <p:sp>
        <p:nvSpPr>
          <p:cNvPr id="54275" name="İçerik Yer Tutucusu 2"/>
          <p:cNvSpPr>
            <a:spLocks noGrp="1"/>
          </p:cNvSpPr>
          <p:nvPr>
            <p:ph idx="1"/>
          </p:nvPr>
        </p:nvSpPr>
        <p:spPr>
          <a:xfrm>
            <a:off x="457200" y="1772816"/>
            <a:ext cx="8229600" cy="4608512"/>
          </a:xfrm>
        </p:spPr>
        <p:txBody>
          <a:bodyPr>
            <a:normAutofit fontScale="85000" lnSpcReduction="10000"/>
          </a:bodyPr>
          <a:lstStyle/>
          <a:p>
            <a:pPr marL="457200" indent="-457200">
              <a:spcAft>
                <a:spcPts val="600"/>
              </a:spcAft>
              <a:buFont typeface="Wingdings" pitchFamily="2" charset="2"/>
              <a:buChar char="§"/>
            </a:pPr>
            <a:r>
              <a:rPr lang="en-US" dirty="0" err="1" smtClean="0"/>
              <a:t>Bütçeyle</a:t>
            </a:r>
            <a:r>
              <a:rPr lang="en-US" dirty="0" smtClean="0"/>
              <a:t> </a:t>
            </a:r>
            <a:r>
              <a:rPr lang="en-US" dirty="0" err="1"/>
              <a:t>ödenek</a:t>
            </a:r>
            <a:r>
              <a:rPr lang="en-US" dirty="0"/>
              <a:t> </a:t>
            </a:r>
            <a:r>
              <a:rPr lang="en-US" dirty="0" err="1"/>
              <a:t>tahsis</a:t>
            </a:r>
            <a:r>
              <a:rPr lang="en-US" dirty="0"/>
              <a:t> </a:t>
            </a:r>
            <a:r>
              <a:rPr lang="en-US" dirty="0" err="1"/>
              <a:t>edilen</a:t>
            </a:r>
            <a:r>
              <a:rPr lang="en-US" dirty="0"/>
              <a:t> her </a:t>
            </a:r>
            <a:r>
              <a:rPr lang="en-US" dirty="0" err="1"/>
              <a:t>bir</a:t>
            </a:r>
            <a:r>
              <a:rPr lang="en-US" dirty="0"/>
              <a:t> </a:t>
            </a:r>
            <a:r>
              <a:rPr lang="en-US" dirty="0" err="1"/>
              <a:t>harcama</a:t>
            </a:r>
            <a:r>
              <a:rPr lang="en-US" dirty="0"/>
              <a:t> </a:t>
            </a:r>
            <a:r>
              <a:rPr lang="en-US" dirty="0" err="1"/>
              <a:t>biriminin</a:t>
            </a:r>
            <a:r>
              <a:rPr lang="en-US" dirty="0"/>
              <a:t> en </a:t>
            </a:r>
            <a:r>
              <a:rPr lang="en-US" dirty="0" err="1"/>
              <a:t>üst</a:t>
            </a:r>
            <a:r>
              <a:rPr lang="en-US" dirty="0"/>
              <a:t> </a:t>
            </a:r>
            <a:r>
              <a:rPr lang="en-US" dirty="0" err="1"/>
              <a:t>yöneticisi</a:t>
            </a:r>
            <a:r>
              <a:rPr lang="en-US" dirty="0"/>
              <a:t> </a:t>
            </a:r>
            <a:r>
              <a:rPr lang="en-US" dirty="0" err="1"/>
              <a:t>harcama</a:t>
            </a:r>
            <a:r>
              <a:rPr lang="en-US" dirty="0"/>
              <a:t> </a:t>
            </a:r>
            <a:r>
              <a:rPr lang="en-US" dirty="0" err="1"/>
              <a:t>yetkilisidir</a:t>
            </a:r>
            <a:r>
              <a:rPr lang="en-US" dirty="0" smtClean="0"/>
              <a:t>.</a:t>
            </a:r>
            <a:endParaRPr lang="tr-TR" dirty="0" smtClean="0"/>
          </a:p>
          <a:p>
            <a:pPr marL="457200" indent="-457200">
              <a:spcAft>
                <a:spcPts val="600"/>
              </a:spcAft>
              <a:buFont typeface="Wingdings" pitchFamily="2" charset="2"/>
              <a:buChar char="§"/>
            </a:pPr>
            <a:r>
              <a:rPr lang="tr-TR" dirty="0"/>
              <a:t>Harcama yetkilileri bütçede öngörülen ödenekleri </a:t>
            </a:r>
            <a:r>
              <a:rPr lang="tr-TR" dirty="0" smtClean="0"/>
              <a:t>kadar harcama </a:t>
            </a:r>
            <a:r>
              <a:rPr lang="tr-TR" dirty="0"/>
              <a:t>yapabilir</a:t>
            </a:r>
            <a:r>
              <a:rPr lang="tr-TR" dirty="0" smtClean="0"/>
              <a:t>.</a:t>
            </a:r>
          </a:p>
          <a:p>
            <a:pPr marL="457200" indent="-457200">
              <a:spcAft>
                <a:spcPts val="600"/>
              </a:spcAft>
              <a:buFont typeface="Wingdings" pitchFamily="2" charset="2"/>
              <a:buChar char="§"/>
            </a:pPr>
            <a:r>
              <a:rPr lang="tr-TR" dirty="0" smtClean="0"/>
              <a:t>Harcama talimatının öngördüğü işlemin sorumluluğu </a:t>
            </a:r>
          </a:p>
          <a:p>
            <a:pPr marL="457200" indent="-457200">
              <a:spcAft>
                <a:spcPts val="600"/>
              </a:spcAft>
              <a:buFont typeface="Wingdings" pitchFamily="2" charset="2"/>
              <a:buChar char="§"/>
            </a:pPr>
            <a:endParaRPr lang="tr-TR" dirty="0" smtClean="0"/>
          </a:p>
          <a:p>
            <a:pPr marL="0" indent="0">
              <a:spcAft>
                <a:spcPts val="600"/>
              </a:spcAft>
              <a:buNone/>
            </a:pPr>
            <a:r>
              <a:rPr lang="tr-TR" dirty="0"/>
              <a:t>D</a:t>
            </a:r>
            <a:r>
              <a:rPr lang="tr-TR" dirty="0" smtClean="0"/>
              <a:t>enetimlerinde artık yönetimsel sorumluluğa sahip aktörü mali sorumlulukla ilişkilendirme imkanını buldu</a:t>
            </a:r>
          </a:p>
          <a:p>
            <a:pPr marL="0" indent="0">
              <a:spcAft>
                <a:spcPts val="600"/>
              </a:spcAft>
              <a:buNone/>
            </a:pPr>
            <a:r>
              <a:rPr lang="tr-TR" dirty="0" smtClean="0"/>
              <a:t>Sayıştay’ın ve iç denetim birimlerinin etkinliği mali yönetim sisteminin burada güvencesi haline geliyor</a:t>
            </a:r>
            <a:endParaRPr lang="tr-TR" dirty="0"/>
          </a:p>
        </p:txBody>
      </p:sp>
      <p:sp>
        <p:nvSpPr>
          <p:cNvPr id="2" name="Slayt Numarası Yer Tutucusu 1"/>
          <p:cNvSpPr>
            <a:spLocks noGrp="1"/>
          </p:cNvSpPr>
          <p:nvPr>
            <p:ph type="sldNum" sz="quarter" idx="12"/>
          </p:nvPr>
        </p:nvSpPr>
        <p:spPr/>
        <p:txBody>
          <a:bodyPr/>
          <a:lstStyle/>
          <a:p>
            <a:fld id="{C82BC245-AE3B-4E72-94EC-706466790AFD}" type="slidenum">
              <a:rPr lang="tr-TR" smtClean="0"/>
              <a:pPr/>
              <a:t>28</a:t>
            </a:fld>
            <a:endParaRPr lang="tr-TR"/>
          </a:p>
        </p:txBody>
      </p:sp>
    </p:spTree>
    <p:extLst>
      <p:ext uri="{BB962C8B-B14F-4D97-AF65-F5344CB8AC3E}">
        <p14:creationId xmlns:p14="http://schemas.microsoft.com/office/powerpoint/2010/main" val="899685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Başlık 1"/>
          <p:cNvSpPr>
            <a:spLocks noGrp="1"/>
          </p:cNvSpPr>
          <p:nvPr>
            <p:ph type="title"/>
          </p:nvPr>
        </p:nvSpPr>
        <p:spPr>
          <a:xfrm>
            <a:off x="467544" y="692696"/>
            <a:ext cx="8229600" cy="1066800"/>
          </a:xfrm>
        </p:spPr>
        <p:txBody>
          <a:bodyPr>
            <a:normAutofit fontScale="90000"/>
          </a:bodyPr>
          <a:lstStyle/>
          <a:p>
            <a:r>
              <a:rPr lang="tr-TR" b="1" dirty="0" smtClean="0"/>
              <a:t>Harcama yetkilisi-Gerçekleştirme Görevlisi</a:t>
            </a:r>
          </a:p>
        </p:txBody>
      </p:sp>
      <p:sp>
        <p:nvSpPr>
          <p:cNvPr id="56323" name="İçerik Yer Tutucusu 2"/>
          <p:cNvSpPr>
            <a:spLocks noGrp="1"/>
          </p:cNvSpPr>
          <p:nvPr>
            <p:ph idx="1"/>
          </p:nvPr>
        </p:nvSpPr>
        <p:spPr>
          <a:xfrm>
            <a:off x="457200" y="2132856"/>
            <a:ext cx="8229600" cy="4440982"/>
          </a:xfrm>
        </p:spPr>
        <p:txBody>
          <a:bodyPr/>
          <a:lstStyle/>
          <a:p>
            <a:pPr marL="457200" indent="-457200">
              <a:spcAft>
                <a:spcPts val="1800"/>
              </a:spcAft>
              <a:buFont typeface="Wingdings" pitchFamily="2" charset="2"/>
              <a:buChar char="§"/>
            </a:pPr>
            <a:r>
              <a:rPr lang="tr-TR" dirty="0" smtClean="0"/>
              <a:t>Gerçekleştirme görevlisinin kim olacağı?</a:t>
            </a:r>
          </a:p>
          <a:p>
            <a:pPr marL="457200" indent="-457200">
              <a:spcAft>
                <a:spcPts val="1800"/>
              </a:spcAft>
              <a:buFont typeface="Wingdings" pitchFamily="2" charset="2"/>
              <a:buChar char="§"/>
            </a:pPr>
            <a:r>
              <a:rPr lang="tr-TR" dirty="0" smtClean="0"/>
              <a:t>Süreçte belirleniyor</a:t>
            </a:r>
          </a:p>
          <a:p>
            <a:pPr marL="457200" indent="-457200">
              <a:spcAft>
                <a:spcPts val="1800"/>
              </a:spcAft>
              <a:buFont typeface="Wingdings" pitchFamily="2" charset="2"/>
              <a:buChar char="§"/>
            </a:pPr>
            <a:r>
              <a:rPr lang="tr-TR" dirty="0" smtClean="0"/>
              <a:t>5018 hükümleri açık değil, idare hukukuyla çözülmeye çalışılıyor</a:t>
            </a:r>
          </a:p>
          <a:p>
            <a:pPr marL="457200" indent="-457200">
              <a:spcAft>
                <a:spcPts val="1800"/>
              </a:spcAft>
              <a:buFont typeface="Wingdings" pitchFamily="2" charset="2"/>
              <a:buChar char="§"/>
            </a:pPr>
            <a:r>
              <a:rPr lang="tr-TR" dirty="0" smtClean="0"/>
              <a:t>Gerçekleştirme görevlisini kim olacağı sorumluluğun etkin işlemesi açısından önemli</a:t>
            </a:r>
          </a:p>
        </p:txBody>
      </p:sp>
      <p:sp>
        <p:nvSpPr>
          <p:cNvPr id="2" name="Slayt Numarası Yer Tutucusu 1"/>
          <p:cNvSpPr>
            <a:spLocks noGrp="1"/>
          </p:cNvSpPr>
          <p:nvPr>
            <p:ph type="sldNum" sz="quarter" idx="12"/>
          </p:nvPr>
        </p:nvSpPr>
        <p:spPr/>
        <p:txBody>
          <a:bodyPr/>
          <a:lstStyle/>
          <a:p>
            <a:fld id="{C82BC245-AE3B-4E72-94EC-706466790AFD}" type="slidenum">
              <a:rPr lang="tr-TR" smtClean="0"/>
              <a:pPr/>
              <a:t>29</a:t>
            </a:fld>
            <a:endParaRPr lang="tr-TR"/>
          </a:p>
        </p:txBody>
      </p:sp>
    </p:spTree>
    <p:extLst>
      <p:ext uri="{BB962C8B-B14F-4D97-AF65-F5344CB8AC3E}">
        <p14:creationId xmlns:p14="http://schemas.microsoft.com/office/powerpoint/2010/main" val="100785698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836712"/>
            <a:ext cx="7931224" cy="936104"/>
          </a:xfrm>
        </p:spPr>
        <p:txBody>
          <a:bodyPr/>
          <a:lstStyle/>
          <a:p>
            <a:r>
              <a:rPr lang="tr-TR" b="1" dirty="0" smtClean="0"/>
              <a:t>Eğitimin Amacı</a:t>
            </a:r>
            <a:endParaRPr lang="tr-TR" b="1" dirty="0"/>
          </a:p>
        </p:txBody>
      </p:sp>
      <p:sp>
        <p:nvSpPr>
          <p:cNvPr id="3" name="İçerik Yer Tutucusu 2"/>
          <p:cNvSpPr>
            <a:spLocks noGrp="1"/>
          </p:cNvSpPr>
          <p:nvPr>
            <p:ph idx="1"/>
          </p:nvPr>
        </p:nvSpPr>
        <p:spPr>
          <a:xfrm>
            <a:off x="457200" y="1916832"/>
            <a:ext cx="8229600" cy="3312368"/>
          </a:xfrm>
        </p:spPr>
        <p:txBody>
          <a:bodyPr/>
          <a:lstStyle/>
          <a:p>
            <a:r>
              <a:rPr lang="tr-TR" sz="3000" dirty="0" smtClean="0"/>
              <a:t>Mali yönetim, mali sorumluklar, kontrol kavramları ve uygulaması ile uyum eylem planı konusunda belediye personelinin </a:t>
            </a:r>
            <a:r>
              <a:rPr lang="tr-TR" sz="3000" dirty="0" smtClean="0"/>
              <a:t>mesleki </a:t>
            </a:r>
            <a:r>
              <a:rPr lang="tr-TR" sz="3000" dirty="0" smtClean="0"/>
              <a:t>bilgilerinin gelişimine katkıda bulunmak ve uyum eylem planın hazırlanmasının altyapısını oluşturmak.</a:t>
            </a:r>
            <a:endParaRPr lang="tr-TR" sz="3000"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3</a:t>
            </a:fld>
            <a:endParaRPr lang="tr-TR"/>
          </a:p>
        </p:txBody>
      </p:sp>
    </p:spTree>
    <p:extLst>
      <p:ext uri="{BB962C8B-B14F-4D97-AF65-F5344CB8AC3E}">
        <p14:creationId xmlns:p14="http://schemas.microsoft.com/office/powerpoint/2010/main" val="36757787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p:nvPr>
        </p:nvSpPr>
        <p:spPr>
          <a:xfrm>
            <a:off x="468313" y="692150"/>
            <a:ext cx="8229600" cy="1008658"/>
          </a:xfrm>
        </p:spPr>
        <p:txBody>
          <a:bodyPr>
            <a:normAutofit fontScale="90000"/>
          </a:bodyPr>
          <a:lstStyle/>
          <a:p>
            <a:pPr>
              <a:defRPr/>
            </a:pPr>
            <a:r>
              <a:rPr lang="tr-TR" b="1" dirty="0" smtClean="0"/>
              <a:t>Harcama yetkilisi-Gerçekleştirme Görevlisi: Tartışmalar</a:t>
            </a:r>
          </a:p>
        </p:txBody>
      </p:sp>
      <p:sp>
        <p:nvSpPr>
          <p:cNvPr id="74755" name="İçerik Yer Tutucusu 2"/>
          <p:cNvSpPr>
            <a:spLocks noGrp="1"/>
          </p:cNvSpPr>
          <p:nvPr>
            <p:ph idx="1"/>
          </p:nvPr>
        </p:nvSpPr>
        <p:spPr>
          <a:xfrm>
            <a:off x="251520" y="1844824"/>
            <a:ext cx="8568952" cy="4729014"/>
          </a:xfrm>
        </p:spPr>
        <p:txBody>
          <a:bodyPr/>
          <a:lstStyle/>
          <a:p>
            <a:pPr marL="457200" indent="-457200">
              <a:spcAft>
                <a:spcPts val="600"/>
              </a:spcAft>
              <a:buFont typeface="Wingdings" pitchFamily="2" charset="2"/>
              <a:buChar char="§"/>
            </a:pPr>
            <a:r>
              <a:rPr lang="tr-TR" sz="2000" dirty="0" smtClean="0">
                <a:latin typeface="Arial" charset="0"/>
              </a:rPr>
              <a:t>5018 e göre harcama sürecine bir şekilde katılıp kamu zararının doğmasına neden olan her görevli gerçekleştirme görevlisidir. </a:t>
            </a:r>
          </a:p>
          <a:p>
            <a:pPr marL="457200" indent="-457200">
              <a:spcAft>
                <a:spcPts val="600"/>
              </a:spcAft>
              <a:buFont typeface="Wingdings" pitchFamily="2" charset="2"/>
              <a:buChar char="§"/>
            </a:pPr>
            <a:r>
              <a:rPr lang="tr-TR" sz="2000" dirty="0" smtClean="0">
                <a:latin typeface="Arial" charset="0"/>
              </a:rPr>
              <a:t>Sayıştay, GKK göre, bu sorumluluğun ancak ödemeye esas teşkil eden belgelerin imzalanması halinde doğabileceği yaklaşımında. </a:t>
            </a:r>
          </a:p>
          <a:p>
            <a:pPr marL="457200" indent="-457200">
              <a:spcAft>
                <a:spcPts val="600"/>
              </a:spcAft>
              <a:buFont typeface="Wingdings" pitchFamily="2" charset="2"/>
              <a:buChar char="§"/>
            </a:pPr>
            <a:r>
              <a:rPr lang="tr-TR" sz="2000" dirty="0" smtClean="0">
                <a:latin typeface="Arial" charset="0"/>
              </a:rPr>
              <a:t>Bazı durumlarda emri veren, işi yapan, belgeleri hazırlayanlar farklı olabilir. Bu durumlarda kamu zararının doğmasına neden olan kişinin belirlenmesi kurum içi incelemeyi gerektirebilir. </a:t>
            </a:r>
          </a:p>
          <a:p>
            <a:pPr marL="457200" indent="-457200">
              <a:spcAft>
                <a:spcPts val="600"/>
              </a:spcAft>
              <a:buFont typeface="Wingdings" pitchFamily="2" charset="2"/>
              <a:buChar char="§"/>
            </a:pPr>
            <a:r>
              <a:rPr lang="tr-TR" sz="2000" dirty="0" smtClean="0">
                <a:latin typeface="Arial" charset="0"/>
              </a:rPr>
              <a:t>Çünkü kamu zararı yanlış emirden, belgelerin gerçeğe aykırı düzenlenmesinden ya da olmayan bir durumun var gibi belgelendirilmesinden doğabilir. </a:t>
            </a:r>
          </a:p>
          <a:p>
            <a:pPr marL="457200" indent="-457200">
              <a:spcAft>
                <a:spcPts val="600"/>
              </a:spcAft>
              <a:buFont typeface="Wingdings" pitchFamily="2" charset="2"/>
              <a:buChar char="§"/>
            </a:pPr>
            <a:r>
              <a:rPr lang="tr-TR" sz="2000" dirty="0" smtClean="0">
                <a:latin typeface="Arial" charset="0"/>
              </a:rPr>
              <a:t>Böyle durumlarda GG </a:t>
            </a:r>
            <a:r>
              <a:rPr lang="tr-TR" sz="2000" dirty="0" err="1" smtClean="0">
                <a:latin typeface="Arial" charset="0"/>
              </a:rPr>
              <a:t>nin</a:t>
            </a:r>
            <a:r>
              <a:rPr lang="tr-TR" sz="2000" dirty="0" smtClean="0">
                <a:latin typeface="Arial" charset="0"/>
              </a:rPr>
              <a:t> tayini önem arz etmektedir. Örneğin yumuşak kazı yapan bir kişi belge düzenleyeni bu sert kazıdır diye doğru olmayan bir belge ile yanıltırsa ne olacak? </a:t>
            </a:r>
          </a:p>
        </p:txBody>
      </p:sp>
      <p:sp>
        <p:nvSpPr>
          <p:cNvPr id="74756" name="Slayt Numarası Yer Tutucusu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1F7816F-DD57-4304-BA33-DA222D59427C}" type="slidenum">
              <a:rPr lang="tr-TR">
                <a:cs typeface="Arial" charset="0"/>
              </a:rPr>
              <a:pPr fontAlgn="base">
                <a:spcBef>
                  <a:spcPct val="0"/>
                </a:spcBef>
                <a:spcAft>
                  <a:spcPct val="0"/>
                </a:spcAft>
              </a:pPr>
              <a:t>30</a:t>
            </a:fld>
            <a:endParaRPr lang="tr-TR">
              <a:cs typeface="Arial" charset="0"/>
            </a:endParaRPr>
          </a:p>
        </p:txBody>
      </p:sp>
    </p:spTree>
    <p:extLst>
      <p:ext uri="{BB962C8B-B14F-4D97-AF65-F5344CB8AC3E}">
        <p14:creationId xmlns:p14="http://schemas.microsoft.com/office/powerpoint/2010/main" val="18114076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Başlık 1"/>
          <p:cNvSpPr>
            <a:spLocks noGrp="1"/>
          </p:cNvSpPr>
          <p:nvPr>
            <p:ph type="title"/>
          </p:nvPr>
        </p:nvSpPr>
        <p:spPr>
          <a:xfrm>
            <a:off x="323528" y="692696"/>
            <a:ext cx="8496944" cy="864096"/>
          </a:xfrm>
        </p:spPr>
        <p:txBody>
          <a:bodyPr/>
          <a:lstStyle/>
          <a:p>
            <a:r>
              <a:rPr lang="tr-TR" sz="3600" b="1" dirty="0" smtClean="0"/>
              <a:t>Harcama Yetkilisi-Harcama </a:t>
            </a:r>
            <a:r>
              <a:rPr lang="tr-TR" sz="3600" b="1" dirty="0"/>
              <a:t>T</a:t>
            </a:r>
            <a:r>
              <a:rPr lang="tr-TR" sz="3600" b="1" dirty="0" smtClean="0"/>
              <a:t>alimatı</a:t>
            </a:r>
          </a:p>
        </p:txBody>
      </p:sp>
      <p:sp>
        <p:nvSpPr>
          <p:cNvPr id="57347" name="İçerik Yer Tutucusu 2"/>
          <p:cNvSpPr>
            <a:spLocks noGrp="1"/>
          </p:cNvSpPr>
          <p:nvPr>
            <p:ph idx="1"/>
          </p:nvPr>
        </p:nvSpPr>
        <p:spPr>
          <a:xfrm>
            <a:off x="457200" y="1772816"/>
            <a:ext cx="8229600" cy="4801022"/>
          </a:xfrm>
        </p:spPr>
        <p:txBody>
          <a:bodyPr>
            <a:normAutofit/>
          </a:bodyPr>
          <a:lstStyle/>
          <a:p>
            <a:pPr>
              <a:spcAft>
                <a:spcPts val="1200"/>
              </a:spcAft>
            </a:pPr>
            <a:r>
              <a:rPr lang="tr-TR" dirty="0" smtClean="0"/>
              <a:t>Ödeme emri denetimi mi?</a:t>
            </a:r>
          </a:p>
          <a:p>
            <a:pPr>
              <a:spcAft>
                <a:spcPts val="1200"/>
              </a:spcAft>
            </a:pPr>
            <a:r>
              <a:rPr lang="tr-TR" dirty="0" smtClean="0"/>
              <a:t>Yoksa harcama talimatı denetimi gözden mi kaçıyor?</a:t>
            </a:r>
          </a:p>
          <a:p>
            <a:pPr>
              <a:spcAft>
                <a:spcPts val="1200"/>
              </a:spcAft>
            </a:pPr>
            <a:r>
              <a:rPr lang="tr-TR" dirty="0" smtClean="0"/>
              <a:t>Harcama talimatı </a:t>
            </a:r>
            <a:r>
              <a:rPr lang="tr-TR" b="1" u="sng" dirty="0" smtClean="0"/>
              <a:t>şekil</a:t>
            </a:r>
            <a:r>
              <a:rPr lang="tr-TR" dirty="0" smtClean="0"/>
              <a:t> mi </a:t>
            </a:r>
            <a:r>
              <a:rPr lang="tr-TR" b="1" u="sng" dirty="0" smtClean="0"/>
              <a:t>öz</a:t>
            </a:r>
            <a:r>
              <a:rPr lang="tr-TR" dirty="0" smtClean="0"/>
              <a:t> mü?</a:t>
            </a:r>
          </a:p>
          <a:p>
            <a:pPr marL="109537" indent="0">
              <a:spcAft>
                <a:spcPts val="1200"/>
              </a:spcAft>
              <a:buNone/>
            </a:pPr>
            <a:r>
              <a:rPr lang="tr-TR" sz="2400" b="1" u="sng" dirty="0" smtClean="0"/>
              <a:t>Örnekler:</a:t>
            </a:r>
          </a:p>
          <a:p>
            <a:pPr>
              <a:spcAft>
                <a:spcPts val="1200"/>
              </a:spcAft>
              <a:buFont typeface="Wingdings" pitchFamily="2" charset="2"/>
              <a:buChar char="§"/>
            </a:pPr>
            <a:r>
              <a:rPr lang="tr-TR" sz="2400" dirty="0" smtClean="0"/>
              <a:t>İhale-Temizlik personel sayısında artış</a:t>
            </a:r>
          </a:p>
          <a:p>
            <a:pPr>
              <a:spcAft>
                <a:spcPts val="1200"/>
              </a:spcAft>
              <a:buFont typeface="Wingdings" pitchFamily="2" charset="2"/>
              <a:buChar char="§"/>
            </a:pPr>
            <a:r>
              <a:rPr lang="tr-TR" sz="2400" dirty="0" smtClean="0"/>
              <a:t>Doğrudan temin uygulamaları</a:t>
            </a:r>
            <a:endParaRPr lang="tr-TR" sz="2400" dirty="0"/>
          </a:p>
          <a:p>
            <a:pPr marL="109537" indent="0">
              <a:spcAft>
                <a:spcPts val="1200"/>
              </a:spcAft>
              <a:buNone/>
            </a:pPr>
            <a:endParaRPr lang="tr-TR" dirty="0"/>
          </a:p>
          <a:p>
            <a:pPr marL="109537" indent="0">
              <a:spcAft>
                <a:spcPts val="1200"/>
              </a:spcAft>
              <a:buNone/>
            </a:pPr>
            <a:endParaRPr lang="tr-TR" dirty="0" smtClean="0"/>
          </a:p>
          <a:p>
            <a:pPr marL="109537" indent="0">
              <a:spcAft>
                <a:spcPts val="1200"/>
              </a:spcAft>
              <a:buNone/>
            </a:pPr>
            <a:endParaRPr lang="tr-TR" dirty="0" smtClean="0"/>
          </a:p>
          <a:p>
            <a:endParaRPr lang="tr-TR" dirty="0" smtClean="0"/>
          </a:p>
        </p:txBody>
      </p:sp>
      <p:sp>
        <p:nvSpPr>
          <p:cNvPr id="2" name="Slayt Numarası Yer Tutucusu 1"/>
          <p:cNvSpPr>
            <a:spLocks noGrp="1"/>
          </p:cNvSpPr>
          <p:nvPr>
            <p:ph type="sldNum" sz="quarter" idx="12"/>
          </p:nvPr>
        </p:nvSpPr>
        <p:spPr/>
        <p:txBody>
          <a:bodyPr/>
          <a:lstStyle/>
          <a:p>
            <a:fld id="{C82BC245-AE3B-4E72-94EC-706466790AFD}" type="slidenum">
              <a:rPr lang="tr-TR" smtClean="0"/>
              <a:pPr/>
              <a:t>31</a:t>
            </a:fld>
            <a:endParaRPr lang="tr-TR"/>
          </a:p>
        </p:txBody>
      </p:sp>
    </p:spTree>
    <p:extLst>
      <p:ext uri="{BB962C8B-B14F-4D97-AF65-F5344CB8AC3E}">
        <p14:creationId xmlns:p14="http://schemas.microsoft.com/office/powerpoint/2010/main" val="42565686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Başlık 1"/>
          <p:cNvSpPr>
            <a:spLocks noGrp="1"/>
          </p:cNvSpPr>
          <p:nvPr>
            <p:ph type="title"/>
          </p:nvPr>
        </p:nvSpPr>
        <p:spPr>
          <a:xfrm>
            <a:off x="395536" y="692696"/>
            <a:ext cx="8229600" cy="720080"/>
          </a:xfrm>
        </p:spPr>
        <p:txBody>
          <a:bodyPr>
            <a:normAutofit fontScale="90000"/>
          </a:bodyPr>
          <a:lstStyle/>
          <a:p>
            <a:r>
              <a:rPr lang="tr-TR" b="1" dirty="0" smtClean="0"/>
              <a:t>Muhasebe yetkilisi </a:t>
            </a:r>
          </a:p>
        </p:txBody>
      </p:sp>
      <p:sp>
        <p:nvSpPr>
          <p:cNvPr id="3" name="İçerik Yer Tutucusu 2"/>
          <p:cNvSpPr>
            <a:spLocks noGrp="1"/>
          </p:cNvSpPr>
          <p:nvPr>
            <p:ph idx="1"/>
          </p:nvPr>
        </p:nvSpPr>
        <p:spPr>
          <a:xfrm>
            <a:off x="457200" y="1484784"/>
            <a:ext cx="8229600" cy="5089054"/>
          </a:xfrm>
        </p:spPr>
        <p:txBody>
          <a:bodyPr/>
          <a:lstStyle/>
          <a:p>
            <a:pPr marL="0" indent="0">
              <a:buFont typeface="Wingdings" pitchFamily="2" charset="2"/>
              <a:buNone/>
              <a:defRPr/>
            </a:pPr>
            <a:r>
              <a:rPr lang="tr-TR" sz="2600" dirty="0" smtClean="0"/>
              <a:t>Muhasebe yetkilileri ödeme aşamasında, ödeme emri belgesi ve eki belgeler üzerinde; </a:t>
            </a:r>
          </a:p>
          <a:p>
            <a:pPr marL="292100" lvl="1" indent="0">
              <a:buFont typeface="Wingdings" pitchFamily="2" charset="2"/>
              <a:buNone/>
              <a:defRPr/>
            </a:pPr>
            <a:r>
              <a:rPr lang="tr-TR" sz="2400" dirty="0" smtClean="0">
                <a:solidFill>
                  <a:schemeClr val="tx1"/>
                </a:solidFill>
              </a:rPr>
              <a:t>a) Yetkililerin imzasını,  </a:t>
            </a:r>
          </a:p>
          <a:p>
            <a:pPr marL="292100" lvl="1" indent="0">
              <a:buFont typeface="Wingdings" pitchFamily="2" charset="2"/>
              <a:buNone/>
              <a:defRPr/>
            </a:pPr>
            <a:r>
              <a:rPr lang="tr-TR" sz="2400" dirty="0" smtClean="0">
                <a:solidFill>
                  <a:schemeClr val="tx1"/>
                </a:solidFill>
              </a:rPr>
              <a:t>b) Ödemeye ilişkin ilgili mevzuatında sayılan belgelerin tamam olmasını, </a:t>
            </a:r>
          </a:p>
          <a:p>
            <a:pPr marL="292100" lvl="1" indent="0">
              <a:buFont typeface="Wingdings" pitchFamily="2" charset="2"/>
              <a:buNone/>
              <a:defRPr/>
            </a:pPr>
            <a:r>
              <a:rPr lang="tr-TR" sz="2400" dirty="0" smtClean="0">
                <a:solidFill>
                  <a:schemeClr val="tx1"/>
                </a:solidFill>
              </a:rPr>
              <a:t>c) Maddi hata bulunup bulunmadığını, </a:t>
            </a:r>
          </a:p>
          <a:p>
            <a:pPr marL="292100" lvl="1" indent="0">
              <a:buFont typeface="Wingdings" pitchFamily="2" charset="2"/>
              <a:buNone/>
              <a:defRPr/>
            </a:pPr>
            <a:r>
              <a:rPr lang="tr-TR" sz="2400" dirty="0" smtClean="0">
                <a:solidFill>
                  <a:schemeClr val="tx1"/>
                </a:solidFill>
              </a:rPr>
              <a:t>d) Hak sahibinin kimliğine ilişkin bilgileri</a:t>
            </a:r>
            <a:r>
              <a:rPr lang="tr-TR" sz="2400" dirty="0" smtClean="0"/>
              <a:t>, </a:t>
            </a:r>
          </a:p>
          <a:p>
            <a:pPr marL="109537" indent="0">
              <a:spcBef>
                <a:spcPts val="1200"/>
              </a:spcBef>
              <a:spcAft>
                <a:spcPts val="1200"/>
              </a:spcAft>
              <a:buNone/>
              <a:defRPr/>
            </a:pPr>
            <a:r>
              <a:rPr lang="tr-TR" sz="2600" dirty="0" smtClean="0"/>
              <a:t>Kontrol etmekle yükümlüdür (şekil sorumluluğu).</a:t>
            </a:r>
          </a:p>
          <a:p>
            <a:pPr marL="0" indent="0">
              <a:buNone/>
              <a:defRPr/>
            </a:pPr>
            <a:endParaRPr lang="tr-TR" sz="2400" dirty="0" smtClean="0"/>
          </a:p>
          <a:p>
            <a:pPr marL="0" indent="0">
              <a:buNone/>
              <a:defRPr/>
            </a:pPr>
            <a:r>
              <a:rPr lang="tr-TR" sz="2400" dirty="0" smtClean="0"/>
              <a:t>Artık mali sorumluluk açısından hem kurum içinde hem de kurum dışında Sayıştay denetiminin asıl muhatabı değil.. Ama….</a:t>
            </a:r>
          </a:p>
          <a:p>
            <a:pPr marL="0" indent="0">
              <a:buNone/>
              <a:defRPr/>
            </a:pPr>
            <a:endParaRPr lang="tr-TR" sz="2400" b="1" dirty="0" smtClean="0"/>
          </a:p>
          <a:p>
            <a:pPr marL="0" indent="0">
              <a:buFont typeface="Wingdings" pitchFamily="2" charset="2"/>
              <a:buNone/>
              <a:defRPr/>
            </a:pPr>
            <a:endParaRPr lang="tr-TR" dirty="0"/>
          </a:p>
        </p:txBody>
      </p:sp>
      <p:sp>
        <p:nvSpPr>
          <p:cNvPr id="2" name="Slayt Numarası Yer Tutucusu 1"/>
          <p:cNvSpPr>
            <a:spLocks noGrp="1"/>
          </p:cNvSpPr>
          <p:nvPr>
            <p:ph type="sldNum" sz="quarter" idx="12"/>
          </p:nvPr>
        </p:nvSpPr>
        <p:spPr/>
        <p:txBody>
          <a:bodyPr/>
          <a:lstStyle/>
          <a:p>
            <a:fld id="{C82BC245-AE3B-4E72-94EC-706466790AFD}" type="slidenum">
              <a:rPr lang="tr-TR" smtClean="0"/>
              <a:pPr/>
              <a:t>32</a:t>
            </a:fld>
            <a:endParaRPr lang="tr-TR"/>
          </a:p>
        </p:txBody>
      </p:sp>
    </p:spTree>
    <p:extLst>
      <p:ext uri="{BB962C8B-B14F-4D97-AF65-F5344CB8AC3E}">
        <p14:creationId xmlns:p14="http://schemas.microsoft.com/office/powerpoint/2010/main" val="325476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IIı</a:t>
            </a:r>
            <a:r>
              <a:rPr lang="tr-TR" dirty="0" smtClean="0"/>
              <a:t>. İç KONTROL sistemi ve yapısı</a:t>
            </a:r>
            <a:endParaRPr lang="tr-TR" dirty="0"/>
          </a:p>
        </p:txBody>
      </p:sp>
      <p:sp>
        <p:nvSpPr>
          <p:cNvPr id="3" name="2 Metin Yer Tutucusu"/>
          <p:cNvSpPr>
            <a:spLocks noGrp="1"/>
          </p:cNvSpPr>
          <p:nvPr>
            <p:ph type="body" idx="1"/>
          </p:nvPr>
        </p:nvSpPr>
        <p:spPr/>
        <p:txBody>
          <a:bodyPr/>
          <a:lstStyle/>
          <a:p>
            <a:endParaRPr lang="tr-TR"/>
          </a:p>
        </p:txBody>
      </p:sp>
      <p:sp>
        <p:nvSpPr>
          <p:cNvPr id="4" name="3 Slayt Numarası Yer Tutucusu"/>
          <p:cNvSpPr>
            <a:spLocks noGrp="1"/>
          </p:cNvSpPr>
          <p:nvPr>
            <p:ph type="sldNum" sz="quarter" idx="12"/>
          </p:nvPr>
        </p:nvSpPr>
        <p:spPr/>
        <p:txBody>
          <a:bodyPr/>
          <a:lstStyle/>
          <a:p>
            <a:fld id="{C82BC245-AE3B-4E72-94EC-706466790AFD}" type="slidenum">
              <a:rPr lang="tr-TR" smtClean="0"/>
              <a:pPr/>
              <a:t>33</a:t>
            </a:fld>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9552" y="260648"/>
            <a:ext cx="7620000" cy="1143000"/>
          </a:xfrm>
        </p:spPr>
        <p:txBody>
          <a:bodyPr/>
          <a:lstStyle/>
          <a:p>
            <a:r>
              <a:rPr lang="tr-TR" sz="4000" b="1" dirty="0" smtClean="0"/>
              <a:t>İÇ KONTROL: KAVRAMSAL ÇERÇEVE </a:t>
            </a:r>
          </a:p>
        </p:txBody>
      </p:sp>
      <p:sp>
        <p:nvSpPr>
          <p:cNvPr id="15362" name="Content Placeholder 2"/>
          <p:cNvSpPr>
            <a:spLocks noGrp="1"/>
          </p:cNvSpPr>
          <p:nvPr>
            <p:ph idx="1"/>
          </p:nvPr>
        </p:nvSpPr>
        <p:spPr>
          <a:xfrm>
            <a:off x="323528" y="1340768"/>
            <a:ext cx="8229600" cy="5328592"/>
          </a:xfrm>
        </p:spPr>
        <p:txBody>
          <a:bodyPr>
            <a:normAutofit/>
          </a:bodyPr>
          <a:lstStyle/>
          <a:p>
            <a:pPr>
              <a:buFont typeface="Wingdings" charset="2"/>
              <a:buChar char="q"/>
            </a:pPr>
            <a:r>
              <a:rPr lang="tr-TR" sz="2800" b="1" u="sng" dirty="0" smtClean="0"/>
              <a:t>İç </a:t>
            </a:r>
            <a:r>
              <a:rPr lang="tr-TR" sz="2800" b="1" u="sng" dirty="0"/>
              <a:t>kontrol, </a:t>
            </a:r>
            <a:r>
              <a:rPr lang="tr-TR" sz="2800" dirty="0" smtClean="0"/>
              <a:t>kamu </a:t>
            </a:r>
            <a:r>
              <a:rPr lang="tr-TR" sz="2800" dirty="0"/>
              <a:t>idarelerine tahsis edilen </a:t>
            </a:r>
            <a:r>
              <a:rPr lang="tr-TR" sz="2800" dirty="0" smtClean="0"/>
              <a:t>kaynakların:</a:t>
            </a:r>
          </a:p>
          <a:p>
            <a:pPr lvl="2">
              <a:buFont typeface="Arial"/>
              <a:buChar char="•"/>
            </a:pPr>
            <a:r>
              <a:rPr lang="tr-TR" sz="2600" dirty="0" smtClean="0"/>
              <a:t>stratejik </a:t>
            </a:r>
            <a:r>
              <a:rPr lang="tr-TR" sz="2600" dirty="0"/>
              <a:t>plan ve performans programlarıyla belirlenen amaç ve hedefler doğrultusunda, mevzuata uygun</a:t>
            </a:r>
            <a:r>
              <a:rPr lang="tr-TR" sz="2600" dirty="0" smtClean="0"/>
              <a:t>, etkili</a:t>
            </a:r>
            <a:r>
              <a:rPr lang="tr-TR" sz="2600" dirty="0"/>
              <a:t>, ekonomik ve verimli bir şekilde kullanılması</a:t>
            </a:r>
            <a:r>
              <a:rPr lang="tr-TR" sz="2600" dirty="0" smtClean="0"/>
              <a:t>,</a:t>
            </a:r>
          </a:p>
          <a:p>
            <a:pPr lvl="2">
              <a:buFont typeface="Arial"/>
              <a:buChar char="•"/>
            </a:pPr>
            <a:r>
              <a:rPr lang="tr-TR" sz="2600" dirty="0" smtClean="0"/>
              <a:t>varlık </a:t>
            </a:r>
            <a:r>
              <a:rPr lang="tr-TR" sz="2600" dirty="0"/>
              <a:t>ve kaynakların korunması, </a:t>
            </a:r>
            <a:endParaRPr lang="tr-TR" sz="2600" dirty="0" smtClean="0"/>
          </a:p>
          <a:p>
            <a:pPr lvl="2">
              <a:buFont typeface="Arial"/>
              <a:buChar char="•"/>
            </a:pPr>
            <a:r>
              <a:rPr lang="tr-TR" sz="2600" dirty="0" smtClean="0"/>
              <a:t>yolsuzluk </a:t>
            </a:r>
            <a:r>
              <a:rPr lang="tr-TR" sz="2600" dirty="0"/>
              <a:t>ve usulsüzlüklerin önlenmesi, </a:t>
            </a:r>
            <a:endParaRPr lang="tr-TR" sz="2600" dirty="0" smtClean="0"/>
          </a:p>
          <a:p>
            <a:pPr lvl="2">
              <a:buFont typeface="Arial"/>
              <a:buChar char="•"/>
            </a:pPr>
            <a:r>
              <a:rPr lang="tr-TR" sz="2600" dirty="0" smtClean="0"/>
              <a:t>zamanında</a:t>
            </a:r>
            <a:r>
              <a:rPr lang="tr-TR" sz="2600" dirty="0"/>
              <a:t>, doğru ve güvenilir bilgi üretilmesi </a:t>
            </a:r>
          </a:p>
          <a:p>
            <a:pPr marL="114300" indent="0">
              <a:buNone/>
            </a:pPr>
            <a:r>
              <a:rPr lang="tr-TR" sz="2800" dirty="0" smtClean="0"/>
              <a:t>konularında </a:t>
            </a:r>
            <a:r>
              <a:rPr lang="tr-TR" sz="2800" dirty="0"/>
              <a:t>yeterli güvence sağlayan </a:t>
            </a:r>
            <a:r>
              <a:rPr lang="tr-TR" sz="2800" b="1" u="sng" dirty="0"/>
              <a:t>bir yönetim aracı </a:t>
            </a:r>
            <a:r>
              <a:rPr lang="tr-TR" sz="2800" dirty="0"/>
              <a:t>olarak tanımlanmaktadır. </a:t>
            </a:r>
            <a:endParaRPr lang="tr-TR" sz="2800" dirty="0" smtClean="0"/>
          </a:p>
        </p:txBody>
      </p:sp>
    </p:spTree>
    <p:extLst>
      <p:ext uri="{BB962C8B-B14F-4D97-AF65-F5344CB8AC3E}">
        <p14:creationId xmlns:p14="http://schemas.microsoft.com/office/powerpoint/2010/main" val="3743362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357158" y="714375"/>
            <a:ext cx="8515380" cy="785799"/>
          </a:xfrm>
        </p:spPr>
        <p:txBody>
          <a:bodyPr/>
          <a:lstStyle/>
          <a:p>
            <a:r>
              <a:rPr lang="tr-TR" sz="3200" b="1" dirty="0" smtClean="0">
                <a:solidFill>
                  <a:srgbClr val="002060"/>
                </a:solidFill>
              </a:rPr>
              <a:t>İç Kontrolü Anlamak:Bazı Sihirli Sözcükler</a:t>
            </a:r>
          </a:p>
        </p:txBody>
      </p:sp>
      <p:sp>
        <p:nvSpPr>
          <p:cNvPr id="6147" name="2 İçerik Yer Tutucusu"/>
          <p:cNvSpPr>
            <a:spLocks noGrp="1"/>
          </p:cNvSpPr>
          <p:nvPr>
            <p:ph idx="1"/>
          </p:nvPr>
        </p:nvSpPr>
        <p:spPr>
          <a:xfrm>
            <a:off x="214282" y="1643050"/>
            <a:ext cx="8472518" cy="4930788"/>
          </a:xfrm>
        </p:spPr>
        <p:txBody>
          <a:bodyPr/>
          <a:lstStyle/>
          <a:p>
            <a:pPr>
              <a:buNone/>
            </a:pPr>
            <a:r>
              <a:rPr lang="tr-TR" sz="2600" b="1" dirty="0" smtClean="0">
                <a:solidFill>
                  <a:srgbClr val="002060"/>
                </a:solidFill>
              </a:rPr>
              <a:t>Makul güvenceyi sağlama arayışı…</a:t>
            </a:r>
          </a:p>
          <a:p>
            <a:pPr lvl="1">
              <a:buNone/>
            </a:pPr>
            <a:r>
              <a:rPr lang="tr-TR" sz="2400" dirty="0" smtClean="0">
                <a:solidFill>
                  <a:schemeClr val="tx1"/>
                </a:solidFill>
              </a:rPr>
              <a:t>Kurallara/mevzuata uyma: uygunluk…</a:t>
            </a:r>
          </a:p>
          <a:p>
            <a:pPr lvl="1">
              <a:buFont typeface="Georgia" pitchFamily="18" charset="0"/>
              <a:buNone/>
            </a:pPr>
            <a:r>
              <a:rPr lang="tr-TR" sz="2400" dirty="0" smtClean="0">
                <a:solidFill>
                  <a:schemeClr val="tx1"/>
                </a:solidFill>
              </a:rPr>
              <a:t>Etkinlik ve etkililik: önemli bir sorun alanı…</a:t>
            </a:r>
          </a:p>
          <a:p>
            <a:pPr lvl="1">
              <a:buFont typeface="Georgia" pitchFamily="18" charset="0"/>
              <a:buNone/>
            </a:pPr>
            <a:r>
              <a:rPr lang="tr-TR" sz="2400" dirty="0" smtClean="0">
                <a:solidFill>
                  <a:schemeClr val="tx1"/>
                </a:solidFill>
              </a:rPr>
              <a:t>Güvenilirlik: mali raporlama, hesap verebilirlik</a:t>
            </a:r>
          </a:p>
          <a:p>
            <a:pPr lvl="1">
              <a:buFont typeface="Georgia" pitchFamily="18" charset="0"/>
              <a:buNone/>
            </a:pPr>
            <a:r>
              <a:rPr lang="tr-TR" sz="2400" dirty="0" smtClean="0">
                <a:solidFill>
                  <a:schemeClr val="tx1"/>
                </a:solidFill>
              </a:rPr>
              <a:t>Varlıkları koruma: sahip olabiliyor mu?</a:t>
            </a:r>
          </a:p>
          <a:p>
            <a:pPr lvl="1">
              <a:buFont typeface="Georgia" pitchFamily="18" charset="0"/>
              <a:buNone/>
            </a:pPr>
            <a:r>
              <a:rPr lang="tr-TR" sz="2400" dirty="0" smtClean="0">
                <a:solidFill>
                  <a:schemeClr val="tx1"/>
                </a:solidFill>
              </a:rPr>
              <a:t>Kamu kaynağı: bize emanet…</a:t>
            </a:r>
          </a:p>
          <a:p>
            <a:pPr lvl="1">
              <a:spcBef>
                <a:spcPts val="0"/>
              </a:spcBef>
              <a:buFont typeface="Georgia" pitchFamily="18" charset="0"/>
              <a:buNone/>
            </a:pPr>
            <a:endParaRPr lang="tr-TR" sz="2400" dirty="0" smtClean="0"/>
          </a:p>
          <a:p>
            <a:pPr>
              <a:buFont typeface="Georgia" pitchFamily="18" charset="0"/>
              <a:buNone/>
            </a:pPr>
            <a:r>
              <a:rPr lang="tr-TR" sz="2600" b="1" dirty="0" smtClean="0">
                <a:solidFill>
                  <a:srgbClr val="002060"/>
                </a:solidFill>
              </a:rPr>
              <a:t>İç kontrolün bir süreç olması…</a:t>
            </a:r>
          </a:p>
          <a:p>
            <a:pPr marL="355600" lvl="1" indent="0">
              <a:buFont typeface="Georgia" pitchFamily="18" charset="0"/>
              <a:buNone/>
            </a:pPr>
            <a:r>
              <a:rPr lang="tr-TR" sz="2400" dirty="0" smtClean="0">
                <a:solidFill>
                  <a:schemeClr val="tx1"/>
                </a:solidFill>
              </a:rPr>
              <a:t>Misyonu gerçekleştirme doğrultusunda faaliyetleri sürdürme</a:t>
            </a:r>
          </a:p>
          <a:p>
            <a:pPr marL="355600" lvl="1" indent="0">
              <a:buFont typeface="Georgia" pitchFamily="18" charset="0"/>
              <a:buNone/>
            </a:pPr>
            <a:r>
              <a:rPr lang="tr-TR" sz="2400" dirty="0" smtClean="0">
                <a:solidFill>
                  <a:schemeClr val="tx1"/>
                </a:solidFill>
              </a:rPr>
              <a:t>Riskleri görebilme yeteneği</a:t>
            </a: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p:txBody>
      </p:sp>
    </p:spTree>
    <p:extLst>
      <p:ext uri="{BB962C8B-B14F-4D97-AF65-F5344CB8AC3E}">
        <p14:creationId xmlns:p14="http://schemas.microsoft.com/office/powerpoint/2010/main" val="3177328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357158" y="714375"/>
            <a:ext cx="8515380" cy="785799"/>
          </a:xfrm>
        </p:spPr>
        <p:txBody>
          <a:bodyPr>
            <a:normAutofit fontScale="90000"/>
          </a:bodyPr>
          <a:lstStyle/>
          <a:p>
            <a:r>
              <a:rPr lang="tr-TR" sz="3200" b="1" dirty="0" smtClean="0">
                <a:solidFill>
                  <a:srgbClr val="002060"/>
                </a:solidFill>
              </a:rPr>
              <a:t>İç Kontrolün Dört Temel Hedefi ve Beş Bileşeni: Kısa Bir Giriş</a:t>
            </a:r>
          </a:p>
        </p:txBody>
      </p:sp>
      <p:sp>
        <p:nvSpPr>
          <p:cNvPr id="6147" name="2 İçerik Yer Tutucusu"/>
          <p:cNvSpPr>
            <a:spLocks noGrp="1"/>
          </p:cNvSpPr>
          <p:nvPr>
            <p:ph idx="1"/>
          </p:nvPr>
        </p:nvSpPr>
        <p:spPr>
          <a:xfrm>
            <a:off x="214282" y="1643050"/>
            <a:ext cx="8643998" cy="4930788"/>
          </a:xfrm>
        </p:spPr>
        <p:txBody>
          <a:bodyPr>
            <a:normAutofit/>
          </a:bodyPr>
          <a:lstStyle/>
          <a:p>
            <a:pPr marL="174625" indent="-9525">
              <a:buNone/>
            </a:pPr>
            <a:r>
              <a:rPr lang="tr-TR" sz="2400" dirty="0" smtClean="0">
                <a:solidFill>
                  <a:srgbClr val="002060"/>
                </a:solidFill>
              </a:rPr>
              <a:t>İç kontrol hepimizin bildiği gibi dört genel hedef üzerine kurulmuştur (INTOSAI):</a:t>
            </a:r>
          </a:p>
          <a:p>
            <a:pPr marL="804863" lvl="1" indent="-157163">
              <a:buFont typeface="Georgia" pitchFamily="18" charset="0"/>
              <a:buChar char="–"/>
            </a:pPr>
            <a:r>
              <a:rPr lang="tr-TR" sz="2000" b="1" dirty="0" smtClean="0">
                <a:solidFill>
                  <a:srgbClr val="002060"/>
                </a:solidFill>
              </a:rPr>
              <a:t>Hesap verme sorumluluğu (raporlama), </a:t>
            </a:r>
          </a:p>
          <a:p>
            <a:pPr marL="804863" lvl="1" indent="-157163">
              <a:buFont typeface="Georgia" pitchFamily="18" charset="0"/>
              <a:buChar char="–"/>
            </a:pPr>
            <a:r>
              <a:rPr lang="tr-TR" sz="2000" b="1" dirty="0" smtClean="0">
                <a:solidFill>
                  <a:srgbClr val="002060"/>
                </a:solidFill>
              </a:rPr>
              <a:t>Uygunluk (yasalara ve yönetmeliklere), </a:t>
            </a:r>
          </a:p>
          <a:p>
            <a:pPr marL="804863" lvl="1" indent="-157163">
              <a:buFont typeface="Georgia" pitchFamily="18" charset="0"/>
              <a:buChar char="–"/>
            </a:pPr>
            <a:r>
              <a:rPr lang="tr-TR" sz="2000" b="1" dirty="0" smtClean="0">
                <a:solidFill>
                  <a:srgbClr val="002060"/>
                </a:solidFill>
              </a:rPr>
              <a:t>Faaliyetler (düzenli, etik kurallarına uygun, ekonomik, verimli ve etkin),</a:t>
            </a:r>
          </a:p>
          <a:p>
            <a:pPr marL="804863" lvl="1" indent="-157163">
              <a:buFont typeface="Georgia" pitchFamily="18" charset="0"/>
              <a:buChar char="–"/>
            </a:pPr>
            <a:r>
              <a:rPr lang="tr-TR" sz="2000" b="1" dirty="0" smtClean="0">
                <a:solidFill>
                  <a:srgbClr val="002060"/>
                </a:solidFill>
              </a:rPr>
              <a:t>Kaynakları koruma.</a:t>
            </a:r>
          </a:p>
          <a:p>
            <a:pPr marL="174625" lvl="1" indent="-9525">
              <a:buClr>
                <a:srgbClr val="A04DA3"/>
              </a:buClr>
              <a:buNone/>
            </a:pPr>
            <a:r>
              <a:rPr lang="tr-TR" sz="2400" dirty="0" smtClean="0">
                <a:solidFill>
                  <a:srgbClr val="002060"/>
                </a:solidFill>
                <a:ea typeface="+mn-ea"/>
                <a:cs typeface="+mn-cs"/>
              </a:rPr>
              <a:t>Dört hedefi hayata geçirmeye yönelik beş bileşen (COSO, INTOSAI)</a:t>
            </a:r>
          </a:p>
          <a:p>
            <a:pPr marL="804863" lvl="1" indent="-157163">
              <a:buFont typeface="Georgia" pitchFamily="18" charset="0"/>
              <a:buChar char="–"/>
            </a:pPr>
            <a:r>
              <a:rPr lang="tr-TR" sz="2000" b="1" dirty="0" smtClean="0">
                <a:solidFill>
                  <a:srgbClr val="002060"/>
                </a:solidFill>
              </a:rPr>
              <a:t>Kontrol ortamı: Kurumun iş görme biçimi</a:t>
            </a:r>
          </a:p>
          <a:p>
            <a:pPr marL="804863" lvl="1" indent="-157163">
              <a:buFont typeface="Georgia" pitchFamily="18" charset="0"/>
              <a:buChar char="–"/>
            </a:pPr>
            <a:r>
              <a:rPr lang="tr-TR" sz="2000" b="1" dirty="0" smtClean="0">
                <a:solidFill>
                  <a:srgbClr val="002060"/>
                </a:solidFill>
              </a:rPr>
              <a:t>Risk değerlendirme: Hedeflere ulaşma ve riskler</a:t>
            </a:r>
          </a:p>
          <a:p>
            <a:pPr marL="804863" lvl="1" indent="-157163">
              <a:buFont typeface="Georgia" pitchFamily="18" charset="0"/>
              <a:buChar char="–"/>
            </a:pPr>
            <a:r>
              <a:rPr lang="tr-TR" sz="2000" b="1" dirty="0" smtClean="0">
                <a:solidFill>
                  <a:srgbClr val="002060"/>
                </a:solidFill>
              </a:rPr>
              <a:t>Kontrol faaliyetleri: Politikalar ve prosedürler</a:t>
            </a:r>
          </a:p>
          <a:p>
            <a:pPr marL="804863" lvl="1" indent="-157163">
              <a:buFont typeface="Georgia" pitchFamily="18" charset="0"/>
              <a:buChar char="–"/>
            </a:pPr>
            <a:r>
              <a:rPr lang="tr-TR" sz="2000" b="1" dirty="0" smtClean="0">
                <a:solidFill>
                  <a:srgbClr val="002060"/>
                </a:solidFill>
              </a:rPr>
              <a:t>Bilgi ve iletişim: Bilgilendirme, iletişim</a:t>
            </a:r>
          </a:p>
          <a:p>
            <a:pPr marL="804863" lvl="1" indent="-157163">
              <a:buFont typeface="Georgia" pitchFamily="18" charset="0"/>
              <a:buChar char="–"/>
            </a:pPr>
            <a:r>
              <a:rPr lang="tr-TR" sz="2000" b="1" dirty="0" smtClean="0">
                <a:solidFill>
                  <a:srgbClr val="002060"/>
                </a:solidFill>
              </a:rPr>
              <a:t>İzleme: Değerlendirme ve denetim</a:t>
            </a:r>
          </a:p>
          <a:p>
            <a:pPr marL="355600" lvl="1" indent="0">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a:p>
            <a:pPr lvl="1">
              <a:buFont typeface="Georgia" pitchFamily="18" charset="0"/>
              <a:buNone/>
            </a:pPr>
            <a:endParaRPr lang="tr-TR" dirty="0" smtClean="0">
              <a:solidFill>
                <a:schemeClr val="tx1"/>
              </a:solidFill>
            </a:endParaRPr>
          </a:p>
        </p:txBody>
      </p:sp>
    </p:spTree>
    <p:extLst>
      <p:ext uri="{BB962C8B-B14F-4D97-AF65-F5344CB8AC3E}">
        <p14:creationId xmlns:p14="http://schemas.microsoft.com/office/powerpoint/2010/main" val="2312825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357158" y="714375"/>
            <a:ext cx="8515380" cy="785799"/>
          </a:xfrm>
        </p:spPr>
        <p:txBody>
          <a:bodyPr>
            <a:normAutofit fontScale="90000"/>
          </a:bodyPr>
          <a:lstStyle/>
          <a:p>
            <a:r>
              <a:rPr lang="tr-TR" sz="3200" b="1" dirty="0" smtClean="0">
                <a:solidFill>
                  <a:srgbClr val="002060"/>
                </a:solidFill>
              </a:rPr>
              <a:t>İç Kontrolün 4 Hedefi, 5 Bileşeni ve Kurumsal Yapı: İç Kontrol Matrisi</a:t>
            </a:r>
          </a:p>
        </p:txBody>
      </p:sp>
      <p:pic>
        <p:nvPicPr>
          <p:cNvPr id="78850" name="Resim 98"/>
          <p:cNvPicPr>
            <a:picLocks noChangeAspect="1" noChangeArrowheads="1"/>
          </p:cNvPicPr>
          <p:nvPr/>
        </p:nvPicPr>
        <p:blipFill>
          <a:blip r:embed="rId2" cstate="print"/>
          <a:srcRect/>
          <a:stretch>
            <a:fillRect/>
          </a:stretch>
        </p:blipFill>
        <p:spPr bwMode="auto">
          <a:xfrm>
            <a:off x="1500165" y="1928802"/>
            <a:ext cx="5786479" cy="4429155"/>
          </a:xfrm>
          <a:prstGeom prst="rect">
            <a:avLst/>
          </a:prstGeom>
          <a:solidFill>
            <a:srgbClr val="BAAB40"/>
          </a:solidFill>
          <a:ln w="9525">
            <a:noFill/>
            <a:miter lim="800000"/>
            <a:headEnd/>
            <a:tailEnd/>
          </a:ln>
        </p:spPr>
      </p:pic>
    </p:spTree>
    <p:extLst>
      <p:ext uri="{BB962C8B-B14F-4D97-AF65-F5344CB8AC3E}">
        <p14:creationId xmlns:p14="http://schemas.microsoft.com/office/powerpoint/2010/main" val="3221994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9552" y="260648"/>
            <a:ext cx="7620000" cy="1143000"/>
          </a:xfrm>
        </p:spPr>
        <p:txBody>
          <a:bodyPr/>
          <a:lstStyle/>
          <a:p>
            <a:r>
              <a:rPr lang="tr-TR" sz="4000" b="1" dirty="0" smtClean="0"/>
              <a:t>İÇ KONTROL: YÖNETİM ARACI</a:t>
            </a:r>
          </a:p>
        </p:txBody>
      </p:sp>
      <p:sp>
        <p:nvSpPr>
          <p:cNvPr id="15362" name="Content Placeholder 2"/>
          <p:cNvSpPr>
            <a:spLocks noGrp="1"/>
          </p:cNvSpPr>
          <p:nvPr>
            <p:ph idx="1"/>
          </p:nvPr>
        </p:nvSpPr>
        <p:spPr>
          <a:xfrm>
            <a:off x="323528" y="1628800"/>
            <a:ext cx="8229600" cy="5040560"/>
          </a:xfrm>
        </p:spPr>
        <p:txBody>
          <a:bodyPr>
            <a:normAutofit/>
          </a:bodyPr>
          <a:lstStyle/>
          <a:p>
            <a:pPr>
              <a:buFont typeface="Wingdings" charset="2"/>
              <a:buChar char="q"/>
            </a:pPr>
            <a:r>
              <a:rPr lang="tr-TR" sz="2800" dirty="0" smtClean="0"/>
              <a:t> Bu çerçevede  iç </a:t>
            </a:r>
            <a:r>
              <a:rPr lang="tr-TR" sz="2800" dirty="0"/>
              <a:t>kontrol sisteminin oluşturulması çalışmaları, </a:t>
            </a:r>
            <a:endParaRPr lang="tr-TR" sz="2800" dirty="0" smtClean="0"/>
          </a:p>
          <a:p>
            <a:pPr marL="777240" lvl="2" indent="0">
              <a:buNone/>
            </a:pPr>
            <a:r>
              <a:rPr lang="tr-TR" sz="2800" dirty="0" smtClean="0"/>
              <a:t>mevzuatın </a:t>
            </a:r>
            <a:r>
              <a:rPr lang="tr-TR" sz="2800" dirty="0"/>
              <a:t>beklentilerinin karşılanmasından çok daha fazla anlam ifade etmekte, </a:t>
            </a:r>
            <a:endParaRPr lang="tr-TR" sz="2800" dirty="0" smtClean="0"/>
          </a:p>
          <a:p>
            <a:pPr marL="777240" lvl="2" indent="0">
              <a:buNone/>
            </a:pPr>
            <a:r>
              <a:rPr lang="tr-TR" sz="2800" b="1" u="sng" dirty="0" smtClean="0"/>
              <a:t>idarenin </a:t>
            </a:r>
            <a:r>
              <a:rPr lang="tr-TR" sz="2800" b="1" u="sng" dirty="0"/>
              <a:t>faaliyetlerine değer katan yönetim araçlarının geliştirilmesi fırsatı </a:t>
            </a:r>
            <a:r>
              <a:rPr lang="tr-TR" sz="2800" dirty="0"/>
              <a:t>olarak değerlendirilmektedir. </a:t>
            </a:r>
            <a:endParaRPr lang="en-US" sz="2800" dirty="0"/>
          </a:p>
        </p:txBody>
      </p:sp>
    </p:spTree>
    <p:extLst>
      <p:ext uri="{BB962C8B-B14F-4D97-AF65-F5344CB8AC3E}">
        <p14:creationId xmlns:p14="http://schemas.microsoft.com/office/powerpoint/2010/main" val="2172661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424936" cy="850776"/>
          </a:xfrm>
        </p:spPr>
        <p:txBody>
          <a:bodyPr/>
          <a:lstStyle/>
          <a:p>
            <a:pPr algn="l"/>
            <a:r>
              <a:rPr lang="tr-TR" sz="3600" b="1" dirty="0" smtClean="0"/>
              <a:t>İç Kontrol: 5018’le gelen yasal çerçeve</a:t>
            </a:r>
            <a:endParaRPr lang="tr-TR" sz="3600" b="1" dirty="0"/>
          </a:p>
        </p:txBody>
      </p:sp>
      <p:sp>
        <p:nvSpPr>
          <p:cNvPr id="3" name="İçerik Yer Tutucusu 2"/>
          <p:cNvSpPr>
            <a:spLocks noGrp="1"/>
          </p:cNvSpPr>
          <p:nvPr>
            <p:ph idx="1"/>
          </p:nvPr>
        </p:nvSpPr>
        <p:spPr>
          <a:xfrm>
            <a:off x="457200" y="1700808"/>
            <a:ext cx="8229600" cy="4873030"/>
          </a:xfrm>
        </p:spPr>
        <p:txBody>
          <a:bodyPr>
            <a:normAutofit fontScale="77500" lnSpcReduction="20000"/>
          </a:bodyPr>
          <a:lstStyle/>
          <a:p>
            <a:pPr marL="0" indent="0">
              <a:buNone/>
            </a:pPr>
            <a:r>
              <a:rPr lang="tr-TR" dirty="0"/>
              <a:t>5018 sayılı </a:t>
            </a:r>
            <a:r>
              <a:rPr lang="tr-TR" dirty="0" smtClean="0"/>
              <a:t>kanun </a:t>
            </a:r>
            <a:r>
              <a:rPr lang="tr-TR" dirty="0"/>
              <a:t>ve buna ilişkin ikincil mevzuat, COSO modelini esas alan bir iç kontrol sisteminin kurulmasını hedeflemektedir.  </a:t>
            </a:r>
            <a:endParaRPr lang="tr-TR" dirty="0" smtClean="0"/>
          </a:p>
          <a:p>
            <a:pPr marL="0" indent="0">
              <a:buNone/>
            </a:pPr>
            <a:endParaRPr lang="tr-TR" dirty="0" smtClean="0"/>
          </a:p>
          <a:p>
            <a:pPr marL="0" indent="0">
              <a:buNone/>
            </a:pPr>
            <a:r>
              <a:rPr lang="tr-TR" dirty="0" smtClean="0"/>
              <a:t>Kanunun </a:t>
            </a:r>
            <a:r>
              <a:rPr lang="tr-TR" dirty="0"/>
              <a:t>55 inci maddesinde iç kontrol</a:t>
            </a:r>
            <a:r>
              <a:rPr lang="tr-TR" dirty="0" smtClean="0"/>
              <a:t>;.</a:t>
            </a:r>
          </a:p>
          <a:p>
            <a:pPr marL="0" indent="0">
              <a:buNone/>
            </a:pPr>
            <a:endParaRPr lang="tr-TR" dirty="0"/>
          </a:p>
          <a:p>
            <a:r>
              <a:rPr lang="tr-TR" i="1" dirty="0"/>
              <a:t>“ </a:t>
            </a:r>
            <a:r>
              <a:rPr lang="tr-TR" i="1" dirty="0" smtClean="0"/>
              <a:t>İç </a:t>
            </a:r>
            <a:r>
              <a:rPr lang="tr-TR" i="1" dirty="0"/>
              <a:t>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endParaRPr lang="tr-TR" dirty="0"/>
          </a:p>
          <a:p>
            <a:endParaRPr lang="tr-TR"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39</a:t>
            </a:fld>
            <a:endParaRPr lang="tr-TR"/>
          </a:p>
        </p:txBody>
      </p:sp>
    </p:spTree>
    <p:extLst>
      <p:ext uri="{BB962C8B-B14F-4D97-AF65-F5344CB8AC3E}">
        <p14:creationId xmlns:p14="http://schemas.microsoft.com/office/powerpoint/2010/main" val="25684416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755576" y="2780928"/>
            <a:ext cx="7772400" cy="1224136"/>
          </a:xfrm>
        </p:spPr>
        <p:txBody>
          <a:bodyPr>
            <a:normAutofit/>
          </a:bodyPr>
          <a:lstStyle/>
          <a:p>
            <a:r>
              <a:rPr lang="tr-TR" sz="3400" b="1" dirty="0" smtClean="0">
                <a:solidFill>
                  <a:schemeClr val="tx1"/>
                </a:solidFill>
              </a:rPr>
              <a:t>BÖLÜM I. YENİ MALİ YÖNETİM </a:t>
            </a:r>
            <a:r>
              <a:rPr lang="tr-TR" sz="3400" b="1" dirty="0" smtClean="0">
                <a:solidFill>
                  <a:schemeClr val="tx1"/>
                </a:solidFill>
              </a:rPr>
              <a:t>SİSTEMİ VE </a:t>
            </a:r>
            <a:r>
              <a:rPr lang="tr-TR" sz="3400" b="1" dirty="0" smtClean="0">
                <a:solidFill>
                  <a:schemeClr val="tx1"/>
                </a:solidFill>
              </a:rPr>
              <a:t>KURUMSAL </a:t>
            </a:r>
            <a:r>
              <a:rPr lang="tr-TR" sz="3400" b="1" dirty="0" smtClean="0">
                <a:solidFill>
                  <a:schemeClr val="tx1"/>
                </a:solidFill>
              </a:rPr>
              <a:t>YAPI</a:t>
            </a:r>
            <a:endParaRPr lang="tr-TR" sz="3400" b="1" dirty="0">
              <a:solidFill>
                <a:schemeClr val="tx1"/>
              </a:solidFill>
            </a:endParaRPr>
          </a:p>
        </p:txBody>
      </p:sp>
      <p:sp>
        <p:nvSpPr>
          <p:cNvPr id="4" name="3 Slayt Numarası Yer Tutucusu"/>
          <p:cNvSpPr>
            <a:spLocks noGrp="1"/>
          </p:cNvSpPr>
          <p:nvPr>
            <p:ph type="sldNum" sz="quarter" idx="12"/>
          </p:nvPr>
        </p:nvSpPr>
        <p:spPr/>
        <p:txBody>
          <a:bodyPr/>
          <a:lstStyle/>
          <a:p>
            <a:fld id="{C82BC245-AE3B-4E72-94EC-706466790AFD}" type="slidenum">
              <a:rPr lang="tr-TR" smtClean="0"/>
              <a:pPr/>
              <a:t>4</a:t>
            </a:fld>
            <a:endParaRPr lang="tr-TR" dirty="0"/>
          </a:p>
        </p:txBody>
      </p:sp>
    </p:spTree>
    <p:extLst>
      <p:ext uri="{BB962C8B-B14F-4D97-AF65-F5344CB8AC3E}">
        <p14:creationId xmlns:p14="http://schemas.microsoft.com/office/powerpoint/2010/main" val="39094448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41784"/>
            <a:ext cx="8229600" cy="638944"/>
          </a:xfrm>
        </p:spPr>
        <p:txBody>
          <a:bodyPr/>
          <a:lstStyle/>
          <a:p>
            <a:r>
              <a:rPr lang="tr-TR" sz="2800" b="1" dirty="0" smtClean="0"/>
              <a:t>İç Kontrol Zayıflığı</a:t>
            </a:r>
          </a:p>
        </p:txBody>
      </p:sp>
      <p:sp>
        <p:nvSpPr>
          <p:cNvPr id="16387" name="Rectangle 3"/>
          <p:cNvSpPr>
            <a:spLocks noGrp="1" noChangeArrowheads="1"/>
          </p:cNvSpPr>
          <p:nvPr>
            <p:ph idx="1"/>
          </p:nvPr>
        </p:nvSpPr>
        <p:spPr>
          <a:xfrm>
            <a:off x="830759" y="1124744"/>
            <a:ext cx="7856041" cy="5072608"/>
          </a:xfrm>
        </p:spPr>
        <p:txBody>
          <a:bodyPr>
            <a:normAutofit fontScale="92500" lnSpcReduction="20000"/>
          </a:bodyPr>
          <a:lstStyle/>
          <a:p>
            <a:pPr>
              <a:buFont typeface="Wingdings" pitchFamily="2" charset="2"/>
              <a:buNone/>
            </a:pPr>
            <a:r>
              <a:rPr lang="tr-TR" sz="2000" dirty="0" smtClean="0">
                <a:solidFill>
                  <a:srgbClr val="F81D06"/>
                </a:solidFill>
                <a:latin typeface="Comic Sans MS" pitchFamily="66" charset="0"/>
              </a:rPr>
              <a:t>	</a:t>
            </a:r>
            <a:endParaRPr lang="tr-TR" sz="2000" dirty="0" smtClean="0">
              <a:solidFill>
                <a:srgbClr val="000000"/>
              </a:solidFill>
              <a:latin typeface="Comic Sans MS" pitchFamily="66" charset="0"/>
            </a:endParaRPr>
          </a:p>
          <a:p>
            <a:r>
              <a:rPr lang="tr-TR" sz="3000" dirty="0" smtClean="0">
                <a:solidFill>
                  <a:srgbClr val="000000"/>
                </a:solidFill>
              </a:rPr>
              <a:t>İsabetsiz yönetim kararları</a:t>
            </a:r>
          </a:p>
          <a:p>
            <a:endParaRPr lang="tr-TR" sz="3000" dirty="0" smtClean="0">
              <a:solidFill>
                <a:srgbClr val="000000"/>
              </a:solidFill>
            </a:endParaRPr>
          </a:p>
          <a:p>
            <a:r>
              <a:rPr lang="tr-TR" sz="3000" dirty="0" smtClean="0">
                <a:solidFill>
                  <a:srgbClr val="000000"/>
                </a:solidFill>
              </a:rPr>
              <a:t>İtibar kaybı</a:t>
            </a:r>
          </a:p>
          <a:p>
            <a:endParaRPr lang="tr-TR" sz="3000" dirty="0" smtClean="0">
              <a:solidFill>
                <a:srgbClr val="000000"/>
              </a:solidFill>
            </a:endParaRPr>
          </a:p>
          <a:p>
            <a:r>
              <a:rPr lang="tr-TR" sz="3000" dirty="0" smtClean="0">
                <a:solidFill>
                  <a:srgbClr val="000000"/>
                </a:solidFill>
              </a:rPr>
              <a:t>Varlıkların kaybı</a:t>
            </a:r>
          </a:p>
          <a:p>
            <a:endParaRPr lang="tr-TR" sz="3000" dirty="0" smtClean="0">
              <a:solidFill>
                <a:srgbClr val="000000"/>
              </a:solidFill>
            </a:endParaRPr>
          </a:p>
          <a:p>
            <a:r>
              <a:rPr lang="tr-TR" sz="3000" dirty="0" smtClean="0">
                <a:solidFill>
                  <a:srgbClr val="000000"/>
                </a:solidFill>
              </a:rPr>
              <a:t>Kaynak kullanımında israf</a:t>
            </a:r>
          </a:p>
          <a:p>
            <a:endParaRPr lang="tr-TR" sz="3000" dirty="0" smtClean="0">
              <a:solidFill>
                <a:srgbClr val="000000"/>
              </a:solidFill>
            </a:endParaRPr>
          </a:p>
          <a:p>
            <a:r>
              <a:rPr lang="tr-TR" sz="3000" dirty="0" smtClean="0">
                <a:solidFill>
                  <a:srgbClr val="000000"/>
                </a:solidFill>
              </a:rPr>
              <a:t>Hizmetlerde yetersizlik ve kalitesizlik</a:t>
            </a:r>
          </a:p>
          <a:p>
            <a:endParaRPr lang="tr-TR" sz="3000" dirty="0" smtClean="0">
              <a:solidFill>
                <a:srgbClr val="000000"/>
              </a:solidFill>
            </a:endParaRPr>
          </a:p>
          <a:p>
            <a:r>
              <a:rPr lang="tr-TR" sz="3000" dirty="0" smtClean="0">
                <a:solidFill>
                  <a:srgbClr val="000000"/>
                </a:solidFill>
              </a:rPr>
              <a:t>Yolsuzluk ve usulsüzlük</a:t>
            </a:r>
          </a:p>
        </p:txBody>
      </p:sp>
    </p:spTree>
    <p:extLst>
      <p:ext uri="{BB962C8B-B14F-4D97-AF65-F5344CB8AC3E}">
        <p14:creationId xmlns:p14="http://schemas.microsoft.com/office/powerpoint/2010/main" val="1410961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Grp="1" noChangeArrowheads="1"/>
          </p:cNvSpPr>
          <p:nvPr>
            <p:ph type="title"/>
          </p:nvPr>
        </p:nvSpPr>
        <p:spPr>
          <a:xfrm>
            <a:off x="395536" y="122756"/>
            <a:ext cx="7313612" cy="792088"/>
          </a:xfrm>
        </p:spPr>
        <p:txBody>
          <a:bodyPr/>
          <a:lstStyle/>
          <a:p>
            <a:r>
              <a:rPr lang="tr-TR" sz="2800" b="1" dirty="0" smtClean="0"/>
              <a:t>İç Kontrol Mevzuatı</a:t>
            </a:r>
          </a:p>
        </p:txBody>
      </p:sp>
      <p:sp>
        <p:nvSpPr>
          <p:cNvPr id="16386" name="Rectangle 3"/>
          <p:cNvSpPr>
            <a:spLocks noGrp="1" noChangeArrowheads="1"/>
          </p:cNvSpPr>
          <p:nvPr>
            <p:ph idx="1"/>
          </p:nvPr>
        </p:nvSpPr>
        <p:spPr>
          <a:xfrm>
            <a:off x="755576" y="764704"/>
            <a:ext cx="7920880" cy="5623889"/>
          </a:xfrm>
        </p:spPr>
        <p:txBody>
          <a:bodyPr>
            <a:noAutofit/>
          </a:bodyPr>
          <a:lstStyle/>
          <a:p>
            <a:pPr marL="114300" indent="0">
              <a:buNone/>
            </a:pPr>
            <a:r>
              <a:rPr lang="tr-TR" sz="2300" dirty="0" smtClean="0"/>
              <a:t>İç </a:t>
            </a:r>
            <a:r>
              <a:rPr lang="tr-TR" sz="2300" dirty="0"/>
              <a:t>kontrol konusunda </a:t>
            </a:r>
            <a:r>
              <a:rPr lang="tr-TR" sz="2300" dirty="0" smtClean="0"/>
              <a:t>güçlü </a:t>
            </a:r>
            <a:r>
              <a:rPr lang="tr-TR" sz="2300" dirty="0"/>
              <a:t>bir mevzuat alt yapısı bulunmaktadır</a:t>
            </a:r>
            <a:r>
              <a:rPr lang="tr-TR" sz="2300" dirty="0" smtClean="0"/>
              <a:t>. </a:t>
            </a:r>
            <a:endParaRPr lang="en-US" sz="2300" dirty="0"/>
          </a:p>
          <a:p>
            <a:pPr lvl="0"/>
            <a:r>
              <a:rPr lang="tr-TR" sz="2300" dirty="0"/>
              <a:t>5018 sayılı Kamu Mali Yönetimi ve Kontrol </a:t>
            </a:r>
            <a:r>
              <a:rPr lang="tr-TR" sz="2300" dirty="0" smtClean="0"/>
              <a:t>Kanunu </a:t>
            </a:r>
            <a:r>
              <a:rPr lang="tr-TR" sz="2300" i="1" dirty="0" smtClean="0"/>
              <a:t>(24.12.2003 tarih ve 25326 sayılı Resmi Gazete)</a:t>
            </a:r>
            <a:endParaRPr lang="en-US" sz="2300" dirty="0"/>
          </a:p>
          <a:p>
            <a:pPr lvl="0"/>
            <a:r>
              <a:rPr lang="tr-TR" sz="2300" dirty="0"/>
              <a:t>İç Kontrol ve Ön Mali Kontrole İlişkin Usul ve Esaslar </a:t>
            </a:r>
            <a:r>
              <a:rPr lang="tr-TR" sz="2300" i="1" dirty="0" smtClean="0"/>
              <a:t>(31.12.2005 tarih ve 26040 sayılı 3. Mükerrer Resmi Gazete)</a:t>
            </a:r>
            <a:endParaRPr lang="en-US" sz="2300" dirty="0" smtClean="0"/>
          </a:p>
          <a:p>
            <a:pPr lvl="0"/>
            <a:r>
              <a:rPr lang="tr-TR" sz="2300" dirty="0" smtClean="0"/>
              <a:t>Strateji Geliştirme Birimlerinin Çalışma Usul ve Esasları Hakkında Yönetmelik </a:t>
            </a:r>
            <a:r>
              <a:rPr lang="tr-TR" sz="2300" i="1" dirty="0" smtClean="0"/>
              <a:t>(18.02.2006 tarih ve 26084 sayılı Resmi Gazete)</a:t>
            </a:r>
            <a:endParaRPr lang="en-US" sz="2300" dirty="0" smtClean="0"/>
          </a:p>
          <a:p>
            <a:pPr lvl="0"/>
            <a:r>
              <a:rPr lang="tr-TR" sz="2300" dirty="0" smtClean="0"/>
              <a:t>İç </a:t>
            </a:r>
            <a:r>
              <a:rPr lang="tr-TR" sz="2300" dirty="0"/>
              <a:t>Denetçilerin Çalışma Usul ve Esasları Hakkında Yönetmelik </a:t>
            </a:r>
            <a:r>
              <a:rPr lang="tr-TR" sz="2300" i="1" dirty="0"/>
              <a:t>(12.07.2006 tarih 26226 sayılı Resmi Gazete)</a:t>
            </a:r>
            <a:endParaRPr lang="en-US" sz="2300" dirty="0"/>
          </a:p>
          <a:p>
            <a:pPr lvl="0"/>
            <a:r>
              <a:rPr lang="tr-TR" sz="2300" dirty="0"/>
              <a:t>Kamu İç Kontrol Standartları Tebliği </a:t>
            </a:r>
            <a:r>
              <a:rPr lang="tr-TR" sz="2300" i="1" dirty="0"/>
              <a:t>(26.12.2007 tarih ve 26738 sayılı Resmi Gazete)</a:t>
            </a:r>
            <a:endParaRPr lang="en-US" sz="2300" dirty="0"/>
          </a:p>
          <a:p>
            <a:pPr lvl="0"/>
            <a:r>
              <a:rPr lang="tr-TR" sz="2300" dirty="0"/>
              <a:t>Kamu İç Kontrol Standartlarına Uyum Eylem Planı Rehberi </a:t>
            </a:r>
            <a:r>
              <a:rPr lang="tr-TR" sz="2300" i="1" dirty="0"/>
              <a:t>(04.02.2009 tarih, </a:t>
            </a:r>
            <a:r>
              <a:rPr lang="tr-TR" sz="2300" i="1" u="sng" dirty="0" smtClean="0">
                <a:hlinkClick r:id="rId2"/>
              </a:rPr>
              <a:t>www.bumko.gov.tr</a:t>
            </a:r>
            <a:r>
              <a:rPr lang="tr-TR" sz="2300" i="1" u="sng" dirty="0"/>
              <a:t> </a:t>
            </a:r>
            <a:r>
              <a:rPr lang="tr-TR" sz="2300" i="1" u="sng" dirty="0" smtClean="0"/>
              <a:t>-2014 yılında revize hali)</a:t>
            </a:r>
            <a:endParaRPr lang="en-US" sz="2300" dirty="0"/>
          </a:p>
          <a:p>
            <a:pPr algn="just">
              <a:spcBef>
                <a:spcPts val="0"/>
              </a:spcBef>
              <a:spcAft>
                <a:spcPts val="0"/>
              </a:spcAft>
              <a:buFont typeface="Wingdings" pitchFamily="2" charset="2"/>
              <a:buNone/>
              <a:defRPr/>
            </a:pPr>
            <a:endParaRPr lang="tr-TR" sz="2300" b="1" dirty="0" smtClean="0">
              <a:solidFill>
                <a:srgbClr val="000000"/>
              </a:solidFill>
            </a:endParaRPr>
          </a:p>
        </p:txBody>
      </p:sp>
    </p:spTree>
    <p:extLst>
      <p:ext uri="{BB962C8B-B14F-4D97-AF65-F5344CB8AC3E}">
        <p14:creationId xmlns:p14="http://schemas.microsoft.com/office/powerpoint/2010/main" val="1843361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p:txBody>
          <a:bodyPr/>
          <a:lstStyle/>
          <a:p>
            <a:r>
              <a:rPr lang="tr-TR" dirty="0" smtClean="0"/>
              <a:t>Sayıştay </a:t>
            </a:r>
            <a:r>
              <a:rPr lang="tr-TR" dirty="0"/>
              <a:t>K</a:t>
            </a:r>
            <a:r>
              <a:rPr lang="tr-TR" dirty="0" smtClean="0"/>
              <a:t>anunu</a:t>
            </a:r>
          </a:p>
        </p:txBody>
      </p:sp>
      <p:sp>
        <p:nvSpPr>
          <p:cNvPr id="3" name="2 İçerik Yer Tutucusu"/>
          <p:cNvSpPr>
            <a:spLocks noGrp="1"/>
          </p:cNvSpPr>
          <p:nvPr>
            <p:ph idx="1"/>
          </p:nvPr>
        </p:nvSpPr>
        <p:spPr>
          <a:xfrm>
            <a:off x="609600" y="1268760"/>
            <a:ext cx="8077200" cy="4649787"/>
          </a:xfrm>
        </p:spPr>
        <p:txBody>
          <a:bodyPr>
            <a:normAutofit/>
          </a:bodyPr>
          <a:lstStyle/>
          <a:p>
            <a:pPr algn="just">
              <a:buFont typeface="Wingdings" pitchFamily="2" charset="2"/>
              <a:buNone/>
              <a:defRPr/>
            </a:pPr>
            <a:r>
              <a:rPr lang="tr-TR" sz="2000" dirty="0" smtClean="0"/>
              <a:t>MADDE 35- (1) Denetimin genel esasları şunlardır:</a:t>
            </a:r>
          </a:p>
          <a:p>
            <a:pPr algn="just">
              <a:buFont typeface="Wingdings" pitchFamily="2" charset="2"/>
              <a:buNone/>
              <a:defRPr/>
            </a:pPr>
            <a:endParaRPr lang="tr-TR" sz="2000" dirty="0" smtClean="0"/>
          </a:p>
          <a:p>
            <a:pPr algn="just">
              <a:buFont typeface="Wingdings" pitchFamily="2" charset="2"/>
              <a:buNone/>
              <a:defRPr/>
            </a:pPr>
            <a:r>
              <a:rPr lang="tr-TR" sz="2000" dirty="0" smtClean="0"/>
              <a:t>	a) Denetim; kamu idarelerinin hesap, mali işlem ve faaliyetleri ile iç kontrol sistemlerinin incelenmesi ve kaynakların etkili, ekonomik, verimli ve hukuka uygun olarak kullanılmasının değerlendirilmesidir. </a:t>
            </a:r>
          </a:p>
          <a:p>
            <a:pPr algn="just">
              <a:buFont typeface="Wingdings" pitchFamily="2" charset="2"/>
              <a:buNone/>
              <a:defRPr/>
            </a:pPr>
            <a:endParaRPr lang="tr-TR" sz="2000" dirty="0" smtClean="0"/>
          </a:p>
          <a:p>
            <a:pPr algn="just">
              <a:buFont typeface="Wingdings" pitchFamily="2" charset="2"/>
              <a:buNone/>
              <a:defRPr/>
            </a:pPr>
            <a:r>
              <a:rPr lang="tr-TR" sz="2000" dirty="0" smtClean="0"/>
              <a:t>	MADDE 36- (1) Sayıştay denetimi, düzenlilik denetimi ve performans denetimini kapsar.</a:t>
            </a:r>
          </a:p>
          <a:p>
            <a:pPr algn="just">
              <a:buFont typeface="Wingdings" pitchFamily="2" charset="2"/>
              <a:buNone/>
              <a:defRPr/>
            </a:pPr>
            <a:r>
              <a:rPr lang="tr-TR" sz="2000" dirty="0" smtClean="0"/>
              <a:t>	(2) Düzenlilik denetimi;</a:t>
            </a:r>
          </a:p>
          <a:p>
            <a:pPr algn="just">
              <a:buFont typeface="Wingdings" pitchFamily="2" charset="2"/>
              <a:buNone/>
              <a:defRPr/>
            </a:pPr>
            <a:r>
              <a:rPr lang="tr-TR" sz="2000" dirty="0" smtClean="0"/>
              <a:t>	……</a:t>
            </a:r>
          </a:p>
          <a:p>
            <a:pPr algn="just">
              <a:buFont typeface="Wingdings" pitchFamily="2" charset="2"/>
              <a:buNone/>
              <a:defRPr/>
            </a:pPr>
            <a:r>
              <a:rPr lang="tr-TR" sz="2000" dirty="0" smtClean="0"/>
              <a:t>	c)Mali yönetim ve iç kontrol sistemlerinin değerlendirilmesi,</a:t>
            </a:r>
          </a:p>
          <a:p>
            <a:pPr algn="just">
              <a:buFont typeface="Wingdings" pitchFamily="2" charset="2"/>
              <a:buNone/>
              <a:defRPr/>
            </a:pPr>
            <a:endParaRPr lang="tr-TR" sz="2000" dirty="0" smtClean="0"/>
          </a:p>
          <a:p>
            <a:pPr algn="just">
              <a:buFont typeface="Wingdings" pitchFamily="2" charset="2"/>
              <a:buNone/>
              <a:defRPr/>
            </a:pPr>
            <a:r>
              <a:rPr lang="tr-TR" sz="2000" dirty="0" smtClean="0"/>
              <a:t>	suretiyle gerçekleştirilir.</a:t>
            </a:r>
            <a:endParaRPr lang="tr-TR" sz="2000" dirty="0"/>
          </a:p>
        </p:txBody>
      </p:sp>
      <p:sp>
        <p:nvSpPr>
          <p:cNvPr id="65540"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6F69C2CC-D6F9-4DFB-9BA0-F11A92EC0D85}" type="slidenum">
              <a:rPr lang="tr-TR" u="none" smtClean="0"/>
              <a:pPr eaLnBrk="1" hangingPunct="1"/>
              <a:t>42</a:t>
            </a:fld>
            <a:endParaRPr lang="tr-TR" u="none" smtClean="0"/>
          </a:p>
        </p:txBody>
      </p:sp>
    </p:spTree>
    <p:extLst>
      <p:ext uri="{BB962C8B-B14F-4D97-AF65-F5344CB8AC3E}">
        <p14:creationId xmlns:p14="http://schemas.microsoft.com/office/powerpoint/2010/main" val="2250150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0013" y="301625"/>
            <a:ext cx="7313612" cy="841375"/>
          </a:xfrm>
        </p:spPr>
        <p:txBody>
          <a:bodyPr/>
          <a:lstStyle/>
          <a:p>
            <a:pPr>
              <a:defRPr/>
            </a:pPr>
            <a:r>
              <a:rPr lang="tr-TR" sz="2800" b="1" dirty="0" smtClean="0">
                <a:latin typeface="+mn-lt"/>
              </a:rPr>
              <a:t>İç Kontrol Sorumluluğu</a:t>
            </a:r>
          </a:p>
        </p:txBody>
      </p:sp>
      <p:sp>
        <p:nvSpPr>
          <p:cNvPr id="18435" name="Rectangle 3"/>
          <p:cNvSpPr>
            <a:spLocks noGrp="1" noChangeArrowheads="1"/>
          </p:cNvSpPr>
          <p:nvPr>
            <p:ph type="body" idx="1"/>
          </p:nvPr>
        </p:nvSpPr>
        <p:spPr>
          <a:xfrm>
            <a:off x="611560" y="1143000"/>
            <a:ext cx="8229600" cy="5297488"/>
          </a:xfrm>
        </p:spPr>
        <p:txBody>
          <a:bodyPr>
            <a:normAutofit/>
          </a:bodyPr>
          <a:lstStyle/>
          <a:p>
            <a:pPr algn="just">
              <a:lnSpc>
                <a:spcPct val="80000"/>
              </a:lnSpc>
              <a:buFont typeface="Wingdings" pitchFamily="2" charset="2"/>
              <a:buNone/>
              <a:defRPr/>
            </a:pPr>
            <a:r>
              <a:rPr lang="tr-TR" sz="1800" dirty="0" smtClean="0"/>
              <a:t>	</a:t>
            </a:r>
          </a:p>
          <a:p>
            <a:pPr algn="just">
              <a:lnSpc>
                <a:spcPct val="80000"/>
              </a:lnSpc>
              <a:buFont typeface="Wingdings" pitchFamily="2" charset="2"/>
              <a:buNone/>
              <a:defRPr/>
            </a:pPr>
            <a:r>
              <a:rPr lang="tr-TR" sz="1800" b="1" dirty="0" smtClean="0">
                <a:solidFill>
                  <a:srgbClr val="F81D06"/>
                </a:solidFill>
              </a:rPr>
              <a:t>	</a:t>
            </a:r>
            <a:r>
              <a:rPr lang="tr-TR" sz="2400" b="1" dirty="0" smtClean="0"/>
              <a:t>Üst yönetici: </a:t>
            </a:r>
            <a:r>
              <a:rPr lang="tr-TR" sz="2400" dirty="0" smtClean="0"/>
              <a:t>(Belediye Başkanı)idarede yeterli ve etkili bir iç kontrol sisteminin kurulmasını sağlamak, işleyişi izlemek ve gerekli tedbirleri alarak geliştirmek.</a:t>
            </a:r>
          </a:p>
          <a:p>
            <a:pPr algn="just">
              <a:lnSpc>
                <a:spcPct val="80000"/>
              </a:lnSpc>
              <a:buFont typeface="Wingdings" pitchFamily="2" charset="2"/>
              <a:buNone/>
              <a:defRPr/>
            </a:pPr>
            <a:endParaRPr lang="tr-TR" sz="2400" dirty="0" smtClean="0"/>
          </a:p>
          <a:p>
            <a:pPr algn="just">
              <a:lnSpc>
                <a:spcPct val="80000"/>
              </a:lnSpc>
              <a:buFont typeface="Wingdings" pitchFamily="2" charset="2"/>
              <a:buNone/>
              <a:defRPr/>
            </a:pPr>
            <a:r>
              <a:rPr lang="tr-TR" sz="2400" dirty="0" smtClean="0"/>
              <a:t>	</a:t>
            </a:r>
            <a:r>
              <a:rPr lang="tr-TR" sz="2400" b="1" dirty="0" smtClean="0"/>
              <a:t>Birim müdürleri (harcama yetkilileri): </a:t>
            </a:r>
            <a:r>
              <a:rPr lang="tr-TR" sz="2400" dirty="0" smtClean="0"/>
              <a:t>Birimlerinde etkili bir iç kontrol sistemi oluşturmak, uygulamak ve geliştirmek.</a:t>
            </a:r>
          </a:p>
          <a:p>
            <a:pPr algn="just">
              <a:lnSpc>
                <a:spcPct val="80000"/>
              </a:lnSpc>
              <a:buFont typeface="Wingdings" pitchFamily="2" charset="2"/>
              <a:buNone/>
              <a:defRPr/>
            </a:pPr>
            <a:endParaRPr lang="tr-TR" sz="2400" dirty="0" smtClean="0"/>
          </a:p>
          <a:p>
            <a:pPr algn="just">
              <a:lnSpc>
                <a:spcPct val="80000"/>
              </a:lnSpc>
              <a:buFont typeface="Wingdings" pitchFamily="2" charset="2"/>
              <a:buNone/>
              <a:defRPr/>
            </a:pPr>
            <a:r>
              <a:rPr lang="tr-TR" sz="2400" b="1" dirty="0" smtClean="0"/>
              <a:t>	Mali Hizmetler Birimi/Stratejik Planlama Birimi : </a:t>
            </a:r>
            <a:r>
              <a:rPr lang="tr-TR" sz="2400" dirty="0" smtClean="0"/>
              <a:t>İç kontrol sisteminin kurulması çalışmalarını başlatmak, bu amaçla çalışmaları koordine etmek ve teknik destek sağlamak.</a:t>
            </a:r>
          </a:p>
          <a:p>
            <a:pPr algn="just">
              <a:lnSpc>
                <a:spcPct val="80000"/>
              </a:lnSpc>
              <a:buFont typeface="Wingdings" pitchFamily="2" charset="2"/>
              <a:buNone/>
              <a:defRPr/>
            </a:pPr>
            <a:endParaRPr lang="tr-TR" sz="2400" dirty="0" smtClean="0"/>
          </a:p>
          <a:p>
            <a:pPr algn="just">
              <a:lnSpc>
                <a:spcPct val="80000"/>
              </a:lnSpc>
              <a:buFont typeface="Wingdings" pitchFamily="2" charset="2"/>
              <a:buNone/>
              <a:defRPr/>
            </a:pPr>
            <a:r>
              <a:rPr lang="tr-TR" sz="2400" dirty="0" smtClean="0"/>
              <a:t>	</a:t>
            </a:r>
            <a:r>
              <a:rPr lang="tr-TR" sz="2400" b="1" dirty="0" smtClean="0"/>
              <a:t>İç denetçiler: </a:t>
            </a:r>
            <a:r>
              <a:rPr lang="tr-TR" sz="2400" dirty="0" smtClean="0"/>
              <a:t>İç kontrol sistemine ilişkin tasarım ve uygulamaların uygunluğunu ve yeterliliğini değerlendirmek ve geliştirilmesi için öneriler sunmak.  </a:t>
            </a:r>
          </a:p>
          <a:p>
            <a:pPr algn="just">
              <a:lnSpc>
                <a:spcPct val="80000"/>
              </a:lnSpc>
              <a:buFont typeface="Wingdings" pitchFamily="2" charset="2"/>
              <a:buNone/>
              <a:defRPr/>
            </a:pPr>
            <a:endParaRPr lang="tr-TR" sz="2200" dirty="0" smtClean="0"/>
          </a:p>
        </p:txBody>
      </p:sp>
    </p:spTree>
    <p:extLst>
      <p:ext uri="{BB962C8B-B14F-4D97-AF65-F5344CB8AC3E}">
        <p14:creationId xmlns:p14="http://schemas.microsoft.com/office/powerpoint/2010/main" val="3415672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332656"/>
            <a:ext cx="7620000" cy="1143000"/>
          </a:xfrm>
        </p:spPr>
        <p:txBody>
          <a:bodyPr/>
          <a:lstStyle/>
          <a:p>
            <a:pPr>
              <a:defRPr/>
            </a:pPr>
            <a:r>
              <a:rPr lang="tr-TR" sz="3600" b="1" dirty="0" smtClean="0">
                <a:latin typeface="+mn-lt"/>
              </a:rPr>
              <a:t>Kamu İç Kontrol Standartları</a:t>
            </a:r>
          </a:p>
        </p:txBody>
      </p:sp>
      <p:sp>
        <p:nvSpPr>
          <p:cNvPr id="19459" name="Rectangle 3"/>
          <p:cNvSpPr>
            <a:spLocks noGrp="1" noChangeArrowheads="1"/>
          </p:cNvSpPr>
          <p:nvPr>
            <p:ph idx="1"/>
          </p:nvPr>
        </p:nvSpPr>
        <p:spPr>
          <a:xfrm>
            <a:off x="251520" y="1772816"/>
            <a:ext cx="4800600" cy="4724400"/>
          </a:xfrm>
        </p:spPr>
        <p:txBody>
          <a:bodyPr/>
          <a:lstStyle/>
          <a:p>
            <a:pPr algn="just">
              <a:lnSpc>
                <a:spcPct val="80000"/>
              </a:lnSpc>
              <a:buFont typeface="Wingdings" pitchFamily="2" charset="2"/>
              <a:buNone/>
            </a:pPr>
            <a:r>
              <a:rPr lang="tr-TR" sz="2000" dirty="0" smtClean="0">
                <a:latin typeface="Comic Sans MS" pitchFamily="66" charset="0"/>
              </a:rPr>
              <a:t>	</a:t>
            </a:r>
            <a:endParaRPr lang="tr-TR" sz="2000" dirty="0" smtClean="0">
              <a:solidFill>
                <a:srgbClr val="F81D06"/>
              </a:solidFill>
            </a:endParaRPr>
          </a:p>
          <a:p>
            <a:pPr algn="just">
              <a:lnSpc>
                <a:spcPct val="80000"/>
              </a:lnSpc>
              <a:buFont typeface="Wingdings" pitchFamily="2" charset="2"/>
              <a:buNone/>
            </a:pPr>
            <a:r>
              <a:rPr lang="tr-TR" sz="2000" dirty="0">
                <a:solidFill>
                  <a:schemeClr val="accent2"/>
                </a:solidFill>
              </a:rPr>
              <a:t> </a:t>
            </a:r>
            <a:r>
              <a:rPr lang="tr-TR" sz="2000" dirty="0" smtClean="0">
                <a:solidFill>
                  <a:schemeClr val="accent2"/>
                </a:solidFill>
              </a:rPr>
              <a:t> </a:t>
            </a:r>
            <a:r>
              <a:rPr lang="tr-TR" sz="2800" dirty="0" smtClean="0"/>
              <a:t>Kamu İç Kontrol Standartları COSO modeli, INTOSAI Kamu Sektörü İç Kontrol Standartları Rehberi ve Avrupa Birliği İç Kontrol Standartları çerçevesinde belirlenmiştir.</a:t>
            </a:r>
          </a:p>
          <a:p>
            <a:pPr algn="just">
              <a:lnSpc>
                <a:spcPct val="80000"/>
              </a:lnSpc>
            </a:pPr>
            <a:endParaRPr lang="tr-TR" sz="2400" dirty="0" smtClean="0"/>
          </a:p>
          <a:p>
            <a:pPr algn="just">
              <a:lnSpc>
                <a:spcPct val="80000"/>
              </a:lnSpc>
            </a:pPr>
            <a:r>
              <a:rPr lang="tr-TR" sz="3200" dirty="0" smtClean="0"/>
              <a:t>5 Bileşen </a:t>
            </a:r>
          </a:p>
          <a:p>
            <a:pPr lvl="1" algn="just">
              <a:lnSpc>
                <a:spcPct val="80000"/>
              </a:lnSpc>
            </a:pPr>
            <a:r>
              <a:rPr lang="tr-TR" sz="3200" dirty="0" smtClean="0"/>
              <a:t>18 Standart</a:t>
            </a:r>
          </a:p>
          <a:p>
            <a:pPr lvl="2" algn="just">
              <a:lnSpc>
                <a:spcPct val="80000"/>
              </a:lnSpc>
            </a:pPr>
            <a:r>
              <a:rPr lang="tr-TR" sz="3200" dirty="0" smtClean="0"/>
              <a:t>79 Genel Şart</a:t>
            </a:r>
          </a:p>
        </p:txBody>
      </p:sp>
      <p:pic>
        <p:nvPicPr>
          <p:cNvPr id="19460" name="Picture 5" descr="http://www.bumko.gov.tr/KONTROL/Genel/rg.ashx?DIL=1&amp;BELGEANAH=15394&amp;RESIMISIM=kik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916832"/>
            <a:ext cx="29337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46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1009638"/>
          </a:xfrm>
        </p:spPr>
        <p:txBody>
          <a:bodyPr>
            <a:normAutofit/>
          </a:bodyPr>
          <a:lstStyle/>
          <a:p>
            <a:r>
              <a:rPr lang="tr-TR" dirty="0" smtClean="0"/>
              <a:t>GENEL YAPI</a:t>
            </a:r>
            <a:endParaRPr lang="tr-TR" dirty="0"/>
          </a:p>
        </p:txBody>
      </p:sp>
      <p:sp>
        <p:nvSpPr>
          <p:cNvPr id="3" name="2 İçerik Yer Tutucusu"/>
          <p:cNvSpPr>
            <a:spLocks noGrp="1"/>
          </p:cNvSpPr>
          <p:nvPr>
            <p:ph idx="1"/>
          </p:nvPr>
        </p:nvSpPr>
        <p:spPr>
          <a:xfrm>
            <a:off x="457200" y="1935163"/>
            <a:ext cx="7472386" cy="4422795"/>
          </a:xfrm>
        </p:spPr>
        <p:txBody>
          <a:bodyPr>
            <a:normAutofit/>
          </a:bodyPr>
          <a:lstStyle/>
          <a:p>
            <a:pPr marL="355600" lvl="1" indent="38100">
              <a:buNone/>
            </a:pPr>
            <a:r>
              <a:rPr lang="tr-TR" dirty="0" smtClean="0"/>
              <a:t>BİLEŞEN	(5)</a:t>
            </a:r>
          </a:p>
          <a:p>
            <a:pPr marL="355600" lvl="1" indent="38100">
              <a:buNone/>
            </a:pPr>
            <a:r>
              <a:rPr lang="tr-TR" dirty="0"/>
              <a:t>	</a:t>
            </a:r>
            <a:r>
              <a:rPr lang="tr-TR" dirty="0" smtClean="0"/>
              <a:t>STANDART (18)</a:t>
            </a:r>
          </a:p>
          <a:p>
            <a:pPr marL="355600" lvl="1" indent="38100">
              <a:buNone/>
            </a:pPr>
            <a:r>
              <a:rPr lang="tr-TR" dirty="0"/>
              <a:t>	</a:t>
            </a:r>
            <a:r>
              <a:rPr lang="tr-TR" dirty="0" smtClean="0"/>
              <a:t>	ŞART (79)</a:t>
            </a:r>
          </a:p>
          <a:p>
            <a:pPr marL="355600" lvl="1" indent="38100">
              <a:buNone/>
            </a:pPr>
            <a:r>
              <a:rPr lang="tr-TR" dirty="0"/>
              <a:t>	</a:t>
            </a:r>
            <a:r>
              <a:rPr lang="tr-TR" dirty="0" smtClean="0"/>
              <a:t>		FAALİYETLER (?)</a:t>
            </a:r>
          </a:p>
        </p:txBody>
      </p:sp>
    </p:spTree>
    <p:extLst>
      <p:ext uri="{BB962C8B-B14F-4D97-AF65-F5344CB8AC3E}">
        <p14:creationId xmlns:p14="http://schemas.microsoft.com/office/powerpoint/2010/main" val="3167213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7584" y="404664"/>
            <a:ext cx="7313612" cy="612775"/>
          </a:xfrm>
        </p:spPr>
        <p:txBody>
          <a:bodyPr/>
          <a:lstStyle/>
          <a:p>
            <a:pPr eaLnBrk="1" hangingPunct="1"/>
            <a:r>
              <a:rPr lang="tr-TR" sz="2800" b="1" dirty="0" smtClean="0">
                <a:latin typeface="+mn-lt"/>
              </a:rPr>
              <a:t>Kamu İç Kontrol Standartları</a:t>
            </a:r>
          </a:p>
        </p:txBody>
      </p:sp>
      <p:sp>
        <p:nvSpPr>
          <p:cNvPr id="34819" name="Rectangle 3"/>
          <p:cNvSpPr>
            <a:spLocks noGrp="1" noChangeArrowheads="1"/>
          </p:cNvSpPr>
          <p:nvPr>
            <p:ph idx="1"/>
          </p:nvPr>
        </p:nvSpPr>
        <p:spPr>
          <a:xfrm>
            <a:off x="762000" y="1052737"/>
            <a:ext cx="8131175" cy="5805264"/>
          </a:xfrm>
        </p:spPr>
        <p:txBody>
          <a:bodyPr>
            <a:normAutofit lnSpcReduction="10000"/>
          </a:bodyPr>
          <a:lstStyle/>
          <a:p>
            <a:pPr marL="533400" indent="-533400" algn="just" eaLnBrk="1" hangingPunct="1">
              <a:lnSpc>
                <a:spcPct val="80000"/>
              </a:lnSpc>
              <a:buFont typeface="Wingdings" pitchFamily="2" charset="2"/>
              <a:buNone/>
              <a:defRPr/>
            </a:pPr>
            <a:endParaRPr lang="tr-TR" sz="1600" dirty="0" smtClean="0">
              <a:solidFill>
                <a:srgbClr val="FC311C"/>
              </a:solidFill>
              <a:latin typeface="Courier New" pitchFamily="49" charset="0"/>
            </a:endParaRPr>
          </a:p>
          <a:p>
            <a:pPr marL="533400" indent="-533400" algn="just" eaLnBrk="1" hangingPunct="1">
              <a:lnSpc>
                <a:spcPct val="80000"/>
              </a:lnSpc>
              <a:buFont typeface="Wingdings" pitchFamily="2" charset="2"/>
              <a:buNone/>
              <a:defRPr/>
            </a:pPr>
            <a:r>
              <a:rPr lang="tr-TR" sz="1600" b="1" dirty="0" smtClean="0">
                <a:solidFill>
                  <a:srgbClr val="FC311C"/>
                </a:solidFill>
                <a:latin typeface="Calibri" panose="020F0502020204030204" pitchFamily="34" charset="0"/>
              </a:rPr>
              <a:t>I. Kontrol ortamı standartları</a:t>
            </a:r>
            <a:r>
              <a:rPr lang="tr-TR" sz="1600" b="1" dirty="0" smtClean="0">
                <a:solidFill>
                  <a:srgbClr val="000099"/>
                </a:solidFill>
                <a:latin typeface="Calibri" panose="020F0502020204030204" pitchFamily="34" charset="0"/>
              </a:rPr>
              <a:t> </a:t>
            </a:r>
          </a:p>
          <a:p>
            <a:pPr marL="990600" lvl="1" indent="-533400" algn="just" eaLnBrk="1" hangingPunct="1">
              <a:lnSpc>
                <a:spcPct val="80000"/>
              </a:lnSpc>
              <a:buClr>
                <a:srgbClr val="000099"/>
              </a:buClr>
              <a:buFont typeface="Wingdings" pitchFamily="2" charset="2"/>
              <a:buAutoNum type="arabicPeriod"/>
              <a:defRPr/>
            </a:pPr>
            <a:r>
              <a:rPr lang="tr-TR" sz="1600" b="1" dirty="0" smtClean="0">
                <a:solidFill>
                  <a:srgbClr val="000099"/>
                </a:solidFill>
                <a:latin typeface="Calibri" panose="020F0502020204030204" pitchFamily="34" charset="0"/>
              </a:rPr>
              <a:t>Etik değerler ve dürüstlük</a:t>
            </a:r>
          </a:p>
          <a:p>
            <a:pPr marL="990600" lvl="1" indent="-533400" algn="just" eaLnBrk="1" hangingPunct="1">
              <a:lnSpc>
                <a:spcPct val="80000"/>
              </a:lnSpc>
              <a:buClr>
                <a:srgbClr val="000099"/>
              </a:buClr>
              <a:buFont typeface="Wingdings" pitchFamily="2" charset="2"/>
              <a:buAutoNum type="arabicPeriod"/>
              <a:defRPr/>
            </a:pPr>
            <a:r>
              <a:rPr lang="tr-TR" sz="1600" b="1" dirty="0" smtClean="0">
                <a:solidFill>
                  <a:srgbClr val="000099"/>
                </a:solidFill>
                <a:latin typeface="Calibri" panose="020F0502020204030204" pitchFamily="34" charset="0"/>
              </a:rPr>
              <a:t>Misyon, organizasyon yapısı ve görevler</a:t>
            </a:r>
          </a:p>
          <a:p>
            <a:pPr marL="990600" lvl="1" indent="-533400" algn="just" eaLnBrk="1" hangingPunct="1">
              <a:lnSpc>
                <a:spcPct val="80000"/>
              </a:lnSpc>
              <a:buClr>
                <a:srgbClr val="000099"/>
              </a:buClr>
              <a:buFont typeface="Wingdings" pitchFamily="2" charset="2"/>
              <a:buAutoNum type="arabicPeriod"/>
              <a:defRPr/>
            </a:pPr>
            <a:r>
              <a:rPr lang="tr-TR" sz="1600" b="1" dirty="0" smtClean="0">
                <a:solidFill>
                  <a:srgbClr val="000099"/>
                </a:solidFill>
                <a:latin typeface="Calibri" panose="020F0502020204030204" pitchFamily="34" charset="0"/>
              </a:rPr>
              <a:t>Personelin yeterliliği ve performansı</a:t>
            </a:r>
          </a:p>
          <a:p>
            <a:pPr marL="990600" lvl="1" indent="-533400" algn="just" eaLnBrk="1" hangingPunct="1">
              <a:lnSpc>
                <a:spcPct val="80000"/>
              </a:lnSpc>
              <a:buClr>
                <a:srgbClr val="000099"/>
              </a:buClr>
              <a:buFont typeface="Wingdings" pitchFamily="2" charset="2"/>
              <a:buAutoNum type="arabicPeriod"/>
              <a:defRPr/>
            </a:pPr>
            <a:r>
              <a:rPr lang="tr-TR" sz="1600" b="1" dirty="0" smtClean="0">
                <a:solidFill>
                  <a:srgbClr val="000099"/>
                </a:solidFill>
                <a:latin typeface="Calibri" panose="020F0502020204030204" pitchFamily="34" charset="0"/>
              </a:rPr>
              <a:t>Yetki devri</a:t>
            </a:r>
          </a:p>
          <a:p>
            <a:pPr marL="533400" indent="-533400" algn="just" eaLnBrk="1" hangingPunct="1">
              <a:lnSpc>
                <a:spcPct val="80000"/>
              </a:lnSpc>
              <a:buFont typeface="Wingdings" pitchFamily="2" charset="2"/>
              <a:buNone/>
              <a:defRPr/>
            </a:pPr>
            <a:r>
              <a:rPr lang="tr-TR" sz="1600" b="1" dirty="0" smtClean="0">
                <a:solidFill>
                  <a:srgbClr val="FC311C"/>
                </a:solidFill>
                <a:latin typeface="Calibri" panose="020F0502020204030204" pitchFamily="34" charset="0"/>
              </a:rPr>
              <a:t>II. Risk değerlendirme standartları</a:t>
            </a:r>
            <a:r>
              <a:rPr lang="tr-TR" sz="1600" b="1" dirty="0" smtClean="0">
                <a:solidFill>
                  <a:srgbClr val="000099"/>
                </a:solidFill>
                <a:latin typeface="Calibri" panose="020F0502020204030204" pitchFamily="34" charset="0"/>
              </a:rPr>
              <a:t> </a:t>
            </a:r>
          </a:p>
          <a:p>
            <a:pPr marL="990600" lvl="1" indent="-533400" algn="just" eaLnBrk="1" hangingPunct="1">
              <a:lnSpc>
                <a:spcPct val="80000"/>
              </a:lnSpc>
              <a:buClr>
                <a:srgbClr val="002060"/>
              </a:buClr>
              <a:buFont typeface="Wingdings" pitchFamily="2" charset="2"/>
              <a:buAutoNum type="arabicPeriod" startAt="5"/>
              <a:defRPr/>
            </a:pPr>
            <a:r>
              <a:rPr lang="tr-TR" sz="1600" b="1" dirty="0" smtClean="0">
                <a:solidFill>
                  <a:srgbClr val="000099"/>
                </a:solidFill>
                <a:latin typeface="Calibri" panose="020F0502020204030204" pitchFamily="34" charset="0"/>
              </a:rPr>
              <a:t>Planlama ve programlama</a:t>
            </a:r>
          </a:p>
          <a:p>
            <a:pPr marL="990600" lvl="1" indent="-533400" algn="just" eaLnBrk="1" hangingPunct="1">
              <a:lnSpc>
                <a:spcPct val="80000"/>
              </a:lnSpc>
              <a:buClr>
                <a:srgbClr val="002060"/>
              </a:buClr>
              <a:buFont typeface="Wingdings" pitchFamily="2" charset="2"/>
              <a:buAutoNum type="arabicPeriod" startAt="5"/>
              <a:defRPr/>
            </a:pPr>
            <a:r>
              <a:rPr lang="tr-TR" sz="1600" b="1" dirty="0" smtClean="0">
                <a:solidFill>
                  <a:srgbClr val="000099"/>
                </a:solidFill>
                <a:latin typeface="Calibri" panose="020F0502020204030204" pitchFamily="34" charset="0"/>
              </a:rPr>
              <a:t>Risklerin belirlenmesi ve programlanması</a:t>
            </a:r>
          </a:p>
          <a:p>
            <a:pPr marL="533400" indent="-533400" algn="just" eaLnBrk="1" hangingPunct="1">
              <a:lnSpc>
                <a:spcPct val="80000"/>
              </a:lnSpc>
              <a:buFont typeface="Wingdings" pitchFamily="2" charset="2"/>
              <a:buNone/>
              <a:defRPr/>
            </a:pPr>
            <a:r>
              <a:rPr lang="tr-TR" sz="1600" b="1" dirty="0" smtClean="0">
                <a:solidFill>
                  <a:srgbClr val="FC311C"/>
                </a:solidFill>
                <a:latin typeface="Calibri" panose="020F0502020204030204" pitchFamily="34" charset="0"/>
              </a:rPr>
              <a:t>III. Kontrol faaliyetleri standartları</a:t>
            </a:r>
            <a:r>
              <a:rPr lang="tr-TR" sz="1600" b="1" dirty="0" smtClean="0">
                <a:solidFill>
                  <a:srgbClr val="000099"/>
                </a:solidFill>
                <a:latin typeface="Calibri" panose="020F0502020204030204" pitchFamily="34" charset="0"/>
              </a:rPr>
              <a:t> </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Kontrol stratejileri ve yöntemleri</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Prosedürlerin belirlenmesi ve belgelendirilmesi</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Görevler ayrılığı</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Hiyerarşik kontroller</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Faaliyetlerin sürekliliği</a:t>
            </a:r>
          </a:p>
          <a:p>
            <a:pPr marL="990600" lvl="1" indent="-533400" algn="just" eaLnBrk="1" hangingPunct="1">
              <a:lnSpc>
                <a:spcPct val="80000"/>
              </a:lnSpc>
              <a:buClr>
                <a:srgbClr val="002060"/>
              </a:buClr>
              <a:buFont typeface="Wingdings" pitchFamily="2" charset="2"/>
              <a:buAutoNum type="arabicPeriod" startAt="7"/>
              <a:defRPr/>
            </a:pPr>
            <a:r>
              <a:rPr lang="tr-TR" sz="1600" b="1" dirty="0" smtClean="0">
                <a:solidFill>
                  <a:srgbClr val="000099"/>
                </a:solidFill>
                <a:latin typeface="Calibri" panose="020F0502020204030204" pitchFamily="34" charset="0"/>
              </a:rPr>
              <a:t>Bilgi sistemleri kontrolleri</a:t>
            </a:r>
          </a:p>
          <a:p>
            <a:pPr marL="533400" indent="-533400" algn="just" eaLnBrk="1" hangingPunct="1">
              <a:lnSpc>
                <a:spcPct val="80000"/>
              </a:lnSpc>
              <a:buFont typeface="Wingdings" pitchFamily="2" charset="2"/>
              <a:buNone/>
              <a:defRPr/>
            </a:pPr>
            <a:r>
              <a:rPr lang="tr-TR" sz="1600" b="1" dirty="0" smtClean="0">
                <a:solidFill>
                  <a:srgbClr val="FC311C"/>
                </a:solidFill>
                <a:latin typeface="Calibri" panose="020F0502020204030204" pitchFamily="34" charset="0"/>
              </a:rPr>
              <a:t>IV. Bilgi ve iletişim standartları</a:t>
            </a:r>
          </a:p>
          <a:p>
            <a:pPr marL="990600" lvl="1" indent="-533400" algn="just" eaLnBrk="1" hangingPunct="1">
              <a:lnSpc>
                <a:spcPct val="80000"/>
              </a:lnSpc>
              <a:buClr>
                <a:srgbClr val="002060"/>
              </a:buClr>
              <a:buFontTx/>
              <a:buAutoNum type="arabicPeriod" startAt="13"/>
              <a:defRPr/>
            </a:pPr>
            <a:r>
              <a:rPr lang="tr-TR" sz="1600" b="1" dirty="0" smtClean="0">
                <a:solidFill>
                  <a:srgbClr val="000099"/>
                </a:solidFill>
                <a:latin typeface="Calibri" panose="020F0502020204030204" pitchFamily="34" charset="0"/>
              </a:rPr>
              <a:t>Bilgi ve iletişim</a:t>
            </a:r>
          </a:p>
          <a:p>
            <a:pPr marL="990600" lvl="1" indent="-533400" algn="just" eaLnBrk="1" hangingPunct="1">
              <a:lnSpc>
                <a:spcPct val="80000"/>
              </a:lnSpc>
              <a:buClr>
                <a:srgbClr val="002060"/>
              </a:buClr>
              <a:buFontTx/>
              <a:buAutoNum type="arabicPeriod" startAt="13"/>
              <a:defRPr/>
            </a:pPr>
            <a:r>
              <a:rPr lang="tr-TR" sz="1600" b="1" dirty="0" smtClean="0">
                <a:solidFill>
                  <a:srgbClr val="000099"/>
                </a:solidFill>
                <a:latin typeface="Calibri" panose="020F0502020204030204" pitchFamily="34" charset="0"/>
              </a:rPr>
              <a:t>Raporlama</a:t>
            </a:r>
          </a:p>
          <a:p>
            <a:pPr marL="990600" lvl="1" indent="-533400" algn="just" eaLnBrk="1" hangingPunct="1">
              <a:lnSpc>
                <a:spcPct val="80000"/>
              </a:lnSpc>
              <a:buClr>
                <a:srgbClr val="002060"/>
              </a:buClr>
              <a:buFontTx/>
              <a:buAutoNum type="arabicPeriod" startAt="13"/>
              <a:defRPr/>
            </a:pPr>
            <a:r>
              <a:rPr lang="tr-TR" sz="1600" b="1" dirty="0" smtClean="0">
                <a:solidFill>
                  <a:srgbClr val="000099"/>
                </a:solidFill>
                <a:latin typeface="Calibri" panose="020F0502020204030204" pitchFamily="34" charset="0"/>
              </a:rPr>
              <a:t>Kayıt ve dosyalama sistemi</a:t>
            </a:r>
          </a:p>
          <a:p>
            <a:pPr marL="990600" lvl="1" indent="-533400" algn="just" eaLnBrk="1" hangingPunct="1">
              <a:lnSpc>
                <a:spcPct val="80000"/>
              </a:lnSpc>
              <a:buClr>
                <a:srgbClr val="002060"/>
              </a:buClr>
              <a:buFontTx/>
              <a:buAutoNum type="arabicPeriod" startAt="13"/>
              <a:defRPr/>
            </a:pPr>
            <a:r>
              <a:rPr lang="tr-TR" sz="1600" b="1" dirty="0" smtClean="0">
                <a:solidFill>
                  <a:srgbClr val="000099"/>
                </a:solidFill>
                <a:latin typeface="Calibri" panose="020F0502020204030204" pitchFamily="34" charset="0"/>
              </a:rPr>
              <a:t>Hata, usulsüzlük ve yolsuzlukların bildirilmesi</a:t>
            </a:r>
          </a:p>
          <a:p>
            <a:pPr marL="533400" indent="-533400" algn="just" eaLnBrk="1" hangingPunct="1">
              <a:lnSpc>
                <a:spcPct val="80000"/>
              </a:lnSpc>
              <a:buFont typeface="Wingdings" pitchFamily="2" charset="2"/>
              <a:buNone/>
              <a:defRPr/>
            </a:pPr>
            <a:r>
              <a:rPr lang="tr-TR" sz="1600" b="1" dirty="0" smtClean="0">
                <a:solidFill>
                  <a:srgbClr val="FC311C"/>
                </a:solidFill>
                <a:latin typeface="Calibri" panose="020F0502020204030204" pitchFamily="34" charset="0"/>
              </a:rPr>
              <a:t>V. İzleme standartları</a:t>
            </a:r>
          </a:p>
          <a:p>
            <a:pPr marL="990600" lvl="1" indent="-533400" algn="just" eaLnBrk="1" hangingPunct="1">
              <a:lnSpc>
                <a:spcPct val="80000"/>
              </a:lnSpc>
              <a:buClr>
                <a:srgbClr val="002060"/>
              </a:buClr>
              <a:buFontTx/>
              <a:buAutoNum type="arabicPeriod" startAt="17"/>
              <a:defRPr/>
            </a:pPr>
            <a:r>
              <a:rPr lang="tr-TR" sz="1600" b="1" dirty="0" smtClean="0">
                <a:solidFill>
                  <a:srgbClr val="000099"/>
                </a:solidFill>
                <a:latin typeface="Calibri" panose="020F0502020204030204" pitchFamily="34" charset="0"/>
              </a:rPr>
              <a:t>İç kontrolün değerlendirilmesi</a:t>
            </a:r>
          </a:p>
          <a:p>
            <a:pPr marL="990600" lvl="1" indent="-533400" algn="just" eaLnBrk="1" hangingPunct="1">
              <a:lnSpc>
                <a:spcPct val="80000"/>
              </a:lnSpc>
              <a:buClr>
                <a:srgbClr val="002060"/>
              </a:buClr>
              <a:buFontTx/>
              <a:buAutoNum type="arabicPeriod" startAt="17"/>
              <a:defRPr/>
            </a:pPr>
            <a:r>
              <a:rPr lang="tr-TR" sz="1600" b="1" dirty="0" smtClean="0">
                <a:solidFill>
                  <a:srgbClr val="000099"/>
                </a:solidFill>
                <a:latin typeface="Calibri" panose="020F0502020204030204" pitchFamily="34" charset="0"/>
              </a:rPr>
              <a:t>İç denetim</a:t>
            </a:r>
          </a:p>
        </p:txBody>
      </p:sp>
    </p:spTree>
    <p:extLst>
      <p:ext uri="{BB962C8B-B14F-4D97-AF65-F5344CB8AC3E}">
        <p14:creationId xmlns:p14="http://schemas.microsoft.com/office/powerpoint/2010/main" val="1775003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a:xfrm>
            <a:off x="609600" y="1676400"/>
            <a:ext cx="8074025" cy="5029200"/>
          </a:xfrm>
        </p:spPr>
        <p:txBody>
          <a:bodyPr/>
          <a:lstStyle/>
          <a:p>
            <a:pPr>
              <a:buFont typeface="Wingdings" pitchFamily="2" charset="2"/>
              <a:buNone/>
            </a:pPr>
            <a:endParaRPr lang="tr-TR" dirty="0" smtClean="0"/>
          </a:p>
          <a:p>
            <a:pPr>
              <a:buFont typeface="Wingdings" pitchFamily="2" charset="2"/>
              <a:buNone/>
            </a:pPr>
            <a:endParaRPr lang="tr-TR" dirty="0" smtClean="0"/>
          </a:p>
          <a:p>
            <a:pPr algn="ctr">
              <a:buFont typeface="Wingdings" pitchFamily="2" charset="2"/>
              <a:buNone/>
            </a:pPr>
            <a:r>
              <a:rPr lang="tr-TR" dirty="0" smtClean="0">
                <a:solidFill>
                  <a:srgbClr val="000099"/>
                </a:solidFill>
              </a:rPr>
              <a:t>	</a:t>
            </a:r>
            <a:r>
              <a:rPr lang="tr-TR" sz="4000" dirty="0" smtClean="0">
                <a:solidFill>
                  <a:srgbClr val="800000"/>
                </a:solidFill>
              </a:rPr>
              <a:t>I.BİLEŞEN : KONTROL ORTAMI</a:t>
            </a:r>
          </a:p>
          <a:p>
            <a:pPr>
              <a:buFont typeface="Wingdings" pitchFamily="2" charset="2"/>
              <a:buNone/>
            </a:pPr>
            <a:endParaRPr lang="tr-TR" dirty="0" smtClean="0"/>
          </a:p>
        </p:txBody>
      </p:sp>
      <p:sp>
        <p:nvSpPr>
          <p:cNvPr id="25603"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C2D46676-C6B6-4EE9-BC4F-866D2AA7CB5F}" type="slidenum">
              <a:rPr lang="tr-TR" u="none" smtClean="0"/>
              <a:pPr eaLnBrk="1" hangingPunct="1"/>
              <a:t>47</a:t>
            </a:fld>
            <a:endParaRPr lang="tr-TR" u="none" smtClean="0"/>
          </a:p>
        </p:txBody>
      </p:sp>
    </p:spTree>
    <p:extLst>
      <p:ext uri="{BB962C8B-B14F-4D97-AF65-F5344CB8AC3E}">
        <p14:creationId xmlns:p14="http://schemas.microsoft.com/office/powerpoint/2010/main" val="2323331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17500"/>
            <a:ext cx="7313613" cy="447204"/>
          </a:xfrm>
        </p:spPr>
        <p:txBody>
          <a:bodyPr>
            <a:normAutofit fontScale="90000"/>
          </a:bodyPr>
          <a:lstStyle/>
          <a:p>
            <a:pPr>
              <a:defRPr/>
            </a:pPr>
            <a:r>
              <a:rPr lang="tr-TR" sz="2800" b="1" dirty="0" smtClean="0">
                <a:latin typeface="+mn-lt"/>
              </a:rPr>
              <a:t>I.Bileşen : Kontrol Ortamı</a:t>
            </a:r>
          </a:p>
        </p:txBody>
      </p:sp>
      <p:sp>
        <p:nvSpPr>
          <p:cNvPr id="25603" name="Rectangle 3"/>
          <p:cNvSpPr>
            <a:spLocks noGrp="1" noChangeArrowheads="1"/>
          </p:cNvSpPr>
          <p:nvPr>
            <p:ph type="body" idx="1"/>
          </p:nvPr>
        </p:nvSpPr>
        <p:spPr>
          <a:xfrm>
            <a:off x="685800" y="1124744"/>
            <a:ext cx="8001000" cy="5733256"/>
          </a:xfrm>
        </p:spPr>
        <p:txBody>
          <a:bodyPr>
            <a:noAutofit/>
          </a:bodyPr>
          <a:lstStyle/>
          <a:p>
            <a:pPr>
              <a:lnSpc>
                <a:spcPct val="80000"/>
              </a:lnSpc>
              <a:buFont typeface="Wingdings" pitchFamily="2" charset="2"/>
              <a:buNone/>
              <a:defRPr/>
            </a:pPr>
            <a:r>
              <a:rPr lang="tr-TR" sz="2000" dirty="0" smtClean="0">
                <a:solidFill>
                  <a:schemeClr val="accent2"/>
                </a:solidFill>
                <a:latin typeface="Comic Sans MS" pitchFamily="66" charset="0"/>
              </a:rPr>
              <a:t>	</a:t>
            </a:r>
            <a:r>
              <a:rPr lang="tr-TR" sz="2000" dirty="0" smtClean="0"/>
              <a:t>Kontrol ortamının temel unsuru “kurum” ve “insan”dır.</a:t>
            </a:r>
          </a:p>
          <a:p>
            <a:pPr algn="just">
              <a:lnSpc>
                <a:spcPct val="80000"/>
              </a:lnSpc>
              <a:buFont typeface="Wingdings" pitchFamily="2" charset="2"/>
              <a:buNone/>
              <a:defRPr/>
            </a:pPr>
            <a:r>
              <a:rPr lang="tr-TR" sz="2000" dirty="0" smtClean="0"/>
              <a:t>	</a:t>
            </a:r>
          </a:p>
          <a:p>
            <a:pPr lvl="1" algn="just">
              <a:lnSpc>
                <a:spcPct val="80000"/>
              </a:lnSpc>
              <a:defRPr/>
            </a:pPr>
            <a:r>
              <a:rPr lang="tr-TR" sz="2000" dirty="0" smtClean="0"/>
              <a:t>Kişisel ve mesleki dürüstlük ilkeleri</a:t>
            </a:r>
          </a:p>
          <a:p>
            <a:pPr lvl="1" algn="just">
              <a:lnSpc>
                <a:spcPct val="80000"/>
              </a:lnSpc>
              <a:defRPr/>
            </a:pPr>
            <a:endParaRPr lang="tr-TR" sz="2000" dirty="0" smtClean="0"/>
          </a:p>
          <a:p>
            <a:pPr lvl="1" algn="just">
              <a:lnSpc>
                <a:spcPct val="80000"/>
              </a:lnSpc>
              <a:defRPr/>
            </a:pPr>
            <a:r>
              <a:rPr lang="tr-TR" sz="2000" dirty="0" smtClean="0"/>
              <a:t>Yönetimin ve personelin etik değerleri benimsemesi</a:t>
            </a:r>
          </a:p>
          <a:p>
            <a:pPr lvl="1" algn="just">
              <a:lnSpc>
                <a:spcPct val="80000"/>
              </a:lnSpc>
              <a:defRPr/>
            </a:pPr>
            <a:endParaRPr lang="tr-TR" sz="2000" dirty="0" smtClean="0"/>
          </a:p>
          <a:p>
            <a:pPr lvl="1" algn="just">
              <a:lnSpc>
                <a:spcPct val="80000"/>
              </a:lnSpc>
              <a:defRPr/>
            </a:pPr>
            <a:r>
              <a:rPr lang="tr-TR" sz="2000" dirty="0" smtClean="0"/>
              <a:t>Üst yönetimin iç kontrole yönelik destekleyici tutumu</a:t>
            </a:r>
          </a:p>
          <a:p>
            <a:pPr lvl="1" algn="just">
              <a:lnSpc>
                <a:spcPct val="80000"/>
              </a:lnSpc>
              <a:defRPr/>
            </a:pPr>
            <a:endParaRPr lang="tr-TR" sz="2000" dirty="0" smtClean="0"/>
          </a:p>
          <a:p>
            <a:pPr lvl="1" algn="just">
              <a:lnSpc>
                <a:spcPct val="80000"/>
              </a:lnSpc>
              <a:defRPr/>
            </a:pPr>
            <a:r>
              <a:rPr lang="tr-TR" sz="2000" dirty="0" smtClean="0"/>
              <a:t>Kurumsal (</a:t>
            </a:r>
            <a:r>
              <a:rPr lang="tr-TR" sz="2000" dirty="0" err="1" smtClean="0"/>
              <a:t>organizasyonel</a:t>
            </a:r>
            <a:r>
              <a:rPr lang="tr-TR" sz="2000" dirty="0" smtClean="0"/>
              <a:t>) yapı</a:t>
            </a:r>
          </a:p>
          <a:p>
            <a:pPr lvl="1" algn="just">
              <a:lnSpc>
                <a:spcPct val="80000"/>
              </a:lnSpc>
              <a:defRPr/>
            </a:pPr>
            <a:endParaRPr lang="tr-TR" sz="2000" dirty="0" smtClean="0"/>
          </a:p>
          <a:p>
            <a:pPr lvl="1" algn="just">
              <a:lnSpc>
                <a:spcPct val="80000"/>
              </a:lnSpc>
              <a:defRPr/>
            </a:pPr>
            <a:r>
              <a:rPr lang="tr-TR" sz="2000" dirty="0" smtClean="0"/>
              <a:t>Personelin mesleki yeterliliği ve performansı</a:t>
            </a:r>
          </a:p>
          <a:p>
            <a:pPr lvl="1" algn="just">
              <a:lnSpc>
                <a:spcPct val="80000"/>
              </a:lnSpc>
              <a:defRPr/>
            </a:pPr>
            <a:endParaRPr lang="tr-TR" sz="2000" dirty="0" smtClean="0"/>
          </a:p>
          <a:p>
            <a:pPr lvl="1" algn="just">
              <a:lnSpc>
                <a:spcPct val="80000"/>
              </a:lnSpc>
              <a:defRPr/>
            </a:pPr>
            <a:r>
              <a:rPr lang="tr-TR" sz="2000" dirty="0" smtClean="0"/>
              <a:t>İnsan kaynakları politikaları ve uygulamaları</a:t>
            </a:r>
          </a:p>
          <a:p>
            <a:pPr lvl="1" algn="just">
              <a:lnSpc>
                <a:spcPct val="80000"/>
              </a:lnSpc>
              <a:defRPr/>
            </a:pPr>
            <a:endParaRPr lang="tr-TR" sz="2000" dirty="0" smtClean="0"/>
          </a:p>
          <a:p>
            <a:pPr lvl="1" algn="just">
              <a:lnSpc>
                <a:spcPct val="80000"/>
              </a:lnSpc>
              <a:defRPr/>
            </a:pPr>
            <a:r>
              <a:rPr lang="tr-TR" sz="2000" dirty="0" smtClean="0"/>
              <a:t>Yönetim felsefesi ve iş yapma tarzı</a:t>
            </a:r>
          </a:p>
          <a:p>
            <a:pPr lvl="1" algn="just">
              <a:lnSpc>
                <a:spcPct val="80000"/>
              </a:lnSpc>
              <a:defRPr/>
            </a:pPr>
            <a:endParaRPr lang="tr-TR" sz="2000" dirty="0" smtClean="0"/>
          </a:p>
          <a:p>
            <a:pPr algn="just">
              <a:lnSpc>
                <a:spcPct val="80000"/>
              </a:lnSpc>
              <a:defRPr/>
            </a:pPr>
            <a:r>
              <a:rPr lang="tr-TR" sz="2000" dirty="0" smtClean="0"/>
              <a:t>Kontrol ortamı; uygun teşkilatlanmış, görev, yetki ve sorumluluklar tanımlanmış bir kamu idaresinde kamusal faaliyetlerin, yetkin ve dürüst yönetici ve personel tarafından yürütülmesine ilişkin standartları kapsar.</a:t>
            </a:r>
          </a:p>
          <a:p>
            <a:pPr algn="just">
              <a:lnSpc>
                <a:spcPct val="80000"/>
              </a:lnSpc>
              <a:defRPr/>
            </a:pPr>
            <a:endParaRPr lang="tr-TR" sz="2000" dirty="0" smtClean="0">
              <a:latin typeface="Comic Sans MS" pitchFamily="66" charset="0"/>
            </a:endParaRPr>
          </a:p>
        </p:txBody>
      </p:sp>
    </p:spTree>
    <p:extLst>
      <p:ext uri="{BB962C8B-B14F-4D97-AF65-F5344CB8AC3E}">
        <p14:creationId xmlns:p14="http://schemas.microsoft.com/office/powerpoint/2010/main" val="3430432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31913" y="715963"/>
            <a:ext cx="6440487" cy="563562"/>
          </a:xfrm>
        </p:spPr>
        <p:txBody>
          <a:bodyPr>
            <a:normAutofit fontScale="90000"/>
          </a:bodyPr>
          <a:lstStyle/>
          <a:p>
            <a:r>
              <a:rPr lang="tr-TR" sz="2000" smtClean="0"/>
              <a:t>Kamu İç Kontrol Standartları</a:t>
            </a:r>
            <a:br>
              <a:rPr lang="tr-TR" sz="2000" smtClean="0"/>
            </a:br>
            <a:r>
              <a:rPr lang="tr-TR" sz="2000" smtClean="0"/>
              <a:t>I. Bileşen: Kontrol Ortamı</a:t>
            </a:r>
          </a:p>
        </p:txBody>
      </p:sp>
      <p:sp>
        <p:nvSpPr>
          <p:cNvPr id="32771" name="Rectangle 3"/>
          <p:cNvSpPr>
            <a:spLocks noGrp="1" noChangeArrowheads="1"/>
          </p:cNvSpPr>
          <p:nvPr>
            <p:ph type="body" idx="1"/>
          </p:nvPr>
        </p:nvSpPr>
        <p:spPr>
          <a:xfrm>
            <a:off x="381000" y="1524000"/>
            <a:ext cx="8686800" cy="5257800"/>
          </a:xfrm>
        </p:spPr>
        <p:txBody>
          <a:bodyPr>
            <a:normAutofit fontScale="92500" lnSpcReduction="20000"/>
          </a:bodyPr>
          <a:lstStyle/>
          <a:p>
            <a:pPr algn="just">
              <a:lnSpc>
                <a:spcPct val="80000"/>
              </a:lnSpc>
              <a:buFont typeface="Wingdings" pitchFamily="2" charset="2"/>
              <a:buNone/>
              <a:defRPr/>
            </a:pPr>
            <a:endParaRPr lang="tr-TR" sz="1800" dirty="0" smtClean="0">
              <a:solidFill>
                <a:srgbClr val="F81D06"/>
              </a:solidFill>
            </a:endParaRPr>
          </a:p>
          <a:p>
            <a:pPr algn="just">
              <a:lnSpc>
                <a:spcPct val="80000"/>
              </a:lnSpc>
              <a:spcBef>
                <a:spcPts val="0"/>
              </a:spcBef>
              <a:buFont typeface="Wingdings" pitchFamily="2" charset="2"/>
              <a:buNone/>
              <a:defRPr/>
            </a:pPr>
            <a:r>
              <a:rPr lang="tr-TR" sz="1800" dirty="0" smtClean="0">
                <a:solidFill>
                  <a:srgbClr val="F81D06"/>
                </a:solidFill>
              </a:rPr>
              <a:t>	</a:t>
            </a:r>
            <a:r>
              <a:rPr lang="tr-TR" sz="1800" dirty="0">
                <a:solidFill>
                  <a:srgbClr val="F81D06"/>
                </a:solidFill>
              </a:rPr>
              <a:t>Standart: 1. Etik Değerler ve Dürüstlük</a:t>
            </a:r>
          </a:p>
          <a:p>
            <a:pPr algn="just">
              <a:lnSpc>
                <a:spcPct val="80000"/>
              </a:lnSpc>
              <a:spcBef>
                <a:spcPts val="0"/>
              </a:spcBef>
              <a:buFont typeface="Wingdings" pitchFamily="2" charset="2"/>
              <a:buNone/>
              <a:defRPr/>
            </a:pPr>
            <a:endParaRPr lang="tr-TR" sz="1800" dirty="0">
              <a:solidFill>
                <a:schemeClr val="accent2"/>
              </a:solidFill>
            </a:endParaRPr>
          </a:p>
          <a:p>
            <a:pPr algn="just">
              <a:lnSpc>
                <a:spcPct val="150000"/>
              </a:lnSpc>
              <a:spcBef>
                <a:spcPts val="0"/>
              </a:spcBef>
              <a:buFont typeface="Wingdings" pitchFamily="2" charset="2"/>
              <a:buNone/>
              <a:defRPr/>
            </a:pPr>
            <a:r>
              <a:rPr lang="tr-TR" sz="1800" dirty="0">
                <a:solidFill>
                  <a:schemeClr val="accent2"/>
                </a:solidFill>
              </a:rPr>
              <a:t>	</a:t>
            </a:r>
            <a:r>
              <a:rPr lang="tr-TR" sz="1800" dirty="0">
                <a:solidFill>
                  <a:srgbClr val="000099"/>
                </a:solidFill>
              </a:rPr>
              <a:t>Personel davranışlarını belirleyen kuralların personel tarafından bilinmesi sağlanmalıdır.</a:t>
            </a:r>
          </a:p>
          <a:p>
            <a:pPr algn="just">
              <a:lnSpc>
                <a:spcPct val="80000"/>
              </a:lnSpc>
              <a:spcBef>
                <a:spcPts val="0"/>
              </a:spcBef>
              <a:buFont typeface="Wingdings" pitchFamily="2" charset="2"/>
              <a:buNone/>
              <a:defRPr/>
            </a:pPr>
            <a:endParaRPr lang="tr-TR" sz="1800" dirty="0" smtClean="0">
              <a:solidFill>
                <a:srgbClr val="F81D06"/>
              </a:solidFill>
            </a:endParaRPr>
          </a:p>
          <a:p>
            <a:pPr algn="just">
              <a:lnSpc>
                <a:spcPct val="80000"/>
              </a:lnSpc>
              <a:spcBef>
                <a:spcPts val="0"/>
              </a:spcBef>
              <a:buFont typeface="Wingdings" pitchFamily="2" charset="2"/>
              <a:buNone/>
              <a:defRPr/>
            </a:pPr>
            <a:endParaRPr lang="tr-TR" sz="1800" dirty="0">
              <a:solidFill>
                <a:srgbClr val="F81D06"/>
              </a:solidFill>
            </a:endParaRPr>
          </a:p>
          <a:p>
            <a:pPr algn="just">
              <a:lnSpc>
                <a:spcPct val="80000"/>
              </a:lnSpc>
              <a:spcBef>
                <a:spcPts val="0"/>
              </a:spcBef>
              <a:buFont typeface="Wingdings" pitchFamily="2" charset="2"/>
              <a:buNone/>
              <a:defRPr/>
            </a:pPr>
            <a:r>
              <a:rPr lang="tr-TR" sz="1800" dirty="0" smtClean="0">
                <a:solidFill>
                  <a:srgbClr val="F81D06"/>
                </a:solidFill>
              </a:rPr>
              <a:t>	Etik Değerler ve Dürüstlük Standardına ilişkin temel sorular?</a:t>
            </a:r>
          </a:p>
          <a:p>
            <a:pPr algn="just">
              <a:lnSpc>
                <a:spcPct val="80000"/>
              </a:lnSpc>
              <a:spcBef>
                <a:spcPts val="0"/>
              </a:spcBef>
              <a:buFont typeface="Wingdings" pitchFamily="2" charset="2"/>
              <a:buNone/>
              <a:defRPr/>
            </a:pPr>
            <a:endParaRPr lang="tr-TR" sz="1800" dirty="0" smtClean="0">
              <a:solidFill>
                <a:schemeClr val="accent2"/>
              </a:solidFill>
            </a:endParaRPr>
          </a:p>
          <a:p>
            <a:pPr algn="just">
              <a:lnSpc>
                <a:spcPct val="150000"/>
              </a:lnSpc>
              <a:spcBef>
                <a:spcPts val="0"/>
              </a:spcBef>
              <a:buFont typeface="Wingdings" pitchFamily="2" charset="2"/>
              <a:buChar char="ü"/>
              <a:defRPr/>
            </a:pPr>
            <a:r>
              <a:rPr lang="tr-TR" sz="1800" dirty="0" smtClean="0">
                <a:solidFill>
                  <a:srgbClr val="000099"/>
                </a:solidFill>
              </a:rPr>
              <a:t>Yöneticilerden beklenen başlıca etik davranışlar nelerdir?</a:t>
            </a:r>
          </a:p>
          <a:p>
            <a:pPr algn="just">
              <a:lnSpc>
                <a:spcPct val="150000"/>
              </a:lnSpc>
              <a:spcBef>
                <a:spcPts val="0"/>
              </a:spcBef>
              <a:buFont typeface="Wingdings" pitchFamily="2" charset="2"/>
              <a:buChar char="ü"/>
              <a:defRPr/>
            </a:pPr>
            <a:endParaRPr lang="tr-TR" sz="1800" dirty="0" smtClean="0">
              <a:solidFill>
                <a:srgbClr val="000099"/>
              </a:solidFill>
            </a:endParaRPr>
          </a:p>
          <a:p>
            <a:pPr algn="just">
              <a:lnSpc>
                <a:spcPct val="150000"/>
              </a:lnSpc>
              <a:spcBef>
                <a:spcPts val="0"/>
              </a:spcBef>
              <a:buFont typeface="Wingdings" pitchFamily="2" charset="2"/>
              <a:buChar char="ü"/>
              <a:defRPr/>
            </a:pPr>
            <a:r>
              <a:rPr lang="tr-TR" sz="1800" dirty="0" smtClean="0">
                <a:solidFill>
                  <a:srgbClr val="000099"/>
                </a:solidFill>
              </a:rPr>
              <a:t>Personelden beklenen başlıca etik davranışlar nelerdir?</a:t>
            </a:r>
          </a:p>
          <a:p>
            <a:pPr algn="just">
              <a:lnSpc>
                <a:spcPct val="150000"/>
              </a:lnSpc>
              <a:spcBef>
                <a:spcPts val="0"/>
              </a:spcBef>
              <a:buFont typeface="Wingdings" pitchFamily="2" charset="2"/>
              <a:buChar char="ü"/>
              <a:defRPr/>
            </a:pPr>
            <a:endParaRPr lang="tr-TR" sz="1800" dirty="0" smtClean="0">
              <a:solidFill>
                <a:srgbClr val="000099"/>
              </a:solidFill>
            </a:endParaRPr>
          </a:p>
          <a:p>
            <a:pPr algn="just">
              <a:lnSpc>
                <a:spcPct val="150000"/>
              </a:lnSpc>
              <a:spcBef>
                <a:spcPts val="0"/>
              </a:spcBef>
              <a:buFont typeface="Wingdings" pitchFamily="2" charset="2"/>
              <a:buChar char="ü"/>
              <a:defRPr/>
            </a:pPr>
            <a:r>
              <a:rPr lang="tr-TR" sz="1800" dirty="0" smtClean="0">
                <a:solidFill>
                  <a:srgbClr val="000099"/>
                </a:solidFill>
              </a:rPr>
              <a:t>Başlıca etik dışı davranışlar belirlenmiş midir?</a:t>
            </a:r>
          </a:p>
          <a:p>
            <a:pPr algn="just">
              <a:lnSpc>
                <a:spcPct val="150000"/>
              </a:lnSpc>
              <a:spcBef>
                <a:spcPts val="0"/>
              </a:spcBef>
              <a:buFont typeface="Wingdings" pitchFamily="2" charset="2"/>
              <a:buChar char="ü"/>
              <a:defRPr/>
            </a:pPr>
            <a:endParaRPr lang="tr-TR" sz="1800" dirty="0" smtClean="0">
              <a:solidFill>
                <a:srgbClr val="000099"/>
              </a:solidFill>
            </a:endParaRPr>
          </a:p>
          <a:p>
            <a:pPr algn="just">
              <a:lnSpc>
                <a:spcPct val="150000"/>
              </a:lnSpc>
              <a:spcBef>
                <a:spcPts val="0"/>
              </a:spcBef>
              <a:buFont typeface="Wingdings" pitchFamily="2" charset="2"/>
              <a:buChar char="ü"/>
              <a:defRPr/>
            </a:pPr>
            <a:r>
              <a:rPr lang="tr-TR" sz="1800" dirty="0" smtClean="0">
                <a:solidFill>
                  <a:srgbClr val="000099"/>
                </a:solidFill>
              </a:rPr>
              <a:t>Etik davranış kurallarının bilinmesini ve benimsenmesini sağlayacak yöntemler geliştirilmiş midir?</a:t>
            </a:r>
          </a:p>
          <a:p>
            <a:pPr algn="just">
              <a:lnSpc>
                <a:spcPct val="150000"/>
              </a:lnSpc>
              <a:spcBef>
                <a:spcPts val="0"/>
              </a:spcBef>
              <a:buFont typeface="Wingdings" pitchFamily="2" charset="2"/>
              <a:buChar char="ü"/>
              <a:defRPr/>
            </a:pPr>
            <a:endParaRPr lang="tr-TR" sz="1800" dirty="0" smtClean="0">
              <a:solidFill>
                <a:srgbClr val="000099"/>
              </a:solidFill>
            </a:endParaRPr>
          </a:p>
          <a:p>
            <a:pPr algn="just">
              <a:lnSpc>
                <a:spcPct val="150000"/>
              </a:lnSpc>
              <a:spcBef>
                <a:spcPts val="0"/>
              </a:spcBef>
              <a:buFont typeface="Wingdings" pitchFamily="2" charset="2"/>
              <a:buChar char="ü"/>
              <a:defRPr/>
            </a:pPr>
            <a:r>
              <a:rPr lang="tr-TR" sz="1800" dirty="0" smtClean="0">
                <a:solidFill>
                  <a:srgbClr val="000099"/>
                </a:solidFill>
              </a:rPr>
              <a:t>Etik dışı davranışların bildirilmesi ve sonuçlandırılmasına ilişkin açık prosedürler tanımlanmış mıdır?</a:t>
            </a:r>
          </a:p>
        </p:txBody>
      </p:sp>
    </p:spTree>
    <p:extLst>
      <p:ext uri="{BB962C8B-B14F-4D97-AF65-F5344CB8AC3E}">
        <p14:creationId xmlns:p14="http://schemas.microsoft.com/office/powerpoint/2010/main" val="242157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380848"/>
            <a:ext cx="8478019" cy="979512"/>
          </a:xfrm>
          <a:noFill/>
          <a:ln/>
        </p:spPr>
        <p:txBody>
          <a:bodyPr>
            <a:noAutofit/>
          </a:bodyPr>
          <a:lstStyle/>
          <a:p>
            <a:pPr eaLnBrk="1" hangingPunct="1"/>
            <a:r>
              <a:rPr lang="tr-TR" sz="3200" b="1" dirty="0" smtClean="0"/>
              <a:t>Kamusal Karar </a:t>
            </a:r>
            <a:r>
              <a:rPr lang="tr-TR" sz="3200" b="1" dirty="0"/>
              <a:t>A</a:t>
            </a:r>
            <a:r>
              <a:rPr lang="tr-TR" sz="3200" b="1" dirty="0" smtClean="0"/>
              <a:t>lma </a:t>
            </a:r>
            <a:r>
              <a:rPr lang="tr-TR" sz="3200" b="1" dirty="0"/>
              <a:t>S</a:t>
            </a:r>
            <a:r>
              <a:rPr lang="tr-TR" sz="3200" b="1" dirty="0" smtClean="0"/>
              <a:t>üreci: </a:t>
            </a:r>
            <a:r>
              <a:rPr lang="tr-TR" sz="3200" b="1" dirty="0"/>
              <a:t>Politika Oluşturma, Planlama ve Bütçeleme</a:t>
            </a:r>
          </a:p>
        </p:txBody>
      </p:sp>
      <p:sp>
        <p:nvSpPr>
          <p:cNvPr id="55299" name="Rectangle 3"/>
          <p:cNvSpPr>
            <a:spLocks noGrp="1" noChangeArrowheads="1"/>
          </p:cNvSpPr>
          <p:nvPr>
            <p:ph idx="1"/>
          </p:nvPr>
        </p:nvSpPr>
        <p:spPr>
          <a:xfrm>
            <a:off x="467544" y="1484784"/>
            <a:ext cx="8496944" cy="5184304"/>
          </a:xfrm>
        </p:spPr>
        <p:txBody>
          <a:bodyPr>
            <a:normAutofit lnSpcReduction="10000"/>
          </a:bodyPr>
          <a:lstStyle/>
          <a:p>
            <a:pPr marL="84138" indent="0">
              <a:lnSpc>
                <a:spcPct val="90000"/>
              </a:lnSpc>
              <a:buFont typeface="Wingdings" pitchFamily="2" charset="2"/>
              <a:buNone/>
            </a:pPr>
            <a:r>
              <a:rPr lang="tr-TR" sz="2400" dirty="0" smtClean="0"/>
              <a:t>Siyasi ve yönetsel sorumluluğun başarılı bir şekilde yerine getirilmesi:</a:t>
            </a:r>
            <a:endParaRPr lang="tr-TR" sz="2400" dirty="0"/>
          </a:p>
          <a:p>
            <a:pPr marL="84138" indent="0">
              <a:lnSpc>
                <a:spcPct val="30000"/>
              </a:lnSpc>
              <a:buFont typeface="Wingdings" pitchFamily="2" charset="2"/>
              <a:buNone/>
            </a:pPr>
            <a:endParaRPr lang="tr-TR" sz="2400" dirty="0"/>
          </a:p>
          <a:p>
            <a:pPr marL="835025" lvl="1">
              <a:lnSpc>
                <a:spcPct val="90000"/>
              </a:lnSpc>
              <a:spcBef>
                <a:spcPts val="0"/>
              </a:spcBef>
              <a:spcAft>
                <a:spcPts val="900"/>
              </a:spcAft>
            </a:pPr>
            <a:r>
              <a:rPr lang="tr-TR" sz="2200" dirty="0">
                <a:solidFill>
                  <a:schemeClr val="tx1"/>
                </a:solidFill>
              </a:rPr>
              <a:t>Toplumsal tercihlere ve ihtiyaca göre </a:t>
            </a:r>
            <a:r>
              <a:rPr lang="tr-TR" sz="2200" b="1" i="1" dirty="0">
                <a:solidFill>
                  <a:schemeClr val="tx1"/>
                </a:solidFill>
              </a:rPr>
              <a:t>politika </a:t>
            </a:r>
            <a:r>
              <a:rPr lang="tr-TR" sz="2200" b="1" i="1" dirty="0" smtClean="0">
                <a:solidFill>
                  <a:schemeClr val="tx1"/>
                </a:solidFill>
              </a:rPr>
              <a:t>oluşturulması</a:t>
            </a:r>
            <a:r>
              <a:rPr lang="tr-TR" sz="2200" dirty="0"/>
              <a:t> </a:t>
            </a:r>
            <a:r>
              <a:rPr lang="tr-TR" sz="2200" dirty="0" smtClean="0"/>
              <a:t>ve </a:t>
            </a:r>
            <a:r>
              <a:rPr lang="tr-TR" sz="2200" b="1" i="1" dirty="0" smtClean="0"/>
              <a:t>siyasi sorumluluk</a:t>
            </a:r>
            <a:endParaRPr lang="tr-TR" sz="2200" b="1" i="1" dirty="0">
              <a:solidFill>
                <a:schemeClr val="tx1"/>
              </a:solidFill>
            </a:endParaRPr>
          </a:p>
          <a:p>
            <a:pPr marL="835025" lvl="1">
              <a:lnSpc>
                <a:spcPct val="90000"/>
              </a:lnSpc>
              <a:spcBef>
                <a:spcPts val="0"/>
              </a:spcBef>
              <a:spcAft>
                <a:spcPts val="900"/>
              </a:spcAft>
            </a:pPr>
            <a:r>
              <a:rPr lang="tr-TR" sz="2200" dirty="0">
                <a:solidFill>
                  <a:schemeClr val="tx1"/>
                </a:solidFill>
              </a:rPr>
              <a:t>Oluşturulan politikaların öncelikler ve kısıtlar çerçevesinde </a:t>
            </a:r>
            <a:r>
              <a:rPr lang="tr-TR" sz="2200" b="1" i="1" dirty="0">
                <a:solidFill>
                  <a:schemeClr val="tx1"/>
                </a:solidFill>
              </a:rPr>
              <a:t>planlara (programlara) </a:t>
            </a:r>
            <a:r>
              <a:rPr lang="tr-TR" sz="2200" b="1" i="1" dirty="0" smtClean="0">
                <a:solidFill>
                  <a:schemeClr val="tx1"/>
                </a:solidFill>
              </a:rPr>
              <a:t>yansıtılması; </a:t>
            </a:r>
            <a:r>
              <a:rPr lang="tr-TR" sz="2200" dirty="0" smtClean="0">
                <a:solidFill>
                  <a:schemeClr val="tx1"/>
                </a:solidFill>
              </a:rPr>
              <a:t>plan ve programların üzerinde </a:t>
            </a:r>
            <a:r>
              <a:rPr lang="tr-TR" sz="2200" dirty="0" smtClean="0">
                <a:solidFill>
                  <a:schemeClr val="tx1"/>
                </a:solidFill>
              </a:rPr>
              <a:t>kontrol ve denetim</a:t>
            </a:r>
            <a:endParaRPr lang="tr-TR" sz="2200" b="1" i="1" dirty="0">
              <a:solidFill>
                <a:schemeClr val="tx1"/>
              </a:solidFill>
            </a:endParaRPr>
          </a:p>
          <a:p>
            <a:pPr marL="835025" lvl="1">
              <a:lnSpc>
                <a:spcPct val="90000"/>
              </a:lnSpc>
              <a:spcBef>
                <a:spcPts val="0"/>
              </a:spcBef>
              <a:spcAft>
                <a:spcPts val="900"/>
              </a:spcAft>
            </a:pPr>
            <a:r>
              <a:rPr lang="tr-TR" sz="2200" dirty="0">
                <a:solidFill>
                  <a:schemeClr val="tx1"/>
                </a:solidFill>
              </a:rPr>
              <a:t>Planlanan hizmet programlarının bütçeler ile yaşama </a:t>
            </a:r>
            <a:r>
              <a:rPr lang="tr-TR" sz="2200" dirty="0" smtClean="0">
                <a:solidFill>
                  <a:schemeClr val="tx1"/>
                </a:solidFill>
              </a:rPr>
              <a:t>geçirilmesi; </a:t>
            </a:r>
            <a:r>
              <a:rPr lang="tr-TR" sz="2200" b="1" i="1" dirty="0" smtClean="0">
                <a:solidFill>
                  <a:schemeClr val="tx1"/>
                </a:solidFill>
              </a:rPr>
              <a:t>kaynak tahsisinde etkinlik</a:t>
            </a:r>
          </a:p>
          <a:p>
            <a:pPr marL="835025" lvl="1">
              <a:lnSpc>
                <a:spcPct val="90000"/>
              </a:lnSpc>
              <a:spcBef>
                <a:spcPts val="0"/>
              </a:spcBef>
              <a:spcAft>
                <a:spcPts val="900"/>
              </a:spcAft>
            </a:pPr>
            <a:r>
              <a:rPr lang="tr-TR" sz="2200" dirty="0" smtClean="0">
                <a:solidFill>
                  <a:schemeClr val="tx1"/>
                </a:solidFill>
              </a:rPr>
              <a:t>Stratejik </a:t>
            </a:r>
            <a:r>
              <a:rPr lang="tr-TR" sz="2200" dirty="0">
                <a:solidFill>
                  <a:schemeClr val="tx1"/>
                </a:solidFill>
              </a:rPr>
              <a:t>önceliklere göre dağıtılan </a:t>
            </a:r>
            <a:r>
              <a:rPr lang="tr-TR" sz="2200" b="1" i="1" dirty="0">
                <a:solidFill>
                  <a:schemeClr val="tx1"/>
                </a:solidFill>
              </a:rPr>
              <a:t>kaynakların etkin </a:t>
            </a:r>
            <a:r>
              <a:rPr lang="tr-TR" sz="2200" b="1" i="1" dirty="0" smtClean="0">
                <a:solidFill>
                  <a:schemeClr val="tx1"/>
                </a:solidFill>
              </a:rPr>
              <a:t>kullanımının izlenmesi ve günün sonunda değerlendirilmesi</a:t>
            </a:r>
            <a:endParaRPr lang="tr-TR" sz="2200" dirty="0" smtClean="0"/>
          </a:p>
          <a:p>
            <a:pPr marL="84138" indent="0">
              <a:lnSpc>
                <a:spcPct val="90000"/>
              </a:lnSpc>
              <a:buFont typeface="Wingdings" pitchFamily="2" charset="2"/>
              <a:buNone/>
            </a:pPr>
            <a:r>
              <a:rPr lang="tr-TR" sz="2400" dirty="0" smtClean="0"/>
              <a:t>Temel sorun bu aşamalar arasındaki ilişkinin ne düzeyde kurulabildiği ve </a:t>
            </a:r>
            <a:r>
              <a:rPr lang="tr-TR" sz="2400" dirty="0" smtClean="0"/>
              <a:t>iç kontrol dahil olmak üzere mali </a:t>
            </a:r>
            <a:r>
              <a:rPr lang="tr-TR" sz="2400" dirty="0" smtClean="0"/>
              <a:t>yönetim sisteminin buradaki rolü amaç, hedef ve gerçekleşmelerin uyumu…</a:t>
            </a:r>
            <a:endParaRPr lang="tr-TR" sz="2400" dirty="0"/>
          </a:p>
        </p:txBody>
      </p:sp>
      <p:sp>
        <p:nvSpPr>
          <p:cNvPr id="4" name="3 Slayt Numarası Yer Tutucusu"/>
          <p:cNvSpPr>
            <a:spLocks noGrp="1"/>
          </p:cNvSpPr>
          <p:nvPr>
            <p:ph type="sldNum" sz="quarter" idx="12"/>
          </p:nvPr>
        </p:nvSpPr>
        <p:spPr/>
        <p:txBody>
          <a:bodyPr/>
          <a:lstStyle/>
          <a:p>
            <a:fld id="{C82BC245-AE3B-4E72-94EC-706466790AFD}" type="slidenum">
              <a:rPr lang="tr-TR" smtClean="0"/>
              <a:pPr/>
              <a:t>5</a:t>
            </a:fld>
            <a:endParaRPr lang="tr-TR" dirty="0"/>
          </a:p>
        </p:txBody>
      </p:sp>
    </p:spTree>
    <p:extLst>
      <p:ext uri="{BB962C8B-B14F-4D97-AF65-F5344CB8AC3E}">
        <p14:creationId xmlns:p14="http://schemas.microsoft.com/office/powerpoint/2010/main" val="355685076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r>
              <a:rPr lang="tr-TR" sz="2000" smtClean="0">
                <a:solidFill>
                  <a:srgbClr val="006666"/>
                </a:solidFill>
              </a:rPr>
              <a:t>Kamu İç Kontrol Standartları</a:t>
            </a:r>
            <a:br>
              <a:rPr lang="tr-TR" sz="2000" smtClean="0">
                <a:solidFill>
                  <a:srgbClr val="006666"/>
                </a:solidFill>
              </a:rPr>
            </a:br>
            <a:r>
              <a:rPr lang="tr-TR" sz="2000" smtClean="0">
                <a:solidFill>
                  <a:srgbClr val="006666"/>
                </a:solidFill>
              </a:rPr>
              <a:t>I. Bileşen: Kontrol Ortamı</a:t>
            </a:r>
            <a:endParaRPr lang="tr-TR" smtClean="0"/>
          </a:p>
        </p:txBody>
      </p:sp>
      <p:sp>
        <p:nvSpPr>
          <p:cNvPr id="3" name="2 İçerik Yer Tutucusu"/>
          <p:cNvSpPr>
            <a:spLocks noGrp="1"/>
          </p:cNvSpPr>
          <p:nvPr>
            <p:ph idx="1"/>
          </p:nvPr>
        </p:nvSpPr>
        <p:spPr>
          <a:xfrm>
            <a:off x="381000" y="1600200"/>
            <a:ext cx="8302625" cy="5257800"/>
          </a:xfrm>
        </p:spPr>
        <p:txBody>
          <a:bodyPr>
            <a:normAutofit fontScale="85000" lnSpcReduction="20000"/>
          </a:bodyPr>
          <a:lstStyle/>
          <a:p>
            <a:pPr algn="just">
              <a:lnSpc>
                <a:spcPct val="80000"/>
              </a:lnSpc>
              <a:buFont typeface="Wingdings" pitchFamily="2" charset="2"/>
              <a:buNone/>
              <a:defRPr/>
            </a:pPr>
            <a:r>
              <a:rPr lang="tr-TR" sz="2000" dirty="0" smtClean="0">
                <a:solidFill>
                  <a:srgbClr val="FF0000"/>
                </a:solidFill>
              </a:rPr>
              <a:t>	Standart</a:t>
            </a:r>
            <a:r>
              <a:rPr lang="tr-TR" sz="2000" dirty="0">
                <a:solidFill>
                  <a:srgbClr val="FF0000"/>
                </a:solidFill>
              </a:rPr>
              <a:t>: 2. Misyon, organizasyon yapısı ve görevler</a:t>
            </a:r>
          </a:p>
          <a:p>
            <a:pPr algn="just">
              <a:lnSpc>
                <a:spcPct val="80000"/>
              </a:lnSpc>
              <a:buFont typeface="Wingdings" pitchFamily="2" charset="2"/>
              <a:buNone/>
              <a:defRPr/>
            </a:pPr>
            <a:endParaRPr lang="tr-TR" sz="2000" dirty="0">
              <a:solidFill>
                <a:srgbClr val="FF0000"/>
              </a:solidFill>
            </a:endParaRPr>
          </a:p>
          <a:p>
            <a:pPr algn="just">
              <a:lnSpc>
                <a:spcPct val="125000"/>
              </a:lnSpc>
              <a:buFont typeface="Wingdings" pitchFamily="2" charset="2"/>
              <a:buNone/>
              <a:defRPr/>
            </a:pPr>
            <a:r>
              <a:rPr lang="tr-TR" sz="2000" dirty="0"/>
              <a:t>	</a:t>
            </a:r>
            <a:r>
              <a:rPr lang="tr-TR" sz="2000" dirty="0">
                <a:solidFill>
                  <a:srgbClr val="000099"/>
                </a:solidFill>
              </a:rPr>
              <a:t>İdarelerin misyonu ile birimlerin ve personelin görev tanımları yazılı olarak belirlenmeli, personele duyurulmalı ve idarede uygun bir organizasyon yapısı oluşturulmalıdır</a:t>
            </a:r>
            <a:r>
              <a:rPr lang="tr-TR" sz="2000" dirty="0" smtClean="0">
                <a:solidFill>
                  <a:srgbClr val="000099"/>
                </a:solidFill>
              </a:rPr>
              <a:t>.</a:t>
            </a:r>
          </a:p>
          <a:p>
            <a:pPr algn="just">
              <a:lnSpc>
                <a:spcPct val="125000"/>
              </a:lnSpc>
              <a:buFont typeface="Wingdings" pitchFamily="2" charset="2"/>
              <a:buNone/>
              <a:defRPr/>
            </a:pPr>
            <a:endParaRPr lang="tr-TR" sz="2000" dirty="0">
              <a:solidFill>
                <a:srgbClr val="000099"/>
              </a:solidFill>
            </a:endParaRPr>
          </a:p>
          <a:p>
            <a:pPr algn="just">
              <a:buFont typeface="Wingdings" pitchFamily="2" charset="2"/>
              <a:buNone/>
              <a:defRPr/>
            </a:pPr>
            <a:r>
              <a:rPr lang="tr-TR" sz="2000" dirty="0" smtClean="0">
                <a:solidFill>
                  <a:srgbClr val="FF0000"/>
                </a:solidFill>
              </a:rPr>
              <a:t>	Misyon, organizasyon yapısı ve görevlere ilişkin temel sorular</a:t>
            </a:r>
          </a:p>
          <a:p>
            <a:pPr algn="just">
              <a:buFont typeface="Wingdings" pitchFamily="2" charset="2"/>
              <a:buNone/>
              <a:defRPr/>
            </a:pPr>
            <a:endParaRPr lang="tr-TR" sz="2000" dirty="0" smtClean="0">
              <a:solidFill>
                <a:srgbClr val="000099"/>
              </a:solidFill>
            </a:endParaRPr>
          </a:p>
          <a:p>
            <a:pPr algn="just">
              <a:buFont typeface="Wingdings" pitchFamily="2" charset="2"/>
              <a:buChar char="ü"/>
              <a:defRPr/>
            </a:pPr>
            <a:r>
              <a:rPr lang="tr-TR" sz="2000" dirty="0" smtClean="0">
                <a:solidFill>
                  <a:srgbClr val="000099"/>
                </a:solidFill>
              </a:rPr>
              <a:t>Stratejik Planlama Kılavuzu çerçevesinde belirlenmiş yazılı bir misyon var mıdır?</a:t>
            </a:r>
          </a:p>
          <a:p>
            <a:pPr algn="just">
              <a:buFont typeface="Wingdings" pitchFamily="2" charset="2"/>
              <a:buChar char="ü"/>
              <a:defRPr/>
            </a:pPr>
            <a:endParaRPr lang="tr-TR" sz="2000" dirty="0" smtClean="0">
              <a:solidFill>
                <a:srgbClr val="000099"/>
              </a:solidFill>
            </a:endParaRPr>
          </a:p>
          <a:p>
            <a:pPr algn="just">
              <a:buFont typeface="Wingdings" pitchFamily="2" charset="2"/>
              <a:buChar char="ü"/>
              <a:defRPr/>
            </a:pPr>
            <a:r>
              <a:rPr lang="tr-TR" sz="2000" dirty="0" smtClean="0">
                <a:solidFill>
                  <a:srgbClr val="000099"/>
                </a:solidFill>
              </a:rPr>
              <a:t>Misyonun tüm personel tarafından bilinmesi ve benimsenmesini sağlayan bir yöntem geliştirilmiş midir?</a:t>
            </a:r>
          </a:p>
          <a:p>
            <a:pPr algn="just">
              <a:buNone/>
              <a:defRPr/>
            </a:pPr>
            <a:endParaRPr lang="tr-TR" sz="2000" dirty="0" smtClean="0">
              <a:solidFill>
                <a:srgbClr val="000099"/>
              </a:solidFill>
            </a:endParaRPr>
          </a:p>
          <a:p>
            <a:pPr algn="just">
              <a:buFont typeface="Wingdings" pitchFamily="2" charset="2"/>
              <a:buChar char="ü"/>
              <a:defRPr/>
            </a:pPr>
            <a:r>
              <a:rPr lang="tr-TR" sz="2000" dirty="0" smtClean="0">
                <a:solidFill>
                  <a:srgbClr val="000099"/>
                </a:solidFill>
              </a:rPr>
              <a:t>Birimlerin (mümkünse en alt düzey birime kadar) görev, yetki ve sorumlulukları yazılı olarak belirlenmiş midir?</a:t>
            </a:r>
          </a:p>
          <a:p>
            <a:pPr algn="just">
              <a:buFont typeface="Wingdings" pitchFamily="2" charset="2"/>
              <a:buChar char="ü"/>
              <a:defRPr/>
            </a:pPr>
            <a:endParaRPr lang="tr-TR" sz="2000" dirty="0" smtClean="0">
              <a:solidFill>
                <a:srgbClr val="000099"/>
              </a:solidFill>
            </a:endParaRPr>
          </a:p>
          <a:p>
            <a:pPr algn="just">
              <a:buFont typeface="Wingdings" pitchFamily="2" charset="2"/>
              <a:buChar char="ü"/>
              <a:defRPr/>
            </a:pPr>
            <a:r>
              <a:rPr lang="tr-TR" sz="2000" dirty="0" smtClean="0">
                <a:solidFill>
                  <a:srgbClr val="000099"/>
                </a:solidFill>
              </a:rPr>
              <a:t>Birimlerin görev tanımları ile misyon arasında bir uyumsuzluk var mıdır? </a:t>
            </a:r>
          </a:p>
          <a:p>
            <a:pPr algn="just">
              <a:buFont typeface="Wingdings" pitchFamily="2" charset="2"/>
              <a:buChar char="ü"/>
              <a:defRPr/>
            </a:pPr>
            <a:endParaRPr lang="tr-TR" sz="2000" dirty="0" smtClean="0">
              <a:solidFill>
                <a:srgbClr val="000099"/>
              </a:solidFill>
            </a:endParaRPr>
          </a:p>
          <a:p>
            <a:pPr algn="just">
              <a:buFont typeface="Wingdings" pitchFamily="2" charset="2"/>
              <a:buChar char="ü"/>
              <a:defRPr/>
            </a:pPr>
            <a:r>
              <a:rPr lang="tr-TR" sz="2000" dirty="0" smtClean="0">
                <a:solidFill>
                  <a:srgbClr val="000099"/>
                </a:solidFill>
              </a:rPr>
              <a:t>Teşkilatlanmaya ilişkin düzenlemeler, hesap verme mekanizmalarını ve raporlama kanallarını içeriyor mu?</a:t>
            </a:r>
          </a:p>
          <a:p>
            <a:pPr algn="just">
              <a:defRPr/>
            </a:pPr>
            <a:endParaRPr lang="tr-TR" sz="2000" dirty="0" smtClean="0">
              <a:solidFill>
                <a:srgbClr val="000099"/>
              </a:solidFill>
            </a:endParaRPr>
          </a:p>
          <a:p>
            <a:pPr algn="just">
              <a:defRPr/>
            </a:pPr>
            <a:endParaRPr lang="tr-TR" sz="2000" dirty="0">
              <a:solidFill>
                <a:srgbClr val="000099"/>
              </a:solidFill>
            </a:endParaRPr>
          </a:p>
        </p:txBody>
      </p:sp>
    </p:spTree>
    <p:extLst>
      <p:ext uri="{BB962C8B-B14F-4D97-AF65-F5344CB8AC3E}">
        <p14:creationId xmlns:p14="http://schemas.microsoft.com/office/powerpoint/2010/main" val="1173249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457200" y="274638"/>
            <a:ext cx="8229600" cy="634082"/>
          </a:xfrm>
        </p:spPr>
        <p:txBody>
          <a:bodyPr>
            <a:noAutofit/>
          </a:bodyPr>
          <a:lstStyle/>
          <a:p>
            <a:r>
              <a:rPr lang="tr-TR" sz="2200" b="1" dirty="0" smtClean="0"/>
              <a:t>Kamu İç Kontrol Standartları</a:t>
            </a:r>
            <a:br>
              <a:rPr lang="tr-TR" sz="2200" b="1" dirty="0" smtClean="0"/>
            </a:br>
            <a:r>
              <a:rPr lang="tr-TR" sz="2200" b="1" dirty="0" smtClean="0"/>
              <a:t>I. Bileşen: Kontrol Ortamı</a:t>
            </a:r>
          </a:p>
        </p:txBody>
      </p:sp>
      <p:sp>
        <p:nvSpPr>
          <p:cNvPr id="29699" name="2 İçerik Yer Tutucusu"/>
          <p:cNvSpPr>
            <a:spLocks noGrp="1"/>
          </p:cNvSpPr>
          <p:nvPr>
            <p:ph idx="1"/>
          </p:nvPr>
        </p:nvSpPr>
        <p:spPr>
          <a:xfrm>
            <a:off x="899592" y="1081204"/>
            <a:ext cx="7921625" cy="5516148"/>
          </a:xfrm>
        </p:spPr>
        <p:txBody>
          <a:bodyPr>
            <a:normAutofit/>
          </a:bodyPr>
          <a:lstStyle/>
          <a:p>
            <a:pPr algn="just">
              <a:buFont typeface="Wingdings" pitchFamily="2" charset="2"/>
              <a:buNone/>
            </a:pPr>
            <a:endParaRPr lang="tr-TR" sz="1800" dirty="0" smtClean="0"/>
          </a:p>
          <a:p>
            <a:pPr algn="just">
              <a:buFont typeface="Wingdings" pitchFamily="2" charset="2"/>
              <a:buNone/>
            </a:pPr>
            <a:r>
              <a:rPr lang="tr-TR" sz="2400" b="1" dirty="0" smtClean="0"/>
              <a:t>Misyon</a:t>
            </a:r>
            <a:r>
              <a:rPr lang="tr-TR" sz="2400" b="1" dirty="0" smtClean="0"/>
              <a:t>, organizasyon yapısı ve görevlere ilişkin temel sorular</a:t>
            </a:r>
          </a:p>
          <a:p>
            <a:pPr algn="just">
              <a:buFont typeface="Wingdings" pitchFamily="2" charset="2"/>
              <a:buNone/>
            </a:pPr>
            <a:endParaRPr lang="tr-TR" sz="1800" dirty="0" smtClean="0"/>
          </a:p>
          <a:p>
            <a:pPr algn="just">
              <a:buFont typeface="Wingdings" panose="05000000000000000000" pitchFamily="2" charset="2"/>
              <a:buChar char="§"/>
            </a:pPr>
            <a:r>
              <a:rPr lang="tr-TR" sz="2200" b="1" dirty="0" smtClean="0"/>
              <a:t>Birimlerde görevli her personel için yazılı görev tanımı var mıdır?</a:t>
            </a:r>
          </a:p>
          <a:p>
            <a:pPr lvl="2" algn="just"/>
            <a:r>
              <a:rPr lang="tr-TR" sz="1600" dirty="0" smtClean="0"/>
              <a:t>Birim &amp; Alt birim</a:t>
            </a:r>
          </a:p>
          <a:p>
            <a:pPr lvl="2" algn="just"/>
            <a:r>
              <a:rPr lang="tr-TR" sz="1600" dirty="0" smtClean="0"/>
              <a:t>Görev adı (veya unvan adı)</a:t>
            </a:r>
          </a:p>
          <a:p>
            <a:pPr lvl="2" algn="just"/>
            <a:r>
              <a:rPr lang="tr-TR" sz="1600" dirty="0" smtClean="0"/>
              <a:t>Temel yetki, görev ve sorumluluklar</a:t>
            </a:r>
          </a:p>
          <a:p>
            <a:pPr lvl="2" algn="just"/>
            <a:r>
              <a:rPr lang="tr-TR" sz="1600" dirty="0" smtClean="0"/>
              <a:t>Görev için gerekli beceri ve yetenekler</a:t>
            </a:r>
          </a:p>
          <a:p>
            <a:pPr lvl="2" algn="just"/>
            <a:r>
              <a:rPr lang="tr-TR" sz="1600" dirty="0" smtClean="0"/>
              <a:t>Diğer görevlerle ilişkisi</a:t>
            </a:r>
          </a:p>
          <a:p>
            <a:pPr lvl="2" algn="just"/>
            <a:r>
              <a:rPr lang="tr-TR" sz="1600" dirty="0" smtClean="0"/>
              <a:t>Onay bölümü ve personele tebligata ilişkin bölüm</a:t>
            </a:r>
          </a:p>
          <a:p>
            <a:pPr algn="just">
              <a:buFont typeface="Wingdings" panose="05000000000000000000" pitchFamily="2" charset="2"/>
              <a:buChar char="§"/>
            </a:pPr>
            <a:r>
              <a:rPr lang="tr-TR" sz="2200" b="1" dirty="0"/>
              <a:t>Hassas görevler yazılı olarak belirlenmiş midir?</a:t>
            </a:r>
          </a:p>
          <a:p>
            <a:pPr lvl="2" algn="just"/>
            <a:r>
              <a:rPr lang="tr-TR" sz="1600" dirty="0" smtClean="0"/>
              <a:t>İdarenin hedeflerini etkileyebilecek önemli kararlar</a:t>
            </a:r>
          </a:p>
          <a:p>
            <a:pPr lvl="2" algn="just"/>
            <a:r>
              <a:rPr lang="tr-TR" sz="1600" dirty="0" smtClean="0"/>
              <a:t>Gizli bilgilere düzenli erişim</a:t>
            </a:r>
          </a:p>
          <a:p>
            <a:pPr lvl="2" algn="just"/>
            <a:r>
              <a:rPr lang="tr-TR" sz="1600" dirty="0" smtClean="0"/>
              <a:t>Mali değeri yüksek olan iş ve işlemlerle ilgili görevler</a:t>
            </a:r>
          </a:p>
          <a:p>
            <a:pPr lvl="2" algn="just"/>
            <a:r>
              <a:rPr lang="tr-TR" sz="1600" dirty="0" smtClean="0"/>
              <a:t>Yüksek seviyede özel uzmanlaşma gerektiren görevler</a:t>
            </a:r>
          </a:p>
          <a:p>
            <a:pPr lvl="2" algn="just"/>
            <a:r>
              <a:rPr lang="tr-TR" sz="1600" dirty="0" smtClean="0"/>
              <a:t>İdarenin itibarını olumsuz etkileyecek durumlar</a:t>
            </a:r>
          </a:p>
          <a:p>
            <a:pPr algn="just"/>
            <a:endParaRPr lang="tr-TR" sz="2000" dirty="0" smtClean="0"/>
          </a:p>
        </p:txBody>
      </p:sp>
      <p:sp>
        <p:nvSpPr>
          <p:cNvPr id="29700"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ADB74579-329D-45EF-BC25-BA748224834B}" type="slidenum">
              <a:rPr lang="tr-TR" u="none" smtClean="0"/>
              <a:pPr eaLnBrk="1" hangingPunct="1"/>
              <a:t>51</a:t>
            </a:fld>
            <a:endParaRPr lang="tr-TR" u="none" smtClean="0"/>
          </a:p>
        </p:txBody>
      </p:sp>
    </p:spTree>
    <p:extLst>
      <p:ext uri="{BB962C8B-B14F-4D97-AF65-F5344CB8AC3E}">
        <p14:creationId xmlns:p14="http://schemas.microsoft.com/office/powerpoint/2010/main" val="1627318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370013" y="301625"/>
            <a:ext cx="7313612" cy="1146175"/>
          </a:xfrm>
        </p:spPr>
        <p:txBody>
          <a:bodyPr/>
          <a:lstStyle/>
          <a:p>
            <a:pPr algn="ctr"/>
            <a:r>
              <a:rPr lang="tr-TR" sz="2000" smtClean="0">
                <a:solidFill>
                  <a:srgbClr val="006666"/>
                </a:solidFill>
              </a:rPr>
              <a:t>Kamu İç Kontrol Standartları</a:t>
            </a:r>
            <a:br>
              <a:rPr lang="tr-TR" sz="2000" smtClean="0">
                <a:solidFill>
                  <a:srgbClr val="006666"/>
                </a:solidFill>
              </a:rPr>
            </a:br>
            <a:r>
              <a:rPr lang="tr-TR" sz="2000" smtClean="0">
                <a:solidFill>
                  <a:srgbClr val="006666"/>
                </a:solidFill>
              </a:rPr>
              <a:t>I. Bileşen: Kontrol Ortamı</a:t>
            </a:r>
            <a:br>
              <a:rPr lang="tr-TR" sz="2000" smtClean="0">
                <a:solidFill>
                  <a:srgbClr val="006666"/>
                </a:solidFill>
              </a:rPr>
            </a:br>
            <a:r>
              <a:rPr lang="tr-TR" sz="2000" smtClean="0">
                <a:solidFill>
                  <a:srgbClr val="FF0000"/>
                </a:solidFill>
              </a:rPr>
              <a:t>Misyon, organizasyon yapısı ve görevler</a:t>
            </a:r>
            <a:endParaRPr lang="tr-TR" smtClean="0">
              <a:solidFill>
                <a:srgbClr val="FF0000"/>
              </a:solidFill>
            </a:endParaRPr>
          </a:p>
        </p:txBody>
      </p:sp>
      <p:sp>
        <p:nvSpPr>
          <p:cNvPr id="30723"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14E94F2A-53C6-43DF-8EE1-DA2A4B70EFD9}" type="slidenum">
              <a:rPr lang="tr-TR" u="none" smtClean="0"/>
              <a:pPr eaLnBrk="1" hangingPunct="1"/>
              <a:t>52</a:t>
            </a:fld>
            <a:endParaRPr lang="tr-TR" u="none" smtClean="0"/>
          </a:p>
        </p:txBody>
      </p:sp>
      <p:pic>
        <p:nvPicPr>
          <p:cNvPr id="3072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32163" y="1600200"/>
            <a:ext cx="3678237" cy="4959350"/>
          </a:xfrm>
          <a:noFill/>
        </p:spPr>
      </p:pic>
    </p:spTree>
    <p:extLst>
      <p:ext uri="{BB962C8B-B14F-4D97-AF65-F5344CB8AC3E}">
        <p14:creationId xmlns:p14="http://schemas.microsoft.com/office/powerpoint/2010/main" val="3228963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3350" y="769938"/>
            <a:ext cx="7315200" cy="581025"/>
          </a:xfrm>
        </p:spPr>
        <p:txBody>
          <a:bodyPr>
            <a:normAutofit fontScale="90000"/>
          </a:bodyPr>
          <a:lstStyle/>
          <a:p>
            <a:r>
              <a:rPr lang="tr-TR" sz="2000" smtClean="0"/>
              <a:t>Kamu İç Kontrol Standartları</a:t>
            </a:r>
            <a:br>
              <a:rPr lang="tr-TR" sz="2000" smtClean="0"/>
            </a:br>
            <a:r>
              <a:rPr lang="tr-TR" sz="2000" smtClean="0"/>
              <a:t>I. Bileşen: Kontrol Ortamı</a:t>
            </a:r>
          </a:p>
        </p:txBody>
      </p:sp>
      <p:sp>
        <p:nvSpPr>
          <p:cNvPr id="31747" name="Rectangle 3"/>
          <p:cNvSpPr>
            <a:spLocks noGrp="1" noChangeArrowheads="1"/>
          </p:cNvSpPr>
          <p:nvPr>
            <p:ph type="body" idx="1"/>
          </p:nvPr>
        </p:nvSpPr>
        <p:spPr>
          <a:xfrm>
            <a:off x="468313" y="1600200"/>
            <a:ext cx="8207375" cy="5257800"/>
          </a:xfrm>
        </p:spPr>
        <p:txBody>
          <a:bodyPr/>
          <a:lstStyle/>
          <a:p>
            <a:pPr algn="just">
              <a:lnSpc>
                <a:spcPct val="80000"/>
              </a:lnSpc>
              <a:buFont typeface="Wingdings" pitchFamily="2" charset="2"/>
              <a:buNone/>
            </a:pPr>
            <a:r>
              <a:rPr lang="tr-TR" sz="1600" dirty="0" smtClean="0">
                <a:solidFill>
                  <a:srgbClr val="FF0000"/>
                </a:solidFill>
              </a:rPr>
              <a:t>	Standart: 3. Personelin yeterliliği ve performansı</a:t>
            </a:r>
          </a:p>
          <a:p>
            <a:pPr algn="just">
              <a:lnSpc>
                <a:spcPct val="80000"/>
              </a:lnSpc>
              <a:buFont typeface="Wingdings" pitchFamily="2" charset="2"/>
              <a:buNone/>
            </a:pPr>
            <a:endParaRPr lang="tr-TR" sz="1600" dirty="0" smtClean="0">
              <a:solidFill>
                <a:srgbClr val="FF0000"/>
              </a:solidFill>
            </a:endParaRPr>
          </a:p>
          <a:p>
            <a:pPr algn="just">
              <a:lnSpc>
                <a:spcPct val="125000"/>
              </a:lnSpc>
              <a:buFont typeface="Wingdings" pitchFamily="2" charset="2"/>
              <a:buNone/>
            </a:pPr>
            <a:r>
              <a:rPr lang="tr-TR" sz="1600" dirty="0" smtClean="0"/>
              <a:t>	</a:t>
            </a:r>
            <a:r>
              <a:rPr lang="tr-TR" sz="1600" dirty="0" smtClean="0">
                <a:solidFill>
                  <a:srgbClr val="000099"/>
                </a:solidFill>
              </a:rPr>
              <a:t>İdareler, personelin yeterliliği ve görevleri arasındaki uyumu sağlamalı, performansın değerlendirilmesi ve geliştirilmesine yönelik önlemler almalıdır.</a:t>
            </a:r>
            <a:endParaRPr lang="tr-TR" sz="1600" dirty="0" smtClean="0">
              <a:solidFill>
                <a:srgbClr val="FF0000"/>
              </a:solidFill>
            </a:endParaRPr>
          </a:p>
          <a:p>
            <a:pPr algn="just">
              <a:lnSpc>
                <a:spcPct val="80000"/>
              </a:lnSpc>
              <a:buFont typeface="Wingdings" pitchFamily="2" charset="2"/>
              <a:buNone/>
            </a:pPr>
            <a:endParaRPr lang="tr-TR" sz="1600" dirty="0" smtClean="0">
              <a:solidFill>
                <a:srgbClr val="FF0000"/>
              </a:solidFill>
            </a:endParaRPr>
          </a:p>
          <a:p>
            <a:pPr algn="just">
              <a:lnSpc>
                <a:spcPct val="80000"/>
              </a:lnSpc>
              <a:buFont typeface="Wingdings" pitchFamily="2" charset="2"/>
              <a:buNone/>
            </a:pPr>
            <a:r>
              <a:rPr lang="tr-TR" sz="1600" dirty="0" smtClean="0">
                <a:solidFill>
                  <a:srgbClr val="FF0000"/>
                </a:solidFill>
              </a:rPr>
              <a:t>	Personelin yeterliliği ve performansına ilişkin standartla ilgili temel sorular</a:t>
            </a:r>
          </a:p>
          <a:p>
            <a:pPr algn="just">
              <a:lnSpc>
                <a:spcPct val="80000"/>
              </a:lnSpc>
              <a:buFont typeface="Wingdings" pitchFamily="2" charset="2"/>
              <a:buNone/>
            </a:pPr>
            <a:endParaRPr lang="tr-TR" sz="1600" dirty="0" smtClean="0">
              <a:solidFill>
                <a:srgbClr val="FF0000"/>
              </a:solidFill>
            </a:endParaRPr>
          </a:p>
          <a:p>
            <a:pPr algn="just">
              <a:lnSpc>
                <a:spcPct val="80000"/>
              </a:lnSpc>
            </a:pPr>
            <a:r>
              <a:rPr lang="tr-TR" sz="1600" dirty="0" smtClean="0">
                <a:solidFill>
                  <a:srgbClr val="000099"/>
                </a:solidFill>
              </a:rPr>
              <a:t>Birimlerin görev tanımlarından yola çıkılarak iş analizleri yapılmış mıdır?</a:t>
            </a:r>
          </a:p>
          <a:p>
            <a:pPr algn="just">
              <a:lnSpc>
                <a:spcPct val="80000"/>
              </a:lnSpc>
            </a:pPr>
            <a:endParaRPr lang="tr-TR" sz="1600" dirty="0" smtClean="0">
              <a:solidFill>
                <a:srgbClr val="000099"/>
              </a:solidFill>
            </a:endParaRPr>
          </a:p>
          <a:p>
            <a:pPr algn="just">
              <a:lnSpc>
                <a:spcPct val="80000"/>
              </a:lnSpc>
            </a:pPr>
            <a:r>
              <a:rPr lang="tr-TR" sz="1600" dirty="0" smtClean="0">
                <a:solidFill>
                  <a:srgbClr val="000099"/>
                </a:solidFill>
              </a:rPr>
              <a:t>İş analizlerinden yola çıkılarak yönetici ve personelde aranacak nitelikler her unvan ya da görev için belirlenmiş midir?</a:t>
            </a:r>
          </a:p>
          <a:p>
            <a:pPr algn="just">
              <a:lnSpc>
                <a:spcPct val="80000"/>
              </a:lnSpc>
            </a:pPr>
            <a:endParaRPr lang="tr-TR" sz="1600" dirty="0" smtClean="0">
              <a:solidFill>
                <a:srgbClr val="000099"/>
              </a:solidFill>
            </a:endParaRPr>
          </a:p>
          <a:p>
            <a:pPr algn="just">
              <a:lnSpc>
                <a:spcPct val="80000"/>
              </a:lnSpc>
            </a:pPr>
            <a:r>
              <a:rPr lang="tr-TR" sz="1600" dirty="0" smtClean="0">
                <a:solidFill>
                  <a:srgbClr val="000099"/>
                </a:solidFill>
              </a:rPr>
              <a:t>Maliyet fayda analizleri çerçevesinde kadrolar belirlenmiş midir?</a:t>
            </a:r>
          </a:p>
          <a:p>
            <a:pPr algn="just">
              <a:lnSpc>
                <a:spcPct val="80000"/>
              </a:lnSpc>
            </a:pPr>
            <a:endParaRPr lang="tr-TR" sz="1600" dirty="0" smtClean="0">
              <a:solidFill>
                <a:srgbClr val="000099"/>
              </a:solidFill>
            </a:endParaRPr>
          </a:p>
          <a:p>
            <a:pPr algn="just">
              <a:lnSpc>
                <a:spcPct val="80000"/>
              </a:lnSpc>
            </a:pPr>
            <a:r>
              <a:rPr lang="tr-TR" sz="1600" dirty="0" smtClean="0">
                <a:solidFill>
                  <a:srgbClr val="000099"/>
                </a:solidFill>
              </a:rPr>
              <a:t>İhtiyaca uygun kişilerin seçimini sağlayacak güvenilir işe alım süreçleri belirlenmiş midir?</a:t>
            </a:r>
          </a:p>
          <a:p>
            <a:pPr algn="just">
              <a:lnSpc>
                <a:spcPct val="80000"/>
              </a:lnSpc>
            </a:pPr>
            <a:endParaRPr lang="tr-TR" sz="1600" dirty="0" smtClean="0">
              <a:solidFill>
                <a:srgbClr val="000099"/>
              </a:solidFill>
            </a:endParaRPr>
          </a:p>
          <a:p>
            <a:pPr algn="just">
              <a:lnSpc>
                <a:spcPct val="80000"/>
              </a:lnSpc>
            </a:pPr>
            <a:endParaRPr lang="tr-TR" sz="1600" dirty="0" smtClean="0">
              <a:solidFill>
                <a:srgbClr val="000099"/>
              </a:solidFill>
            </a:endParaRPr>
          </a:p>
        </p:txBody>
      </p:sp>
    </p:spTree>
    <p:extLst>
      <p:ext uri="{BB962C8B-B14F-4D97-AF65-F5344CB8AC3E}">
        <p14:creationId xmlns:p14="http://schemas.microsoft.com/office/powerpoint/2010/main" val="4170646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r>
              <a:rPr lang="tr-TR" sz="2000" smtClean="0">
                <a:solidFill>
                  <a:srgbClr val="006666"/>
                </a:solidFill>
              </a:rPr>
              <a:t>Kamu İç Kontrol Standartları</a:t>
            </a:r>
            <a:br>
              <a:rPr lang="tr-TR" sz="2000" smtClean="0">
                <a:solidFill>
                  <a:srgbClr val="006666"/>
                </a:solidFill>
              </a:rPr>
            </a:br>
            <a:r>
              <a:rPr lang="tr-TR" sz="2000" smtClean="0">
                <a:solidFill>
                  <a:srgbClr val="006666"/>
                </a:solidFill>
              </a:rPr>
              <a:t>I. Bileşen: Kontrol Ortamı</a:t>
            </a:r>
            <a:endParaRPr lang="tr-TR" smtClean="0"/>
          </a:p>
        </p:txBody>
      </p:sp>
      <p:sp>
        <p:nvSpPr>
          <p:cNvPr id="3" name="2 İçerik Yer Tutucusu"/>
          <p:cNvSpPr>
            <a:spLocks noGrp="1"/>
          </p:cNvSpPr>
          <p:nvPr>
            <p:ph idx="1"/>
          </p:nvPr>
        </p:nvSpPr>
        <p:spPr>
          <a:xfrm>
            <a:off x="762000" y="1600200"/>
            <a:ext cx="7921625" cy="5105400"/>
          </a:xfrm>
        </p:spPr>
        <p:txBody>
          <a:bodyPr>
            <a:normAutofit/>
          </a:bodyPr>
          <a:lstStyle/>
          <a:p>
            <a:pPr algn="just">
              <a:lnSpc>
                <a:spcPct val="80000"/>
              </a:lnSpc>
              <a:buFont typeface="Wingdings" pitchFamily="2" charset="2"/>
              <a:buNone/>
              <a:defRPr/>
            </a:pPr>
            <a:r>
              <a:rPr lang="tr-TR" sz="1600" dirty="0" smtClean="0">
                <a:solidFill>
                  <a:srgbClr val="FF0000"/>
                </a:solidFill>
              </a:rPr>
              <a:t>Personelin yeterliliği ve performansına ilişkin standartla ilgili temel sorular</a:t>
            </a:r>
            <a:endParaRPr lang="tr-TR" sz="1600" dirty="0" smtClean="0">
              <a:solidFill>
                <a:srgbClr val="000099"/>
              </a:solidFill>
            </a:endParaRPr>
          </a:p>
          <a:p>
            <a:pPr algn="just">
              <a:lnSpc>
                <a:spcPct val="80000"/>
              </a:lnSpc>
              <a:defRPr/>
            </a:pPr>
            <a:endParaRPr lang="tr-TR" sz="1600" dirty="0" smtClean="0">
              <a:solidFill>
                <a:srgbClr val="000099"/>
              </a:solidFill>
            </a:endParaRPr>
          </a:p>
          <a:p>
            <a:pPr algn="just">
              <a:lnSpc>
                <a:spcPct val="80000"/>
              </a:lnSpc>
              <a:defRPr/>
            </a:pPr>
            <a:r>
              <a:rPr lang="tr-TR" sz="1600" dirty="0" smtClean="0">
                <a:solidFill>
                  <a:srgbClr val="000099"/>
                </a:solidFill>
              </a:rPr>
              <a:t>Eğitim stratejisi ve prosedürleri belirlenmiş midir?</a:t>
            </a:r>
          </a:p>
          <a:p>
            <a:pPr algn="just">
              <a:lnSpc>
                <a:spcPct val="80000"/>
              </a:lnSpc>
              <a:defRPr/>
            </a:pPr>
            <a:endParaRPr lang="tr-TR" sz="1600" dirty="0" smtClean="0">
              <a:solidFill>
                <a:srgbClr val="000099"/>
              </a:solidFill>
            </a:endParaRPr>
          </a:p>
          <a:p>
            <a:pPr lvl="1" algn="just">
              <a:lnSpc>
                <a:spcPct val="80000"/>
              </a:lnSpc>
              <a:defRPr/>
            </a:pPr>
            <a:r>
              <a:rPr lang="tr-TR" sz="1600" dirty="0" smtClean="0">
                <a:solidFill>
                  <a:srgbClr val="000099"/>
                </a:solidFill>
              </a:rPr>
              <a:t>Eğitim ihtiyacı anketleri</a:t>
            </a:r>
          </a:p>
          <a:p>
            <a:pPr lvl="1" algn="just">
              <a:lnSpc>
                <a:spcPct val="80000"/>
              </a:lnSpc>
              <a:defRPr/>
            </a:pPr>
            <a:r>
              <a:rPr lang="tr-TR" sz="1600" dirty="0" smtClean="0">
                <a:solidFill>
                  <a:srgbClr val="000099"/>
                </a:solidFill>
              </a:rPr>
              <a:t>Eğitim programları (Teorik ve Uygulamalı)</a:t>
            </a:r>
          </a:p>
          <a:p>
            <a:pPr lvl="1" algn="just">
              <a:lnSpc>
                <a:spcPct val="80000"/>
              </a:lnSpc>
              <a:defRPr/>
            </a:pPr>
            <a:r>
              <a:rPr lang="tr-TR" sz="1600" dirty="0" smtClean="0">
                <a:solidFill>
                  <a:srgbClr val="000099"/>
                </a:solidFill>
              </a:rPr>
              <a:t>Yurtdışı eğitim ve stajlar</a:t>
            </a:r>
          </a:p>
          <a:p>
            <a:pPr lvl="1" algn="just">
              <a:lnSpc>
                <a:spcPct val="80000"/>
              </a:lnSpc>
              <a:defRPr/>
            </a:pPr>
            <a:r>
              <a:rPr lang="tr-TR" sz="1600" dirty="0" smtClean="0">
                <a:solidFill>
                  <a:srgbClr val="000099"/>
                </a:solidFill>
              </a:rPr>
              <a:t>Eğitim sonu değerlendirmeleri</a:t>
            </a:r>
          </a:p>
          <a:p>
            <a:pPr lvl="1" algn="just">
              <a:lnSpc>
                <a:spcPct val="80000"/>
              </a:lnSpc>
              <a:defRPr/>
            </a:pPr>
            <a:r>
              <a:rPr lang="tr-TR" sz="1600" dirty="0" smtClean="0">
                <a:solidFill>
                  <a:srgbClr val="000099"/>
                </a:solidFill>
              </a:rPr>
              <a:t>Kişisel gelişimi destekleyen konferans, </a:t>
            </a:r>
            <a:r>
              <a:rPr lang="tr-TR" sz="1600" dirty="0" err="1" smtClean="0">
                <a:solidFill>
                  <a:srgbClr val="000099"/>
                </a:solidFill>
              </a:rPr>
              <a:t>çalıştay</a:t>
            </a:r>
            <a:r>
              <a:rPr lang="tr-TR" sz="1600" dirty="0" smtClean="0">
                <a:solidFill>
                  <a:srgbClr val="000099"/>
                </a:solidFill>
              </a:rPr>
              <a:t> vb. çalışmalara katılım</a:t>
            </a:r>
          </a:p>
          <a:p>
            <a:pPr lvl="1" algn="just">
              <a:lnSpc>
                <a:spcPct val="80000"/>
              </a:lnSpc>
              <a:defRPr/>
            </a:pPr>
            <a:endParaRPr lang="tr-TR" sz="1600" dirty="0" smtClean="0">
              <a:solidFill>
                <a:srgbClr val="000099"/>
              </a:solidFill>
            </a:endParaRPr>
          </a:p>
          <a:p>
            <a:pPr algn="just">
              <a:lnSpc>
                <a:spcPct val="80000"/>
              </a:lnSpc>
              <a:defRPr/>
            </a:pPr>
            <a:r>
              <a:rPr lang="tr-TR" sz="1600" dirty="0" smtClean="0">
                <a:solidFill>
                  <a:srgbClr val="000099"/>
                </a:solidFill>
              </a:rPr>
              <a:t>Kariyer geliştirme ve liyakat sistemine ilişkin prosedürler belirlenmiş midir?</a:t>
            </a:r>
          </a:p>
          <a:p>
            <a:pPr algn="just">
              <a:lnSpc>
                <a:spcPct val="80000"/>
              </a:lnSpc>
              <a:defRPr/>
            </a:pPr>
            <a:endParaRPr lang="tr-TR" sz="1600" dirty="0" smtClean="0">
              <a:solidFill>
                <a:srgbClr val="000099"/>
              </a:solidFill>
            </a:endParaRPr>
          </a:p>
          <a:p>
            <a:pPr lvl="1" algn="just">
              <a:lnSpc>
                <a:spcPct val="80000"/>
              </a:lnSpc>
              <a:defRPr/>
            </a:pPr>
            <a:r>
              <a:rPr lang="tr-TR" sz="1600" dirty="0" smtClean="0">
                <a:solidFill>
                  <a:srgbClr val="000099"/>
                </a:solidFill>
              </a:rPr>
              <a:t>Yükselme/Başarı kriterleri </a:t>
            </a:r>
          </a:p>
          <a:p>
            <a:pPr lvl="1" algn="just">
              <a:lnSpc>
                <a:spcPct val="80000"/>
              </a:lnSpc>
              <a:defRPr/>
            </a:pPr>
            <a:r>
              <a:rPr lang="tr-TR" sz="1600" dirty="0" smtClean="0">
                <a:solidFill>
                  <a:srgbClr val="000099"/>
                </a:solidFill>
              </a:rPr>
              <a:t>Personel performans göstergeleri</a:t>
            </a:r>
          </a:p>
          <a:p>
            <a:pPr lvl="1" algn="just">
              <a:lnSpc>
                <a:spcPct val="80000"/>
              </a:lnSpc>
              <a:defRPr/>
            </a:pPr>
            <a:r>
              <a:rPr lang="tr-TR" sz="1600" dirty="0" smtClean="0">
                <a:solidFill>
                  <a:srgbClr val="000099"/>
                </a:solidFill>
              </a:rPr>
              <a:t>Kariyer planlamaları</a:t>
            </a:r>
          </a:p>
          <a:p>
            <a:pPr lvl="1" algn="just">
              <a:lnSpc>
                <a:spcPct val="80000"/>
              </a:lnSpc>
              <a:defRPr/>
            </a:pPr>
            <a:r>
              <a:rPr lang="tr-TR" sz="1600" dirty="0" smtClean="0">
                <a:solidFill>
                  <a:srgbClr val="000099"/>
                </a:solidFill>
              </a:rPr>
              <a:t>Ödül mekanizmaları</a:t>
            </a:r>
          </a:p>
          <a:p>
            <a:pPr lvl="1" algn="just">
              <a:lnSpc>
                <a:spcPct val="80000"/>
              </a:lnSpc>
              <a:defRPr/>
            </a:pPr>
            <a:r>
              <a:rPr lang="tr-TR" sz="1600" dirty="0" smtClean="0">
                <a:solidFill>
                  <a:srgbClr val="000099"/>
                </a:solidFill>
              </a:rPr>
              <a:t>Düşük performans kararının hangi verilere dayandırılacağının belirlenmesi ve bunun bütün çalışanlara duyurulması</a:t>
            </a:r>
          </a:p>
          <a:p>
            <a:pPr lvl="1" algn="just">
              <a:lnSpc>
                <a:spcPct val="80000"/>
              </a:lnSpc>
              <a:defRPr/>
            </a:pPr>
            <a:r>
              <a:rPr lang="tr-TR" sz="1600" dirty="0" smtClean="0">
                <a:solidFill>
                  <a:srgbClr val="000099"/>
                </a:solidFill>
              </a:rPr>
              <a:t>Göreve son verme kriterlerinin açık olarak belirlenmesi ve personele bu kriterlerin duyurulması</a:t>
            </a:r>
          </a:p>
          <a:p>
            <a:pPr algn="just">
              <a:lnSpc>
                <a:spcPct val="125000"/>
              </a:lnSpc>
              <a:buFont typeface="Wingdings" pitchFamily="2" charset="2"/>
              <a:buNone/>
              <a:defRPr/>
            </a:pPr>
            <a:endParaRPr lang="tr-TR" sz="1600" dirty="0"/>
          </a:p>
        </p:txBody>
      </p:sp>
      <p:sp>
        <p:nvSpPr>
          <p:cNvPr id="32772"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D9A92C19-180C-459C-B8FF-D1C7A70BD7B3}" type="slidenum">
              <a:rPr lang="tr-TR" u="none" smtClean="0"/>
              <a:pPr eaLnBrk="1" hangingPunct="1"/>
              <a:t>54</a:t>
            </a:fld>
            <a:endParaRPr lang="tr-TR" u="none" smtClean="0"/>
          </a:p>
        </p:txBody>
      </p:sp>
    </p:spTree>
    <p:extLst>
      <p:ext uri="{BB962C8B-B14F-4D97-AF65-F5344CB8AC3E}">
        <p14:creationId xmlns:p14="http://schemas.microsoft.com/office/powerpoint/2010/main" val="1471394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1370013" y="301625"/>
            <a:ext cx="7313612" cy="841375"/>
          </a:xfrm>
        </p:spPr>
        <p:txBody>
          <a:bodyPr/>
          <a:lstStyle/>
          <a:p>
            <a:r>
              <a:rPr lang="tr-TR" sz="2000" smtClean="0">
                <a:solidFill>
                  <a:srgbClr val="006666"/>
                </a:solidFill>
              </a:rPr>
              <a:t>Kamu İç Kontrol Standartları</a:t>
            </a:r>
            <a:br>
              <a:rPr lang="tr-TR" sz="2000" smtClean="0">
                <a:solidFill>
                  <a:srgbClr val="006666"/>
                </a:solidFill>
              </a:rPr>
            </a:br>
            <a:r>
              <a:rPr lang="tr-TR" sz="2000" smtClean="0">
                <a:solidFill>
                  <a:srgbClr val="006666"/>
                </a:solidFill>
              </a:rPr>
              <a:t>I. Bileşen: Kontrol Ortamı</a:t>
            </a:r>
            <a:endParaRPr lang="tr-TR" smtClean="0"/>
          </a:p>
        </p:txBody>
      </p:sp>
      <p:sp>
        <p:nvSpPr>
          <p:cNvPr id="3" name="2 İçerik Yer Tutucusu"/>
          <p:cNvSpPr>
            <a:spLocks noGrp="1"/>
          </p:cNvSpPr>
          <p:nvPr>
            <p:ph idx="1"/>
          </p:nvPr>
        </p:nvSpPr>
        <p:spPr>
          <a:xfrm>
            <a:off x="457200" y="1600200"/>
            <a:ext cx="8226425" cy="4876800"/>
          </a:xfrm>
        </p:spPr>
        <p:txBody>
          <a:bodyPr>
            <a:normAutofit fontScale="92500" lnSpcReduction="10000"/>
          </a:bodyPr>
          <a:lstStyle/>
          <a:p>
            <a:pPr algn="just">
              <a:lnSpc>
                <a:spcPct val="90000"/>
              </a:lnSpc>
              <a:buFont typeface="Wingdings" pitchFamily="2" charset="2"/>
              <a:buNone/>
              <a:defRPr/>
            </a:pPr>
            <a:r>
              <a:rPr lang="tr-TR" sz="1800" dirty="0" smtClean="0">
                <a:solidFill>
                  <a:srgbClr val="000099"/>
                </a:solidFill>
              </a:rPr>
              <a:t>	</a:t>
            </a:r>
            <a:r>
              <a:rPr lang="tr-TR" sz="2000" dirty="0" smtClean="0">
                <a:solidFill>
                  <a:srgbClr val="FF0000"/>
                </a:solidFill>
              </a:rPr>
              <a:t>Standart: 4. Yetki Devri</a:t>
            </a:r>
            <a:endParaRPr lang="tr-TR" sz="2000" dirty="0" smtClean="0">
              <a:solidFill>
                <a:schemeClr val="accent2"/>
              </a:solidFill>
            </a:endParaRPr>
          </a:p>
          <a:p>
            <a:pPr algn="just">
              <a:lnSpc>
                <a:spcPct val="125000"/>
              </a:lnSpc>
              <a:buFont typeface="Wingdings" pitchFamily="2" charset="2"/>
              <a:buNone/>
              <a:defRPr/>
            </a:pPr>
            <a:r>
              <a:rPr lang="tr-TR" sz="1800" dirty="0" smtClean="0">
                <a:solidFill>
                  <a:schemeClr val="accent2"/>
                </a:solidFill>
              </a:rPr>
              <a:t>	</a:t>
            </a:r>
            <a:r>
              <a:rPr lang="tr-TR" sz="1800" dirty="0" smtClean="0">
                <a:solidFill>
                  <a:srgbClr val="000099"/>
                </a:solidFill>
              </a:rPr>
              <a:t>İdarelerde yetkiler ve yetki devrinin sınırları açıkça belirlenmeli ve yazılı olarak bildirilmelidir. Devredilen yetkinin önemi ve riski dikkate alınarak yetki devri yapılmalıdır.</a:t>
            </a:r>
          </a:p>
          <a:p>
            <a:pPr algn="just">
              <a:lnSpc>
                <a:spcPct val="125000"/>
              </a:lnSpc>
              <a:buFont typeface="Wingdings" pitchFamily="2" charset="2"/>
              <a:buNone/>
              <a:defRPr/>
            </a:pPr>
            <a:endParaRPr lang="tr-TR" sz="1800" dirty="0" smtClean="0">
              <a:solidFill>
                <a:srgbClr val="000099"/>
              </a:solidFill>
            </a:endParaRPr>
          </a:p>
          <a:p>
            <a:pPr algn="just">
              <a:buFont typeface="Wingdings" pitchFamily="2" charset="2"/>
              <a:buNone/>
              <a:defRPr/>
            </a:pPr>
            <a:r>
              <a:rPr lang="tr-TR" sz="1800" dirty="0" smtClean="0">
                <a:solidFill>
                  <a:srgbClr val="FF0000"/>
                </a:solidFill>
              </a:rPr>
              <a:t>	Yetki devri</a:t>
            </a:r>
            <a:r>
              <a:rPr lang="tr-TR" sz="1800" dirty="0">
                <a:solidFill>
                  <a:srgbClr val="FF0000"/>
                </a:solidFill>
              </a:rPr>
              <a:t> </a:t>
            </a:r>
            <a:r>
              <a:rPr lang="tr-TR" sz="1800" dirty="0" smtClean="0">
                <a:solidFill>
                  <a:srgbClr val="FF0000"/>
                </a:solidFill>
              </a:rPr>
              <a:t>standardına ilişkin </a:t>
            </a:r>
            <a:r>
              <a:rPr lang="tr-TR" sz="1800" dirty="0">
                <a:solidFill>
                  <a:srgbClr val="FF0000"/>
                </a:solidFill>
              </a:rPr>
              <a:t>temel sorular</a:t>
            </a:r>
            <a:endParaRPr lang="tr-TR" sz="1800" dirty="0" smtClean="0">
              <a:solidFill>
                <a:srgbClr val="FF0000"/>
              </a:solidFill>
            </a:endParaRPr>
          </a:p>
          <a:p>
            <a:pPr algn="just">
              <a:defRPr/>
            </a:pPr>
            <a:r>
              <a:rPr lang="tr-TR" sz="1800" dirty="0" smtClean="0">
                <a:solidFill>
                  <a:srgbClr val="000099"/>
                </a:solidFill>
              </a:rPr>
              <a:t>Karar alma ve iş süreçleri çerçevesinde, ilgili mevzuat da dikkate alınmak suretiyle, yetki kullanımlarının envanteri çıkarılmış mıdır?</a:t>
            </a:r>
          </a:p>
          <a:p>
            <a:pPr algn="just">
              <a:defRPr/>
            </a:pPr>
            <a:endParaRPr lang="tr-TR" sz="1800" dirty="0" smtClean="0">
              <a:solidFill>
                <a:srgbClr val="000099"/>
              </a:solidFill>
            </a:endParaRPr>
          </a:p>
          <a:p>
            <a:pPr algn="just">
              <a:defRPr/>
            </a:pPr>
            <a:r>
              <a:rPr lang="tr-TR" sz="1800" dirty="0" smtClean="0">
                <a:solidFill>
                  <a:srgbClr val="000099"/>
                </a:solidFill>
              </a:rPr>
              <a:t>İdari kararların veya işlemlerin hangi idari makam veya personel tarafından alınabileceği ya da yapılabileceği yazılı olarak belirlenmiş midir? </a:t>
            </a:r>
          </a:p>
          <a:p>
            <a:pPr algn="just">
              <a:defRPr/>
            </a:pPr>
            <a:endParaRPr lang="tr-TR" sz="1800" dirty="0" smtClean="0">
              <a:solidFill>
                <a:srgbClr val="000099"/>
              </a:solidFill>
            </a:endParaRPr>
          </a:p>
          <a:p>
            <a:pPr algn="just">
              <a:defRPr/>
            </a:pPr>
            <a:r>
              <a:rPr lang="tr-TR" sz="1800" dirty="0" smtClean="0">
                <a:solidFill>
                  <a:srgbClr val="000099"/>
                </a:solidFill>
              </a:rPr>
              <a:t>Yetki devri yapılacak yöneticide aranacak nitelik ve deneyim her durum için yazılı olarak belirlenmiş midir?  </a:t>
            </a:r>
          </a:p>
          <a:p>
            <a:pPr algn="just">
              <a:defRPr/>
            </a:pPr>
            <a:endParaRPr lang="tr-TR" sz="1800" dirty="0" smtClean="0">
              <a:solidFill>
                <a:srgbClr val="000099"/>
              </a:solidFill>
            </a:endParaRPr>
          </a:p>
          <a:p>
            <a:pPr algn="just">
              <a:defRPr/>
            </a:pPr>
            <a:r>
              <a:rPr lang="tr-TR" sz="1800" dirty="0" smtClean="0">
                <a:solidFill>
                  <a:srgbClr val="000099"/>
                </a:solidFill>
              </a:rPr>
              <a:t>Yetkiyi devralanların, yetki devredenlere belirli dönemlerde uygun formatta rapor vermelerine ilişkin prosedürler belirlenmiş midir? </a:t>
            </a:r>
          </a:p>
          <a:p>
            <a:pPr algn="just">
              <a:defRPr/>
            </a:pPr>
            <a:endParaRPr lang="tr-TR" sz="1800" dirty="0" smtClean="0">
              <a:solidFill>
                <a:srgbClr val="000099"/>
              </a:solidFill>
            </a:endParaRPr>
          </a:p>
        </p:txBody>
      </p:sp>
      <p:sp>
        <p:nvSpPr>
          <p:cNvPr id="33796"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FFFD5D50-7D79-40E8-BDF7-8A1DAA4FCB78}" type="slidenum">
              <a:rPr lang="tr-TR" u="none" smtClean="0"/>
              <a:pPr eaLnBrk="1" hangingPunct="1"/>
              <a:t>55</a:t>
            </a:fld>
            <a:endParaRPr lang="tr-TR" u="none" smtClean="0"/>
          </a:p>
        </p:txBody>
      </p:sp>
    </p:spTree>
    <p:extLst>
      <p:ext uri="{BB962C8B-B14F-4D97-AF65-F5344CB8AC3E}">
        <p14:creationId xmlns:p14="http://schemas.microsoft.com/office/powerpoint/2010/main" val="2646645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ChangeArrowheads="1"/>
          </p:cNvSpPr>
          <p:nvPr/>
        </p:nvSpPr>
        <p:spPr bwMode="auto">
          <a:xfrm>
            <a:off x="1447800" y="2667000"/>
            <a:ext cx="6705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lnSpc>
                <a:spcPct val="80000"/>
              </a:lnSpc>
              <a:spcBef>
                <a:spcPct val="20000"/>
              </a:spcBef>
              <a:buClr>
                <a:schemeClr val="tx2"/>
              </a:buClr>
              <a:buSzPct val="70000"/>
              <a:buFont typeface="Wingdings" pitchFamily="2" charset="2"/>
              <a:buNone/>
            </a:pPr>
            <a:endParaRPr lang="tr-TR" sz="2400" u="none">
              <a:solidFill>
                <a:srgbClr val="FF0000"/>
              </a:solidFill>
            </a:endParaRPr>
          </a:p>
          <a:p>
            <a:pPr eaLnBrk="1" hangingPunct="1">
              <a:lnSpc>
                <a:spcPct val="80000"/>
              </a:lnSpc>
              <a:spcBef>
                <a:spcPct val="20000"/>
              </a:spcBef>
              <a:buClr>
                <a:schemeClr val="tx2"/>
              </a:buClr>
              <a:buSzPct val="70000"/>
              <a:buFont typeface="Wingdings" pitchFamily="2" charset="2"/>
              <a:buNone/>
            </a:pPr>
            <a:r>
              <a:rPr lang="tr-TR" sz="2400" u="none">
                <a:solidFill>
                  <a:srgbClr val="FF0000"/>
                </a:solidFill>
              </a:rPr>
              <a:t>II.BİLEŞEN : RİSK DEĞERLENDİRME </a:t>
            </a:r>
          </a:p>
        </p:txBody>
      </p:sp>
    </p:spTree>
    <p:extLst>
      <p:ext uri="{BB962C8B-B14F-4D97-AF65-F5344CB8AC3E}">
        <p14:creationId xmlns:p14="http://schemas.microsoft.com/office/powerpoint/2010/main" val="2632250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535113" y="381000"/>
            <a:ext cx="7391400" cy="831850"/>
          </a:xfrm>
        </p:spPr>
        <p:txBody>
          <a:bodyPr/>
          <a:lstStyle/>
          <a:p>
            <a:pPr>
              <a:defRPr/>
            </a:pPr>
            <a:r>
              <a:rPr lang="tr-TR" sz="2400" dirty="0" smtClean="0">
                <a:solidFill>
                  <a:srgbClr val="006666"/>
                </a:solidFill>
              </a:rPr>
              <a:t>Kamu İç Kontrol Standartları</a:t>
            </a:r>
            <a:br>
              <a:rPr lang="tr-TR" sz="2400" dirty="0" smtClean="0">
                <a:solidFill>
                  <a:srgbClr val="006666"/>
                </a:solidFill>
              </a:rPr>
            </a:br>
            <a:r>
              <a:rPr lang="tr-TR" sz="2400" dirty="0" smtClean="0">
                <a:solidFill>
                  <a:srgbClr val="006666"/>
                </a:solidFill>
              </a:rPr>
              <a:t>II. Bileşen: Risk Değerlendirmesi</a:t>
            </a:r>
            <a:endParaRPr lang="tr-TR" sz="2000" dirty="0" smtClean="0">
              <a:latin typeface="+mn-lt"/>
            </a:endParaRPr>
          </a:p>
        </p:txBody>
      </p:sp>
      <p:sp>
        <p:nvSpPr>
          <p:cNvPr id="51203" name="Rectangle 3"/>
          <p:cNvSpPr>
            <a:spLocks noGrp="1" noChangeArrowheads="1"/>
          </p:cNvSpPr>
          <p:nvPr>
            <p:ph type="body" idx="1"/>
          </p:nvPr>
        </p:nvSpPr>
        <p:spPr>
          <a:xfrm>
            <a:off x="468313" y="1600200"/>
            <a:ext cx="8458200" cy="5068888"/>
          </a:xfrm>
        </p:spPr>
        <p:txBody>
          <a:bodyPr>
            <a:normAutofit fontScale="85000" lnSpcReduction="10000"/>
          </a:bodyPr>
          <a:lstStyle/>
          <a:p>
            <a:pPr lvl="1" algn="just">
              <a:lnSpc>
                <a:spcPct val="80000"/>
              </a:lnSpc>
              <a:buFont typeface="Wingdings" pitchFamily="2" charset="2"/>
              <a:buNone/>
              <a:defRPr/>
            </a:pPr>
            <a:endParaRPr lang="tr-TR" sz="1600" b="1" dirty="0" smtClean="0">
              <a:solidFill>
                <a:srgbClr val="F81D06"/>
              </a:solidFill>
              <a:latin typeface="Comic Sans MS" pitchFamily="66" charset="0"/>
            </a:endParaRPr>
          </a:p>
          <a:p>
            <a:pPr algn="just">
              <a:lnSpc>
                <a:spcPct val="80000"/>
              </a:lnSpc>
              <a:buFont typeface="Wingdings" pitchFamily="2" charset="2"/>
              <a:buNone/>
              <a:defRPr/>
            </a:pPr>
            <a:r>
              <a:rPr lang="tr-TR" sz="2000" b="1" dirty="0" smtClean="0">
                <a:solidFill>
                  <a:srgbClr val="F81D06"/>
                </a:solidFill>
              </a:rPr>
              <a:t>	</a:t>
            </a:r>
            <a:r>
              <a:rPr lang="tr-TR" sz="2000" dirty="0" smtClean="0">
                <a:solidFill>
                  <a:srgbClr val="F81D06"/>
                </a:solidFill>
              </a:rPr>
              <a:t>Standart 5. Planlama ve Programlama</a:t>
            </a:r>
          </a:p>
          <a:p>
            <a:pPr algn="just">
              <a:lnSpc>
                <a:spcPct val="80000"/>
              </a:lnSpc>
              <a:buFont typeface="Wingdings" pitchFamily="2" charset="2"/>
              <a:buNone/>
              <a:defRPr/>
            </a:pPr>
            <a:endParaRPr lang="tr-TR" sz="2000" dirty="0" smtClean="0">
              <a:solidFill>
                <a:srgbClr val="F81D06"/>
              </a:solidFill>
            </a:endParaRPr>
          </a:p>
          <a:p>
            <a:pPr algn="just">
              <a:lnSpc>
                <a:spcPct val="110000"/>
              </a:lnSpc>
              <a:spcBef>
                <a:spcPts val="0"/>
              </a:spcBef>
              <a:buFont typeface="Wingdings" pitchFamily="2" charset="2"/>
              <a:buNone/>
              <a:defRPr/>
            </a:pPr>
            <a:r>
              <a:rPr lang="tr-TR" sz="2000" dirty="0" smtClean="0">
                <a:solidFill>
                  <a:srgbClr val="000099"/>
                </a:solidFill>
              </a:rPr>
              <a:t>	İdareler</a:t>
            </a:r>
            <a:r>
              <a:rPr lang="tr-TR" sz="2000" dirty="0">
                <a:solidFill>
                  <a:srgbClr val="000099"/>
                </a:solidFill>
              </a:rPr>
              <a:t>, faaliyetlerini, amaç, hedef ve göstergelerini ve bunları gerçekleştirmek için ihtiyaç duydukları </a:t>
            </a:r>
            <a:r>
              <a:rPr lang="tr-TR" sz="2000" dirty="0" smtClean="0">
                <a:solidFill>
                  <a:srgbClr val="000099"/>
                </a:solidFill>
              </a:rPr>
              <a:t>kaynakları içeren </a:t>
            </a:r>
            <a:r>
              <a:rPr lang="tr-TR" sz="2000" dirty="0">
                <a:solidFill>
                  <a:srgbClr val="000099"/>
                </a:solidFill>
              </a:rPr>
              <a:t>plan ve programlarını oluşturmalı ve duyurmalı, faaliyetlerinin plan ve programlara uygunluğunu sağlamalıdır</a:t>
            </a:r>
            <a:r>
              <a:rPr lang="tr-TR" sz="2000" dirty="0" smtClean="0">
                <a:solidFill>
                  <a:srgbClr val="000099"/>
                </a:solidFill>
              </a:rPr>
              <a:t>.</a:t>
            </a:r>
          </a:p>
          <a:p>
            <a:pPr algn="just">
              <a:lnSpc>
                <a:spcPct val="110000"/>
              </a:lnSpc>
              <a:spcBef>
                <a:spcPts val="0"/>
              </a:spcBef>
              <a:buFont typeface="Wingdings" pitchFamily="2" charset="2"/>
              <a:buNone/>
              <a:defRPr/>
            </a:pPr>
            <a:endParaRPr lang="tr-TR" sz="2000" dirty="0">
              <a:solidFill>
                <a:srgbClr val="000099"/>
              </a:solidFill>
            </a:endParaRPr>
          </a:p>
          <a:p>
            <a:pPr algn="just">
              <a:lnSpc>
                <a:spcPct val="110000"/>
              </a:lnSpc>
              <a:spcBef>
                <a:spcPts val="0"/>
              </a:spcBef>
              <a:buFont typeface="Wingdings" pitchFamily="2" charset="2"/>
              <a:buNone/>
              <a:defRPr/>
            </a:pPr>
            <a:r>
              <a:rPr lang="tr-TR" sz="2000" dirty="0" smtClean="0">
                <a:solidFill>
                  <a:srgbClr val="000099"/>
                </a:solidFill>
              </a:rPr>
              <a:t>	</a:t>
            </a:r>
            <a:r>
              <a:rPr lang="tr-TR" sz="2000" b="1" dirty="0" smtClean="0">
                <a:solidFill>
                  <a:srgbClr val="F81D06"/>
                </a:solidFill>
              </a:rPr>
              <a:t> </a:t>
            </a:r>
            <a:r>
              <a:rPr lang="tr-TR" sz="2000" dirty="0" smtClean="0">
                <a:solidFill>
                  <a:srgbClr val="F81D06"/>
                </a:solidFill>
              </a:rPr>
              <a:t>Planlama ve Programlama</a:t>
            </a:r>
            <a:r>
              <a:rPr lang="tr-TR" sz="2000" dirty="0" smtClean="0">
                <a:solidFill>
                  <a:srgbClr val="FF0000"/>
                </a:solidFill>
              </a:rPr>
              <a:t> standardına ilişkin temel sorular</a:t>
            </a:r>
            <a:endParaRPr lang="tr-TR" sz="2000" dirty="0">
              <a:solidFill>
                <a:srgbClr val="000099"/>
              </a:solidFill>
            </a:endParaRPr>
          </a:p>
          <a:p>
            <a:pPr lvl="1" algn="just">
              <a:lnSpc>
                <a:spcPct val="110000"/>
              </a:lnSpc>
              <a:spcBef>
                <a:spcPts val="0"/>
              </a:spcBef>
              <a:buFont typeface="Wingdings" pitchFamily="2" charset="2"/>
              <a:buNone/>
              <a:defRPr/>
            </a:pPr>
            <a:endParaRPr lang="tr-TR" sz="1600" dirty="0">
              <a:solidFill>
                <a:srgbClr val="000099"/>
              </a:solidFill>
            </a:endParaRPr>
          </a:p>
          <a:p>
            <a:pPr algn="just">
              <a:lnSpc>
                <a:spcPct val="110000"/>
              </a:lnSpc>
              <a:spcBef>
                <a:spcPts val="0"/>
              </a:spcBef>
              <a:buFont typeface="Wingdings" pitchFamily="2" charset="2"/>
              <a:buChar char="ü"/>
              <a:defRPr/>
            </a:pPr>
            <a:r>
              <a:rPr lang="tr-TR" sz="2000" dirty="0" smtClean="0">
                <a:solidFill>
                  <a:srgbClr val="000099"/>
                </a:solidFill>
              </a:rPr>
              <a:t>İdare, misyon ve vizyonunu oluşturmak, </a:t>
            </a:r>
            <a:r>
              <a:rPr lang="tr-TR" sz="2000" dirty="0">
                <a:solidFill>
                  <a:srgbClr val="000099"/>
                </a:solidFill>
              </a:rPr>
              <a:t>stratejik amaçlar ve ölçülebilir hedefler </a:t>
            </a:r>
            <a:r>
              <a:rPr lang="tr-TR" sz="2000" dirty="0" smtClean="0">
                <a:solidFill>
                  <a:srgbClr val="000099"/>
                </a:solidFill>
              </a:rPr>
              <a:t>saptamak, performanslarını ölçmek, izlemek ve değerlendirmek amacıyla katılımcı yöntemlerle </a:t>
            </a:r>
            <a:r>
              <a:rPr lang="tr-TR" sz="2000" dirty="0">
                <a:solidFill>
                  <a:srgbClr val="FF0000"/>
                </a:solidFill>
              </a:rPr>
              <a:t>stratejik plan </a:t>
            </a:r>
            <a:r>
              <a:rPr lang="tr-TR" sz="2000" dirty="0" smtClean="0">
                <a:solidFill>
                  <a:srgbClr val="000099"/>
                </a:solidFill>
              </a:rPr>
              <a:t>hazırlamış mıdır?</a:t>
            </a:r>
          </a:p>
          <a:p>
            <a:pPr algn="just">
              <a:lnSpc>
                <a:spcPct val="110000"/>
              </a:lnSpc>
              <a:spcBef>
                <a:spcPts val="0"/>
              </a:spcBef>
              <a:buFont typeface="Wingdings" pitchFamily="2" charset="2"/>
              <a:buChar char="ü"/>
              <a:defRPr/>
            </a:pPr>
            <a:endParaRPr lang="tr-TR" sz="2000" dirty="0" smtClean="0">
              <a:solidFill>
                <a:srgbClr val="000099"/>
              </a:solidFill>
            </a:endParaRPr>
          </a:p>
          <a:p>
            <a:pPr algn="just">
              <a:lnSpc>
                <a:spcPct val="110000"/>
              </a:lnSpc>
              <a:spcBef>
                <a:spcPts val="0"/>
              </a:spcBef>
              <a:buFont typeface="Wingdings" pitchFamily="2" charset="2"/>
              <a:buChar char="ü"/>
              <a:defRPr/>
            </a:pPr>
            <a:r>
              <a:rPr lang="tr-TR" sz="2000" dirty="0" smtClean="0">
                <a:solidFill>
                  <a:srgbClr val="000099"/>
                </a:solidFill>
              </a:rPr>
              <a:t>İdare, yürüteceği program, faaliyet ve projelerini, bunların kaynak ihtiyacını, </a:t>
            </a:r>
            <a:r>
              <a:rPr lang="tr-TR" sz="2000" dirty="0">
                <a:solidFill>
                  <a:srgbClr val="000099"/>
                </a:solidFill>
              </a:rPr>
              <a:t>performans hedef ve göstergelerini içeren </a:t>
            </a:r>
            <a:r>
              <a:rPr lang="tr-TR" sz="2000" dirty="0">
                <a:solidFill>
                  <a:srgbClr val="FF0000"/>
                </a:solidFill>
              </a:rPr>
              <a:t>performans programı </a:t>
            </a:r>
            <a:r>
              <a:rPr lang="tr-TR" sz="2000" dirty="0">
                <a:solidFill>
                  <a:srgbClr val="000099"/>
                </a:solidFill>
              </a:rPr>
              <a:t>hazırlamalı</a:t>
            </a:r>
          </a:p>
          <a:p>
            <a:pPr algn="just">
              <a:lnSpc>
                <a:spcPct val="110000"/>
              </a:lnSpc>
              <a:spcBef>
                <a:spcPts val="0"/>
              </a:spcBef>
              <a:buFont typeface="Wingdings" pitchFamily="2" charset="2"/>
              <a:buChar char="ü"/>
              <a:defRPr/>
            </a:pPr>
            <a:endParaRPr lang="tr-TR" sz="2000" dirty="0" smtClean="0">
              <a:solidFill>
                <a:srgbClr val="000099"/>
              </a:solidFill>
            </a:endParaRPr>
          </a:p>
          <a:p>
            <a:pPr algn="just">
              <a:lnSpc>
                <a:spcPct val="110000"/>
              </a:lnSpc>
              <a:spcBef>
                <a:spcPts val="0"/>
              </a:spcBef>
              <a:buFont typeface="Wingdings" pitchFamily="2" charset="2"/>
              <a:buChar char="ü"/>
              <a:defRPr/>
            </a:pPr>
            <a:r>
              <a:rPr lang="tr-TR" sz="2000" dirty="0" smtClean="0">
                <a:solidFill>
                  <a:srgbClr val="000099"/>
                </a:solidFill>
              </a:rPr>
              <a:t>İdare, stratejik planına ve performans programına uygun olarak </a:t>
            </a:r>
            <a:r>
              <a:rPr lang="tr-TR" sz="2000" dirty="0">
                <a:solidFill>
                  <a:srgbClr val="FF0000"/>
                </a:solidFill>
              </a:rPr>
              <a:t>bütçe</a:t>
            </a:r>
            <a:r>
              <a:rPr lang="tr-TR" sz="2000" dirty="0" smtClean="0">
                <a:solidFill>
                  <a:srgbClr val="000099"/>
                </a:solidFill>
              </a:rPr>
              <a:t> hazırlamış mıdır?</a:t>
            </a:r>
          </a:p>
          <a:p>
            <a:pPr algn="just">
              <a:lnSpc>
                <a:spcPct val="110000"/>
              </a:lnSpc>
              <a:spcBef>
                <a:spcPts val="0"/>
              </a:spcBef>
              <a:buFont typeface="Wingdings" pitchFamily="2" charset="2"/>
              <a:buChar char="ü"/>
              <a:defRPr/>
            </a:pPr>
            <a:endParaRPr lang="tr-TR" sz="2000" dirty="0" smtClean="0">
              <a:solidFill>
                <a:srgbClr val="000099"/>
              </a:solidFill>
            </a:endParaRPr>
          </a:p>
          <a:p>
            <a:pPr algn="just">
              <a:lnSpc>
                <a:spcPct val="110000"/>
              </a:lnSpc>
              <a:spcBef>
                <a:spcPts val="0"/>
              </a:spcBef>
              <a:buFont typeface="Wingdings" pitchFamily="2" charset="2"/>
              <a:buChar char="ü"/>
              <a:defRPr/>
            </a:pPr>
            <a:r>
              <a:rPr lang="tr-TR" sz="2000" dirty="0" smtClean="0">
                <a:solidFill>
                  <a:srgbClr val="000099"/>
                </a:solidFill>
              </a:rPr>
              <a:t>Yöneticiler, faaliyetlerin stratejik plan ve performans programına uygunluğunu izlemek amacıyla uygun bir prosedür belirlemiş midir?</a:t>
            </a:r>
          </a:p>
          <a:p>
            <a:pPr algn="just">
              <a:lnSpc>
                <a:spcPct val="110000"/>
              </a:lnSpc>
              <a:spcBef>
                <a:spcPts val="0"/>
              </a:spcBef>
              <a:buFont typeface="Courier New" pitchFamily="49" charset="0"/>
              <a:buChar char="o"/>
              <a:defRPr/>
            </a:pPr>
            <a:endParaRPr lang="tr-TR" sz="2000" dirty="0" smtClean="0">
              <a:solidFill>
                <a:srgbClr val="000099"/>
              </a:solidFill>
            </a:endParaRPr>
          </a:p>
        </p:txBody>
      </p:sp>
    </p:spTree>
    <p:extLst>
      <p:ext uri="{BB962C8B-B14F-4D97-AF65-F5344CB8AC3E}">
        <p14:creationId xmlns:p14="http://schemas.microsoft.com/office/powerpoint/2010/main" val="1597099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61950"/>
            <a:ext cx="7313613" cy="1143000"/>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z="2800" smtClean="0"/>
          </a:p>
        </p:txBody>
      </p:sp>
      <p:sp>
        <p:nvSpPr>
          <p:cNvPr id="52227" name="Rectangle 3"/>
          <p:cNvSpPr>
            <a:spLocks noGrp="1" noChangeArrowheads="1"/>
          </p:cNvSpPr>
          <p:nvPr>
            <p:ph type="body" idx="1"/>
          </p:nvPr>
        </p:nvSpPr>
        <p:spPr>
          <a:xfrm>
            <a:off x="457200" y="1504950"/>
            <a:ext cx="8226425" cy="5276850"/>
          </a:xfrm>
        </p:spPr>
        <p:txBody>
          <a:bodyPr>
            <a:normAutofit fontScale="92500" lnSpcReduction="10000"/>
          </a:bodyPr>
          <a:lstStyle/>
          <a:p>
            <a:pPr marL="0" indent="0" algn="just">
              <a:lnSpc>
                <a:spcPct val="90000"/>
              </a:lnSpc>
              <a:buFont typeface="Wingdings" pitchFamily="2" charset="2"/>
              <a:buNone/>
              <a:defRPr/>
            </a:pPr>
            <a:endParaRPr lang="tr-TR" sz="2000" dirty="0" smtClean="0">
              <a:solidFill>
                <a:srgbClr val="FF0000"/>
              </a:solidFill>
            </a:endParaRPr>
          </a:p>
          <a:p>
            <a:pPr marL="0" indent="0">
              <a:lnSpc>
                <a:spcPct val="90000"/>
              </a:lnSpc>
              <a:buFont typeface="Wingdings" pitchFamily="2" charset="2"/>
              <a:buNone/>
              <a:defRPr/>
            </a:pPr>
            <a:r>
              <a:rPr lang="tr-TR" sz="2000" dirty="0" smtClean="0">
                <a:solidFill>
                  <a:srgbClr val="FF0000"/>
                </a:solidFill>
              </a:rPr>
              <a:t>	</a:t>
            </a:r>
            <a:r>
              <a:rPr lang="tr-TR" sz="1900" dirty="0" smtClean="0">
                <a:solidFill>
                  <a:srgbClr val="FF0000"/>
                </a:solidFill>
              </a:rPr>
              <a:t>Standart: 6. Risklerin belirlenmesi ve değerlendirilmesi</a:t>
            </a:r>
          </a:p>
          <a:p>
            <a:pPr algn="just">
              <a:lnSpc>
                <a:spcPct val="90000"/>
              </a:lnSpc>
              <a:defRPr/>
            </a:pPr>
            <a:endParaRPr lang="tr-TR" sz="1900" dirty="0" smtClean="0">
              <a:solidFill>
                <a:srgbClr val="FF0000"/>
              </a:solidFill>
            </a:endParaRPr>
          </a:p>
          <a:p>
            <a:pPr algn="just">
              <a:lnSpc>
                <a:spcPct val="120000"/>
              </a:lnSpc>
              <a:spcBef>
                <a:spcPts val="0"/>
              </a:spcBef>
              <a:buFont typeface="Wingdings" pitchFamily="2" charset="2"/>
              <a:buNone/>
              <a:defRPr/>
            </a:pPr>
            <a:r>
              <a:rPr lang="tr-TR" sz="1900" dirty="0" smtClean="0">
                <a:solidFill>
                  <a:srgbClr val="000099"/>
                </a:solidFill>
              </a:rPr>
              <a:t>	İdareler, sistemli bir şekilde analizler yaparak amaç ve hedeflerinin gerçekleşmesini engelleyebilecek iç ve dış riskleri tanımlayarak değerlendirmeli ve alınacak önlemleri belirlemelidir. </a:t>
            </a:r>
          </a:p>
          <a:p>
            <a:pPr algn="just">
              <a:lnSpc>
                <a:spcPct val="120000"/>
              </a:lnSpc>
              <a:spcBef>
                <a:spcPts val="0"/>
              </a:spcBef>
              <a:buFont typeface="Wingdings" pitchFamily="2" charset="2"/>
              <a:buNone/>
              <a:defRPr/>
            </a:pPr>
            <a:endParaRPr lang="tr-TR" sz="1900" dirty="0">
              <a:solidFill>
                <a:srgbClr val="000099"/>
              </a:solidFill>
            </a:endParaRPr>
          </a:p>
          <a:p>
            <a:pPr algn="just">
              <a:lnSpc>
                <a:spcPct val="120000"/>
              </a:lnSpc>
              <a:spcBef>
                <a:spcPts val="0"/>
              </a:spcBef>
              <a:buFont typeface="Wingdings" pitchFamily="2" charset="2"/>
              <a:buNone/>
              <a:defRPr/>
            </a:pPr>
            <a:r>
              <a:rPr lang="tr-TR" sz="1900" dirty="0" smtClean="0">
                <a:solidFill>
                  <a:srgbClr val="000099"/>
                </a:solidFill>
              </a:rPr>
              <a:t>	</a:t>
            </a:r>
            <a:r>
              <a:rPr lang="tr-TR" sz="1900" dirty="0" smtClean="0">
                <a:solidFill>
                  <a:srgbClr val="FF0000"/>
                </a:solidFill>
              </a:rPr>
              <a:t>Tanımlar:</a:t>
            </a:r>
          </a:p>
          <a:p>
            <a:pPr algn="just">
              <a:lnSpc>
                <a:spcPct val="120000"/>
              </a:lnSpc>
              <a:spcBef>
                <a:spcPts val="0"/>
              </a:spcBef>
              <a:buFont typeface="Wingdings" pitchFamily="2" charset="2"/>
              <a:buNone/>
              <a:defRPr/>
            </a:pPr>
            <a:endParaRPr lang="tr-TR" sz="1900" dirty="0" smtClean="0">
              <a:solidFill>
                <a:srgbClr val="FF0000"/>
              </a:solidFill>
            </a:endParaRPr>
          </a:p>
          <a:p>
            <a:pPr algn="just">
              <a:lnSpc>
                <a:spcPct val="120000"/>
              </a:lnSpc>
              <a:spcBef>
                <a:spcPts val="0"/>
              </a:spcBef>
              <a:buFont typeface="Wingdings" pitchFamily="2" charset="2"/>
              <a:buNone/>
              <a:defRPr/>
            </a:pPr>
            <a:r>
              <a:rPr lang="tr-TR" sz="1900" dirty="0" smtClean="0">
                <a:solidFill>
                  <a:srgbClr val="FF0000"/>
                </a:solidFill>
              </a:rPr>
              <a:t>	</a:t>
            </a:r>
            <a:r>
              <a:rPr lang="tr-TR" sz="1900" dirty="0">
                <a:solidFill>
                  <a:srgbClr val="FF0000"/>
                </a:solidFill>
              </a:rPr>
              <a:t>Risk;</a:t>
            </a:r>
            <a:r>
              <a:rPr lang="tr-TR" sz="1900" dirty="0">
                <a:solidFill>
                  <a:srgbClr val="000099"/>
                </a:solidFill>
              </a:rPr>
              <a:t> amaç ve hedeflere ulaşmayı engelleyebilecek bir olayın ortaya çıkma ihtimalidir. </a:t>
            </a:r>
          </a:p>
          <a:p>
            <a:pPr algn="just">
              <a:lnSpc>
                <a:spcPct val="120000"/>
              </a:lnSpc>
              <a:spcBef>
                <a:spcPts val="0"/>
              </a:spcBef>
              <a:buFont typeface="Wingdings" pitchFamily="2" charset="2"/>
              <a:buNone/>
              <a:defRPr/>
            </a:pPr>
            <a:endParaRPr lang="tr-TR" sz="1900" dirty="0">
              <a:solidFill>
                <a:srgbClr val="000099"/>
              </a:solidFill>
            </a:endParaRPr>
          </a:p>
          <a:p>
            <a:pPr algn="just">
              <a:lnSpc>
                <a:spcPct val="120000"/>
              </a:lnSpc>
              <a:spcBef>
                <a:spcPts val="0"/>
              </a:spcBef>
              <a:buFont typeface="Wingdings" pitchFamily="2" charset="2"/>
              <a:buNone/>
              <a:defRPr/>
            </a:pPr>
            <a:r>
              <a:rPr lang="tr-TR" sz="1900" dirty="0" smtClean="0">
                <a:solidFill>
                  <a:srgbClr val="FF0000"/>
                </a:solidFill>
              </a:rPr>
              <a:t>	Risk yönetimi; </a:t>
            </a:r>
            <a:r>
              <a:rPr lang="tr-TR" sz="1900" dirty="0" smtClean="0">
                <a:solidFill>
                  <a:srgbClr val="000099"/>
                </a:solidFill>
              </a:rPr>
              <a:t>“Risklerin belirlendiği, hangi risklerin öncelikli olarak çözümlenmesi gerektiğinin değerlendirildiği, risklerin yönetilmesi için strateji ve planların geliştirilerek uygulandığı sistematik bir süreçtir.” TUSİAD, Kurumsal Risk Yönetimi</a:t>
            </a:r>
          </a:p>
          <a:p>
            <a:pPr algn="just">
              <a:lnSpc>
                <a:spcPct val="120000"/>
              </a:lnSpc>
              <a:spcBef>
                <a:spcPts val="0"/>
              </a:spcBef>
              <a:buFont typeface="Wingdings" pitchFamily="2" charset="2"/>
              <a:buNone/>
              <a:defRPr/>
            </a:pPr>
            <a:endParaRPr lang="tr-TR" sz="2000" dirty="0" smtClean="0">
              <a:solidFill>
                <a:srgbClr val="000099"/>
              </a:solidFill>
            </a:endParaRPr>
          </a:p>
          <a:p>
            <a:pPr algn="just">
              <a:lnSpc>
                <a:spcPct val="120000"/>
              </a:lnSpc>
              <a:spcBef>
                <a:spcPts val="0"/>
              </a:spcBef>
              <a:buFont typeface="Wingdings" pitchFamily="2" charset="2"/>
              <a:buNone/>
              <a:defRPr/>
            </a:pPr>
            <a:r>
              <a:rPr lang="tr-TR" sz="2000" dirty="0" smtClean="0">
                <a:solidFill>
                  <a:srgbClr val="000099"/>
                </a:solidFill>
              </a:rPr>
              <a:t>	</a:t>
            </a:r>
          </a:p>
          <a:p>
            <a:pPr>
              <a:lnSpc>
                <a:spcPct val="90000"/>
              </a:lnSpc>
              <a:defRPr/>
            </a:pPr>
            <a:endParaRPr lang="tr-TR" sz="2000" dirty="0" smtClean="0"/>
          </a:p>
        </p:txBody>
      </p:sp>
    </p:spTree>
    <p:extLst>
      <p:ext uri="{BB962C8B-B14F-4D97-AF65-F5344CB8AC3E}">
        <p14:creationId xmlns:p14="http://schemas.microsoft.com/office/powerpoint/2010/main" val="3157951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mtClean="0"/>
          </a:p>
        </p:txBody>
      </p:sp>
      <p:sp>
        <p:nvSpPr>
          <p:cNvPr id="38915" name="2 İçerik Yer Tutucusu"/>
          <p:cNvSpPr>
            <a:spLocks noGrp="1"/>
          </p:cNvSpPr>
          <p:nvPr>
            <p:ph idx="1"/>
          </p:nvPr>
        </p:nvSpPr>
        <p:spPr/>
        <p:txBody>
          <a:bodyPr/>
          <a:lstStyle/>
          <a:p>
            <a:pPr>
              <a:buFont typeface="Wingdings" pitchFamily="2" charset="2"/>
              <a:buNone/>
            </a:pPr>
            <a:r>
              <a:rPr lang="tr-TR" sz="2000" smtClean="0">
                <a:solidFill>
                  <a:srgbClr val="000099"/>
                </a:solidFill>
              </a:rPr>
              <a:t>	</a:t>
            </a:r>
            <a:r>
              <a:rPr lang="tr-TR" sz="2000" smtClean="0">
                <a:solidFill>
                  <a:srgbClr val="FF0000"/>
                </a:solidFill>
              </a:rPr>
              <a:t>Risk Yönetim süreci</a:t>
            </a:r>
          </a:p>
          <a:p>
            <a:endParaRPr lang="tr-TR" sz="2000" smtClean="0">
              <a:solidFill>
                <a:srgbClr val="000099"/>
              </a:solidFill>
            </a:endParaRPr>
          </a:p>
          <a:p>
            <a:r>
              <a:rPr lang="tr-TR" sz="2000" smtClean="0">
                <a:solidFill>
                  <a:srgbClr val="000099"/>
                </a:solidFill>
              </a:rPr>
              <a:t>Risklerin Tespit Edilmesi</a:t>
            </a:r>
          </a:p>
          <a:p>
            <a:endParaRPr lang="tr-TR" sz="2000" smtClean="0">
              <a:solidFill>
                <a:srgbClr val="000099"/>
              </a:solidFill>
            </a:endParaRPr>
          </a:p>
          <a:p>
            <a:r>
              <a:rPr lang="tr-TR" sz="2000" smtClean="0">
                <a:solidFill>
                  <a:srgbClr val="000099"/>
                </a:solidFill>
              </a:rPr>
              <a:t>Risklerin Değerlendirilmesi</a:t>
            </a:r>
          </a:p>
          <a:p>
            <a:endParaRPr lang="tr-TR" sz="2000" smtClean="0">
              <a:solidFill>
                <a:srgbClr val="000099"/>
              </a:solidFill>
            </a:endParaRPr>
          </a:p>
          <a:p>
            <a:r>
              <a:rPr lang="tr-TR" sz="2000" smtClean="0">
                <a:solidFill>
                  <a:srgbClr val="000099"/>
                </a:solidFill>
              </a:rPr>
              <a:t>Risklere Cevap Verilmesi</a:t>
            </a:r>
          </a:p>
          <a:p>
            <a:endParaRPr lang="tr-TR" sz="2000" smtClean="0">
              <a:solidFill>
                <a:srgbClr val="000099"/>
              </a:solidFill>
            </a:endParaRPr>
          </a:p>
          <a:p>
            <a:r>
              <a:rPr lang="tr-TR" sz="2000" smtClean="0">
                <a:solidFill>
                  <a:srgbClr val="000099"/>
                </a:solidFill>
              </a:rPr>
              <a:t>Risklerin Gözden Geçirilmesi ve Raporlanması</a:t>
            </a:r>
          </a:p>
          <a:p>
            <a:endParaRPr lang="tr-TR" smtClean="0"/>
          </a:p>
        </p:txBody>
      </p:sp>
      <p:sp>
        <p:nvSpPr>
          <p:cNvPr id="38916"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81C99285-F7BE-47C8-8B13-661657F5D36D}" type="slidenum">
              <a:rPr lang="tr-TR" u="none" smtClean="0"/>
              <a:pPr eaLnBrk="1" hangingPunct="1"/>
              <a:t>59</a:t>
            </a:fld>
            <a:endParaRPr lang="tr-TR" u="none" smtClean="0"/>
          </a:p>
        </p:txBody>
      </p:sp>
    </p:spTree>
    <p:extLst>
      <p:ext uri="{BB962C8B-B14F-4D97-AF65-F5344CB8AC3E}">
        <p14:creationId xmlns:p14="http://schemas.microsoft.com/office/powerpoint/2010/main" val="345218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324350"/>
          </a:xfrm>
        </p:spPr>
        <p:txBody>
          <a:bodyPr/>
          <a:lstStyle/>
          <a:p>
            <a:endParaRPr lang="tr-TR" sz="4800" b="1" dirty="0" smtClean="0">
              <a:solidFill>
                <a:srgbClr val="002060"/>
              </a:solidFill>
            </a:endParaRPr>
          </a:p>
          <a:p>
            <a:pPr marL="109537" indent="0">
              <a:buNone/>
            </a:pPr>
            <a:r>
              <a:rPr lang="tr-TR" sz="3200" b="1" dirty="0" smtClean="0">
                <a:solidFill>
                  <a:srgbClr val="002060"/>
                </a:solidFill>
              </a:rPr>
              <a:t>EZBER BOZULDU...</a:t>
            </a:r>
            <a:endParaRPr lang="tr-TR" sz="3200" b="1" dirty="0">
              <a:solidFill>
                <a:srgbClr val="002060"/>
              </a:solidFill>
            </a:endParaRPr>
          </a:p>
        </p:txBody>
      </p:sp>
      <p:sp>
        <p:nvSpPr>
          <p:cNvPr id="4" name="Slayt Numarası Yer Tutucusu 3"/>
          <p:cNvSpPr>
            <a:spLocks noGrp="1"/>
          </p:cNvSpPr>
          <p:nvPr>
            <p:ph type="sldNum" sz="quarter" idx="12"/>
          </p:nvPr>
        </p:nvSpPr>
        <p:spPr/>
        <p:txBody>
          <a:bodyPr/>
          <a:lstStyle/>
          <a:p>
            <a:fld id="{C82BC245-AE3B-4E72-94EC-706466790AFD}" type="slidenum">
              <a:rPr lang="tr-TR" smtClean="0"/>
              <a:pPr/>
              <a:t>6</a:t>
            </a:fld>
            <a:endParaRPr lang="tr-TR"/>
          </a:p>
        </p:txBody>
      </p:sp>
    </p:spTree>
    <p:extLst>
      <p:ext uri="{BB962C8B-B14F-4D97-AF65-F5344CB8AC3E}">
        <p14:creationId xmlns:p14="http://schemas.microsoft.com/office/powerpoint/2010/main" val="25116351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0013" y="301625"/>
            <a:ext cx="7313612" cy="993775"/>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z="2800" smtClean="0"/>
          </a:p>
        </p:txBody>
      </p:sp>
      <p:sp>
        <p:nvSpPr>
          <p:cNvPr id="39939" name="Rectangle 3"/>
          <p:cNvSpPr>
            <a:spLocks noGrp="1" noChangeArrowheads="1"/>
          </p:cNvSpPr>
          <p:nvPr>
            <p:ph type="body" idx="1"/>
          </p:nvPr>
        </p:nvSpPr>
        <p:spPr>
          <a:xfrm>
            <a:off x="457200" y="1268760"/>
            <a:ext cx="8229600" cy="4857403"/>
          </a:xfrm>
        </p:spPr>
        <p:txBody>
          <a:bodyPr/>
          <a:lstStyle/>
          <a:p>
            <a:pPr>
              <a:buFont typeface="Wingdings" pitchFamily="2" charset="2"/>
              <a:buNone/>
            </a:pPr>
            <a:r>
              <a:rPr lang="tr-TR" sz="1800" dirty="0" smtClean="0">
                <a:solidFill>
                  <a:srgbClr val="FF0000"/>
                </a:solidFill>
              </a:rPr>
              <a:t>                                                       </a:t>
            </a:r>
            <a:r>
              <a:rPr lang="tr-TR" sz="1800" u="sng" dirty="0" smtClean="0">
                <a:solidFill>
                  <a:srgbClr val="FF0000"/>
                </a:solidFill>
              </a:rPr>
              <a:t>Risklerin tespit edilmesi</a:t>
            </a:r>
          </a:p>
          <a:p>
            <a:pPr>
              <a:buFont typeface="Wingdings" pitchFamily="2" charset="2"/>
              <a:buNone/>
            </a:pPr>
            <a:endParaRPr lang="tr-TR" sz="2000" dirty="0" smtClean="0">
              <a:solidFill>
                <a:srgbClr val="FF0000"/>
              </a:solidFill>
              <a:latin typeface="Comic Sans MS" pitchFamily="66" charset="0"/>
            </a:endParaRPr>
          </a:p>
          <a:p>
            <a:pPr>
              <a:buFont typeface="Wingdings" pitchFamily="2" charset="2"/>
              <a:buNone/>
            </a:pPr>
            <a:r>
              <a:rPr lang="tr-TR" sz="2000" dirty="0" smtClean="0">
                <a:solidFill>
                  <a:srgbClr val="FF0000"/>
                </a:solidFill>
                <a:latin typeface="Comic Sans MS" pitchFamily="66" charset="0"/>
              </a:rPr>
              <a:t>                                               </a:t>
            </a:r>
          </a:p>
          <a:p>
            <a:pPr>
              <a:buFont typeface="Wingdings" pitchFamily="2" charset="2"/>
              <a:buNone/>
            </a:pPr>
            <a:r>
              <a:rPr lang="tr-TR" sz="2000" dirty="0">
                <a:solidFill>
                  <a:srgbClr val="FF0000"/>
                </a:solidFill>
                <a:latin typeface="Comic Sans MS" pitchFamily="66" charset="0"/>
              </a:rPr>
              <a:t> </a:t>
            </a:r>
            <a:r>
              <a:rPr lang="tr-TR" sz="2000" dirty="0" smtClean="0">
                <a:solidFill>
                  <a:srgbClr val="FF0000"/>
                </a:solidFill>
                <a:latin typeface="Comic Sans MS" pitchFamily="66" charset="0"/>
              </a:rPr>
              <a:t>                                              </a:t>
            </a:r>
            <a:r>
              <a:rPr lang="tr-TR" sz="1400" dirty="0" smtClean="0">
                <a:solidFill>
                  <a:srgbClr val="F81D06"/>
                </a:solidFill>
                <a:latin typeface="Comic Sans MS" pitchFamily="66" charset="0"/>
              </a:rPr>
              <a:t>Stratejik                                                  </a:t>
            </a:r>
          </a:p>
          <a:p>
            <a:pPr>
              <a:buNone/>
            </a:pPr>
            <a:r>
              <a:rPr lang="tr-TR" sz="1400" dirty="0" smtClean="0">
                <a:solidFill>
                  <a:srgbClr val="F81D06"/>
                </a:solidFill>
                <a:latin typeface="Comic Sans MS" pitchFamily="66" charset="0"/>
              </a:rPr>
              <a:t>                                                                      Plan                                          </a:t>
            </a:r>
            <a:r>
              <a:rPr lang="tr-TR" sz="1400" dirty="0" smtClean="0">
                <a:solidFill>
                  <a:srgbClr val="0000CC"/>
                </a:solidFill>
                <a:latin typeface="Comic Sans MS" pitchFamily="66" charset="0"/>
              </a:rPr>
              <a:t>Kurum riskleri</a:t>
            </a:r>
            <a:endParaRPr lang="tr-TR" sz="1400" dirty="0" smtClean="0">
              <a:solidFill>
                <a:srgbClr val="F81D06"/>
              </a:solidFill>
              <a:latin typeface="Comic Sans MS" pitchFamily="66" charset="0"/>
            </a:endParaRPr>
          </a:p>
          <a:p>
            <a:pPr algn="ctr">
              <a:buFont typeface="Wingdings" pitchFamily="2" charset="2"/>
              <a:buNone/>
            </a:pPr>
            <a:endParaRPr lang="tr-TR" sz="1400" dirty="0" smtClean="0">
              <a:solidFill>
                <a:srgbClr val="F81D06"/>
              </a:solidFill>
              <a:latin typeface="Comic Sans MS" pitchFamily="66" charset="0"/>
            </a:endParaRPr>
          </a:p>
          <a:p>
            <a:pPr algn="ctr">
              <a:buFont typeface="Wingdings" pitchFamily="2" charset="2"/>
              <a:buNone/>
            </a:pPr>
            <a:r>
              <a:rPr lang="tr-TR" sz="1400" dirty="0" smtClean="0">
                <a:solidFill>
                  <a:srgbClr val="0000CC"/>
                </a:solidFill>
                <a:latin typeface="Comic Sans MS" pitchFamily="66" charset="0"/>
              </a:rPr>
              <a:t>                                                                                                             </a:t>
            </a:r>
          </a:p>
          <a:p>
            <a:pPr>
              <a:buFont typeface="Wingdings" pitchFamily="2" charset="2"/>
              <a:buNone/>
            </a:pPr>
            <a:r>
              <a:rPr lang="tr-TR" sz="1400" dirty="0" smtClean="0">
                <a:solidFill>
                  <a:srgbClr val="F81D06"/>
                </a:solidFill>
                <a:latin typeface="Comic Sans MS" pitchFamily="66" charset="0"/>
              </a:rPr>
              <a:t>                                                           Performans</a:t>
            </a:r>
            <a:r>
              <a:rPr lang="tr-TR" sz="1400" dirty="0" smtClean="0">
                <a:solidFill>
                  <a:srgbClr val="0000CC"/>
                </a:solidFill>
                <a:latin typeface="Comic Sans MS" pitchFamily="66" charset="0"/>
              </a:rPr>
              <a:t> </a:t>
            </a:r>
            <a:r>
              <a:rPr lang="tr-TR" sz="1400" dirty="0" smtClean="0">
                <a:solidFill>
                  <a:srgbClr val="F81D06"/>
                </a:solidFill>
                <a:latin typeface="Comic Sans MS" pitchFamily="66" charset="0"/>
              </a:rPr>
              <a:t>Programı                           </a:t>
            </a:r>
            <a:r>
              <a:rPr lang="tr-TR" sz="1400" dirty="0" smtClean="0">
                <a:solidFill>
                  <a:srgbClr val="0000CC"/>
                </a:solidFill>
                <a:latin typeface="Comic Sans MS" pitchFamily="66" charset="0"/>
              </a:rPr>
              <a:t>Birim </a:t>
            </a:r>
            <a:r>
              <a:rPr lang="tr-TR" sz="1400" dirty="0">
                <a:solidFill>
                  <a:srgbClr val="0000CC"/>
                </a:solidFill>
                <a:latin typeface="Comic Sans MS" pitchFamily="66" charset="0"/>
              </a:rPr>
              <a:t>riskleri</a:t>
            </a:r>
            <a:endParaRPr lang="tr-TR" sz="1400" dirty="0" smtClean="0">
              <a:solidFill>
                <a:srgbClr val="F81D06"/>
              </a:solidFill>
              <a:latin typeface="Comic Sans MS" pitchFamily="66" charset="0"/>
            </a:endParaRPr>
          </a:p>
          <a:p>
            <a:pPr algn="ctr">
              <a:buFont typeface="Wingdings" pitchFamily="2" charset="2"/>
              <a:buNone/>
            </a:pPr>
            <a:endParaRPr lang="tr-TR" sz="1400" dirty="0" smtClean="0">
              <a:solidFill>
                <a:srgbClr val="F81D06"/>
              </a:solidFill>
              <a:latin typeface="Comic Sans MS" pitchFamily="66" charset="0"/>
            </a:endParaRPr>
          </a:p>
          <a:p>
            <a:pPr>
              <a:buFont typeface="Wingdings" pitchFamily="2" charset="2"/>
              <a:buNone/>
            </a:pPr>
            <a:r>
              <a:rPr lang="tr-TR" sz="1400" dirty="0" smtClean="0">
                <a:solidFill>
                  <a:srgbClr val="F81D06"/>
                </a:solidFill>
                <a:latin typeface="Comic Sans MS" pitchFamily="66" charset="0"/>
              </a:rPr>
              <a:t>                                                              </a:t>
            </a:r>
          </a:p>
          <a:p>
            <a:pPr>
              <a:buFont typeface="Wingdings" pitchFamily="2" charset="2"/>
              <a:buNone/>
            </a:pPr>
            <a:r>
              <a:rPr lang="tr-TR" sz="1400" dirty="0">
                <a:solidFill>
                  <a:srgbClr val="F81D06"/>
                </a:solidFill>
                <a:latin typeface="Comic Sans MS" pitchFamily="66" charset="0"/>
              </a:rPr>
              <a:t> </a:t>
            </a:r>
            <a:r>
              <a:rPr lang="tr-TR" sz="1400" dirty="0" smtClean="0">
                <a:solidFill>
                  <a:srgbClr val="F81D06"/>
                </a:solidFill>
                <a:latin typeface="Comic Sans MS" pitchFamily="66" charset="0"/>
              </a:rPr>
              <a:t>                                                               Faaliyet/Proje                            </a:t>
            </a:r>
            <a:r>
              <a:rPr lang="tr-TR" sz="1400" dirty="0">
                <a:solidFill>
                  <a:srgbClr val="0000CC"/>
                </a:solidFill>
                <a:latin typeface="Comic Sans MS" pitchFamily="66" charset="0"/>
              </a:rPr>
              <a:t>faaliyet/proje riskleri</a:t>
            </a:r>
          </a:p>
          <a:p>
            <a:pPr algn="ctr">
              <a:buFont typeface="Wingdings" pitchFamily="2" charset="2"/>
              <a:buNone/>
            </a:pPr>
            <a:endParaRPr lang="tr-TR" sz="1400" dirty="0" smtClean="0">
              <a:solidFill>
                <a:srgbClr val="0000CC"/>
              </a:solidFill>
              <a:latin typeface="Comic Sans MS" pitchFamily="66" charset="0"/>
            </a:endParaRPr>
          </a:p>
          <a:p>
            <a:pPr>
              <a:buFont typeface="Wingdings" pitchFamily="2" charset="2"/>
              <a:buNone/>
            </a:pPr>
            <a:endParaRPr lang="tr-TR" sz="1400" dirty="0" smtClean="0">
              <a:solidFill>
                <a:srgbClr val="0000CC"/>
              </a:solidFill>
              <a:latin typeface="Comic Sans MS" pitchFamily="66" charset="0"/>
            </a:endParaRPr>
          </a:p>
          <a:p>
            <a:pPr>
              <a:buFont typeface="Wingdings" pitchFamily="2" charset="2"/>
              <a:buNone/>
            </a:pPr>
            <a:r>
              <a:rPr lang="tr-TR" sz="1400" dirty="0" smtClean="0">
                <a:solidFill>
                  <a:srgbClr val="FF0000"/>
                </a:solidFill>
                <a:latin typeface="Comic Sans MS" pitchFamily="66" charset="0"/>
              </a:rPr>
              <a:t>                                                                       </a:t>
            </a:r>
            <a:r>
              <a:rPr lang="tr-TR" sz="1400" dirty="0">
                <a:solidFill>
                  <a:srgbClr val="FF0000"/>
                </a:solidFill>
                <a:latin typeface="Comic Sans MS" pitchFamily="66" charset="0"/>
              </a:rPr>
              <a:t>İşlem                                            </a:t>
            </a:r>
            <a:r>
              <a:rPr lang="tr-TR" sz="1400" dirty="0">
                <a:solidFill>
                  <a:srgbClr val="0000CC"/>
                </a:solidFill>
                <a:latin typeface="Comic Sans MS" pitchFamily="66" charset="0"/>
              </a:rPr>
              <a:t>işlem riskleri</a:t>
            </a:r>
          </a:p>
        </p:txBody>
      </p:sp>
      <p:sp>
        <p:nvSpPr>
          <p:cNvPr id="39940" name="Line 14"/>
          <p:cNvSpPr>
            <a:spLocks noChangeShapeType="1"/>
          </p:cNvSpPr>
          <p:nvPr/>
        </p:nvSpPr>
        <p:spPr bwMode="auto">
          <a:xfrm flipH="1">
            <a:off x="2557936" y="1628774"/>
            <a:ext cx="1871663" cy="37449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1" name="Line 15"/>
          <p:cNvSpPr>
            <a:spLocks noChangeShapeType="1"/>
          </p:cNvSpPr>
          <p:nvPr/>
        </p:nvSpPr>
        <p:spPr bwMode="auto">
          <a:xfrm>
            <a:off x="4427538" y="1628775"/>
            <a:ext cx="2160587" cy="37449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2" name="Line 16"/>
          <p:cNvSpPr>
            <a:spLocks noChangeShapeType="1"/>
          </p:cNvSpPr>
          <p:nvPr/>
        </p:nvSpPr>
        <p:spPr bwMode="auto">
          <a:xfrm flipV="1">
            <a:off x="2555875" y="5373688"/>
            <a:ext cx="396081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3" name="Line 17"/>
          <p:cNvSpPr>
            <a:spLocks noChangeShapeType="1"/>
          </p:cNvSpPr>
          <p:nvPr/>
        </p:nvSpPr>
        <p:spPr bwMode="auto">
          <a:xfrm>
            <a:off x="3708400" y="3141663"/>
            <a:ext cx="15843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4" name="Line 18"/>
          <p:cNvSpPr>
            <a:spLocks noChangeShapeType="1"/>
          </p:cNvSpPr>
          <p:nvPr/>
        </p:nvSpPr>
        <p:spPr bwMode="auto">
          <a:xfrm>
            <a:off x="3276600" y="3933825"/>
            <a:ext cx="24479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5" name="Line 19"/>
          <p:cNvSpPr>
            <a:spLocks noChangeShapeType="1"/>
          </p:cNvSpPr>
          <p:nvPr/>
        </p:nvSpPr>
        <p:spPr bwMode="auto">
          <a:xfrm>
            <a:off x="2916238" y="4652963"/>
            <a:ext cx="32400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39946" name="Line 20"/>
          <p:cNvSpPr>
            <a:spLocks noChangeShapeType="1"/>
          </p:cNvSpPr>
          <p:nvPr/>
        </p:nvSpPr>
        <p:spPr bwMode="auto">
          <a:xfrm flipH="1">
            <a:off x="5435600" y="3141663"/>
            <a:ext cx="3097213"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9947" name="Line 21"/>
          <p:cNvSpPr>
            <a:spLocks noChangeShapeType="1"/>
          </p:cNvSpPr>
          <p:nvPr/>
        </p:nvSpPr>
        <p:spPr bwMode="auto">
          <a:xfrm flipH="1">
            <a:off x="5940425" y="3933825"/>
            <a:ext cx="26638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9948" name="Line 22"/>
          <p:cNvSpPr>
            <a:spLocks noChangeShapeType="1"/>
          </p:cNvSpPr>
          <p:nvPr/>
        </p:nvSpPr>
        <p:spPr bwMode="auto">
          <a:xfrm flipH="1">
            <a:off x="6443663" y="4652963"/>
            <a:ext cx="22320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39949" name="Line 23"/>
          <p:cNvSpPr>
            <a:spLocks noChangeShapeType="1"/>
          </p:cNvSpPr>
          <p:nvPr/>
        </p:nvSpPr>
        <p:spPr bwMode="auto">
          <a:xfrm flipH="1">
            <a:off x="6667500" y="5373688"/>
            <a:ext cx="20161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267996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mtClean="0"/>
          </a:p>
        </p:txBody>
      </p:sp>
      <p:sp>
        <p:nvSpPr>
          <p:cNvPr id="3" name="2 İçerik Yer Tutucusu"/>
          <p:cNvSpPr>
            <a:spLocks noGrp="1"/>
          </p:cNvSpPr>
          <p:nvPr>
            <p:ph idx="1"/>
          </p:nvPr>
        </p:nvSpPr>
        <p:spPr>
          <a:xfrm>
            <a:off x="685800" y="1827213"/>
            <a:ext cx="7997825" cy="4725987"/>
          </a:xfrm>
        </p:spPr>
        <p:txBody>
          <a:bodyPr>
            <a:normAutofit/>
          </a:bodyPr>
          <a:lstStyle/>
          <a:p>
            <a:pPr algn="ctr">
              <a:buFont typeface="Wingdings" pitchFamily="2" charset="2"/>
              <a:buNone/>
              <a:defRPr/>
            </a:pPr>
            <a:r>
              <a:rPr lang="tr-TR" sz="2400" dirty="0" smtClean="0">
                <a:solidFill>
                  <a:srgbClr val="FF0000"/>
                </a:solidFill>
              </a:rPr>
              <a:t>	Risklerin Değerlendirilmesi - Risklerin ölçülmesi</a:t>
            </a:r>
            <a:endParaRPr lang="tr-TR" sz="2200" dirty="0" smtClean="0">
              <a:solidFill>
                <a:srgbClr val="000099"/>
              </a:solidFill>
            </a:endParaRPr>
          </a:p>
          <a:p>
            <a:pPr algn="just">
              <a:defRPr/>
            </a:pPr>
            <a:endParaRPr lang="tr-TR" sz="2200" dirty="0" smtClean="0">
              <a:solidFill>
                <a:srgbClr val="000099"/>
              </a:solidFill>
            </a:endParaRPr>
          </a:p>
          <a:p>
            <a:pPr algn="just">
              <a:defRPr/>
            </a:pPr>
            <a:r>
              <a:rPr lang="tr-TR" sz="2200" dirty="0" smtClean="0">
                <a:solidFill>
                  <a:srgbClr val="000099"/>
                </a:solidFill>
              </a:rPr>
              <a:t>Olasılık için 1 rakamı, bir riskin gerçekleşme olasılığının hemen hemen olmadığı; 10 rakamı ise riskin gerçekleşmesinin neredeyse kesin olduğu anlamına gelir. </a:t>
            </a:r>
          </a:p>
          <a:p>
            <a:pPr algn="just">
              <a:defRPr/>
            </a:pPr>
            <a:endParaRPr lang="tr-TR" sz="2200" dirty="0" smtClean="0">
              <a:solidFill>
                <a:srgbClr val="000099"/>
              </a:solidFill>
            </a:endParaRPr>
          </a:p>
          <a:p>
            <a:pPr algn="just">
              <a:defRPr/>
            </a:pPr>
            <a:r>
              <a:rPr lang="tr-TR" sz="2200" dirty="0" smtClean="0">
                <a:solidFill>
                  <a:srgbClr val="000099"/>
                </a:solidFill>
              </a:rPr>
              <a:t>Etki açısından ise 1 rakamı riskin gerçekleşmesinin doğuracağı sonucun çok az önemi olduğu; 10 rakamı ise bu sonucun çok önemli olduğu anlamına gelir.</a:t>
            </a:r>
          </a:p>
          <a:p>
            <a:pPr algn="just">
              <a:defRPr/>
            </a:pPr>
            <a:endParaRPr lang="tr-TR" sz="2200" dirty="0" smtClean="0">
              <a:solidFill>
                <a:srgbClr val="000099"/>
              </a:solidFill>
            </a:endParaRPr>
          </a:p>
          <a:p>
            <a:pPr algn="just">
              <a:defRPr/>
            </a:pPr>
            <a:r>
              <a:rPr lang="tr-TR" sz="2200" dirty="0" smtClean="0">
                <a:solidFill>
                  <a:srgbClr val="000099"/>
                </a:solidFill>
              </a:rPr>
              <a:t>Puan değerlerine göre 1-3 düşük, 4-6 orta, 7-10 ise yüksek risk puanları olarak kabul edilir. </a:t>
            </a:r>
            <a:endParaRPr lang="tr-TR" dirty="0"/>
          </a:p>
        </p:txBody>
      </p:sp>
      <p:sp>
        <p:nvSpPr>
          <p:cNvPr id="40964"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BABCE62A-DB5C-4170-8F03-6060E57CE23D}" type="slidenum">
              <a:rPr lang="tr-TR" u="none" smtClean="0"/>
              <a:pPr eaLnBrk="1" hangingPunct="1"/>
              <a:t>61</a:t>
            </a:fld>
            <a:endParaRPr lang="tr-TR" u="none" smtClean="0"/>
          </a:p>
        </p:txBody>
      </p:sp>
    </p:spTree>
    <p:extLst>
      <p:ext uri="{BB962C8B-B14F-4D97-AF65-F5344CB8AC3E}">
        <p14:creationId xmlns:p14="http://schemas.microsoft.com/office/powerpoint/2010/main" val="2700212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0013" y="301625"/>
            <a:ext cx="7313612" cy="823913"/>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z="2800" smtClean="0">
              <a:latin typeface="Comic Sans MS" pitchFamily="66" charset="0"/>
            </a:endParaRPr>
          </a:p>
        </p:txBody>
      </p:sp>
      <p:sp>
        <p:nvSpPr>
          <p:cNvPr id="41987" name="Rectangle 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41988" name="Rectangle 8"/>
          <p:cNvSpPr>
            <a:spLocks noGrp="1" noChangeArrowheads="1"/>
          </p:cNvSpPr>
          <p:nvPr>
            <p:ph type="body" idx="1"/>
          </p:nvPr>
        </p:nvSpPr>
        <p:spPr>
          <a:xfrm>
            <a:off x="684213" y="1125538"/>
            <a:ext cx="8229600" cy="5607050"/>
          </a:xfrm>
        </p:spPr>
        <p:txBody>
          <a:bodyPr/>
          <a:lstStyle/>
          <a:p>
            <a:pPr algn="ctr">
              <a:buFont typeface="Wingdings" pitchFamily="2" charset="2"/>
              <a:buNone/>
            </a:pPr>
            <a:endParaRPr lang="tr-TR" sz="1800" smtClean="0"/>
          </a:p>
          <a:p>
            <a:pPr algn="ctr">
              <a:buFont typeface="Wingdings" pitchFamily="2" charset="2"/>
              <a:buNone/>
            </a:pPr>
            <a:r>
              <a:rPr lang="tr-TR" sz="1800" smtClean="0">
                <a:solidFill>
                  <a:srgbClr val="F81D06"/>
                </a:solidFill>
                <a:latin typeface="Comic Sans MS" pitchFamily="66" charset="0"/>
              </a:rPr>
              <a:t>Risklerin ölçülmesi-Risk Haritası</a:t>
            </a:r>
          </a:p>
        </p:txBody>
      </p:sp>
      <p:sp>
        <p:nvSpPr>
          <p:cNvPr id="41989" name="Line 11"/>
          <p:cNvSpPr>
            <a:spLocks noChangeShapeType="1"/>
          </p:cNvSpPr>
          <p:nvPr/>
        </p:nvSpPr>
        <p:spPr bwMode="auto">
          <a:xfrm>
            <a:off x="1547813" y="3789363"/>
            <a:ext cx="50403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0" name="Line 12"/>
          <p:cNvSpPr>
            <a:spLocks noChangeShapeType="1"/>
          </p:cNvSpPr>
          <p:nvPr/>
        </p:nvSpPr>
        <p:spPr bwMode="auto">
          <a:xfrm>
            <a:off x="1547813" y="1989138"/>
            <a:ext cx="0" cy="3527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1" name="Line 13"/>
          <p:cNvSpPr>
            <a:spLocks noChangeShapeType="1"/>
          </p:cNvSpPr>
          <p:nvPr/>
        </p:nvSpPr>
        <p:spPr bwMode="auto">
          <a:xfrm>
            <a:off x="1547813" y="1989138"/>
            <a:ext cx="50403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2" name="Line 14"/>
          <p:cNvSpPr>
            <a:spLocks noChangeShapeType="1"/>
          </p:cNvSpPr>
          <p:nvPr/>
        </p:nvSpPr>
        <p:spPr bwMode="auto">
          <a:xfrm>
            <a:off x="6588125" y="1989138"/>
            <a:ext cx="0" cy="3527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3" name="Line 15"/>
          <p:cNvSpPr>
            <a:spLocks noChangeShapeType="1"/>
          </p:cNvSpPr>
          <p:nvPr/>
        </p:nvSpPr>
        <p:spPr bwMode="auto">
          <a:xfrm>
            <a:off x="1547813" y="5516563"/>
            <a:ext cx="50403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4" name="Line 16"/>
          <p:cNvSpPr>
            <a:spLocks noChangeShapeType="1"/>
          </p:cNvSpPr>
          <p:nvPr/>
        </p:nvSpPr>
        <p:spPr bwMode="auto">
          <a:xfrm>
            <a:off x="4140200" y="1989138"/>
            <a:ext cx="0" cy="3527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41995" name="Rectangle 17"/>
          <p:cNvSpPr>
            <a:spLocks noChangeArrowheads="1"/>
          </p:cNvSpPr>
          <p:nvPr/>
        </p:nvSpPr>
        <p:spPr bwMode="auto">
          <a:xfrm>
            <a:off x="1547813" y="1989138"/>
            <a:ext cx="2519362" cy="18049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Font typeface="Wingdings" pitchFamily="2" charset="2"/>
              <a:buNone/>
            </a:pPr>
            <a:r>
              <a:rPr lang="tr-TR" sz="1600" b="1" u="none">
                <a:solidFill>
                  <a:srgbClr val="0000CC"/>
                </a:solidFill>
              </a:rPr>
              <a:t>Yüksek Etki</a:t>
            </a:r>
          </a:p>
          <a:p>
            <a:pPr>
              <a:spcBef>
                <a:spcPct val="20000"/>
              </a:spcBef>
              <a:buClr>
                <a:schemeClr val="hlink"/>
              </a:buClr>
              <a:buFont typeface="Wingdings" pitchFamily="2" charset="2"/>
              <a:buNone/>
            </a:pPr>
            <a:r>
              <a:rPr lang="tr-TR" sz="1600" b="1" u="none">
                <a:solidFill>
                  <a:srgbClr val="0000CC"/>
                </a:solidFill>
              </a:rPr>
              <a:t>Düşük Olasılık</a:t>
            </a:r>
          </a:p>
          <a:p>
            <a:pPr>
              <a:spcBef>
                <a:spcPct val="20000"/>
              </a:spcBef>
              <a:buClr>
                <a:schemeClr val="hlink"/>
              </a:buClr>
              <a:buFont typeface="Wingdings" pitchFamily="2" charset="2"/>
              <a:buChar char="v"/>
            </a:pPr>
            <a:endParaRPr lang="tr-TR" sz="1600" b="1" u="none">
              <a:solidFill>
                <a:srgbClr val="0000CC"/>
              </a:solidFill>
            </a:endParaRPr>
          </a:p>
          <a:p>
            <a:pPr>
              <a:spcBef>
                <a:spcPct val="20000"/>
              </a:spcBef>
              <a:buClr>
                <a:schemeClr val="hlink"/>
              </a:buClr>
              <a:buFont typeface="Wingdings" pitchFamily="2" charset="2"/>
              <a:buChar char="v"/>
            </a:pPr>
            <a:endParaRPr lang="tr-TR" sz="1600" b="1" u="none">
              <a:solidFill>
                <a:srgbClr val="0000CC"/>
              </a:solidFill>
            </a:endParaRPr>
          </a:p>
          <a:p>
            <a:pPr>
              <a:spcBef>
                <a:spcPct val="20000"/>
              </a:spcBef>
              <a:buClr>
                <a:schemeClr val="hlink"/>
              </a:buClr>
              <a:buFont typeface="Wingdings" pitchFamily="2" charset="2"/>
              <a:buChar char="v"/>
            </a:pPr>
            <a:endParaRPr lang="tr-TR" sz="1600" b="1" u="none">
              <a:solidFill>
                <a:srgbClr val="0000CC"/>
              </a:solidFill>
            </a:endParaRPr>
          </a:p>
          <a:p>
            <a:pPr>
              <a:spcBef>
                <a:spcPct val="20000"/>
              </a:spcBef>
              <a:buClr>
                <a:schemeClr val="hlink"/>
              </a:buClr>
              <a:buFont typeface="Wingdings" pitchFamily="2" charset="2"/>
              <a:buNone/>
            </a:pPr>
            <a:endParaRPr lang="tr-TR" sz="1600" u="none">
              <a:solidFill>
                <a:srgbClr val="FFFF00"/>
              </a:solidFill>
            </a:endParaRPr>
          </a:p>
        </p:txBody>
      </p:sp>
      <p:sp>
        <p:nvSpPr>
          <p:cNvPr id="41996" name="Rectangle 18"/>
          <p:cNvSpPr>
            <a:spLocks noChangeArrowheads="1"/>
          </p:cNvSpPr>
          <p:nvPr/>
        </p:nvSpPr>
        <p:spPr bwMode="auto">
          <a:xfrm>
            <a:off x="4140200" y="1989138"/>
            <a:ext cx="2447925" cy="1803400"/>
          </a:xfrm>
          <a:prstGeom prst="rect">
            <a:avLst/>
          </a:prstGeom>
          <a:solidFill>
            <a:srgbClr val="F81D0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1600" b="1" u="none">
                <a:solidFill>
                  <a:schemeClr val="bg1"/>
                </a:solidFill>
              </a:rPr>
              <a:t>Yüksek Etki</a:t>
            </a:r>
          </a:p>
          <a:p>
            <a:r>
              <a:rPr lang="tr-TR" sz="1600" b="1" u="none">
                <a:solidFill>
                  <a:schemeClr val="bg1"/>
                </a:solidFill>
              </a:rPr>
              <a:t>Yüksek Olasılık</a:t>
            </a:r>
          </a:p>
          <a:p>
            <a:endParaRPr lang="tr-TR" sz="1600" b="1" u="none">
              <a:solidFill>
                <a:schemeClr val="bg1"/>
              </a:solidFill>
            </a:endParaRPr>
          </a:p>
          <a:p>
            <a:endParaRPr lang="tr-TR" sz="1600" b="1" u="none">
              <a:solidFill>
                <a:schemeClr val="bg1"/>
              </a:solidFill>
            </a:endParaRPr>
          </a:p>
          <a:p>
            <a:endParaRPr lang="tr-TR" sz="1600" b="1" u="none">
              <a:solidFill>
                <a:schemeClr val="bg1"/>
              </a:solidFill>
            </a:endParaRPr>
          </a:p>
          <a:p>
            <a:endParaRPr lang="tr-TR" sz="1600" b="1">
              <a:solidFill>
                <a:schemeClr val="bg1"/>
              </a:solidFill>
            </a:endParaRPr>
          </a:p>
          <a:p>
            <a:endParaRPr lang="tr-TR" sz="1600" b="1">
              <a:solidFill>
                <a:schemeClr val="bg1"/>
              </a:solidFill>
            </a:endParaRPr>
          </a:p>
        </p:txBody>
      </p:sp>
      <p:sp>
        <p:nvSpPr>
          <p:cNvPr id="41997" name="Rectangle 19"/>
          <p:cNvSpPr>
            <a:spLocks noChangeArrowheads="1"/>
          </p:cNvSpPr>
          <p:nvPr/>
        </p:nvSpPr>
        <p:spPr bwMode="auto">
          <a:xfrm>
            <a:off x="1547813" y="3860800"/>
            <a:ext cx="2519362" cy="157003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1600" b="1" u="none">
                <a:solidFill>
                  <a:srgbClr val="0000CC"/>
                </a:solidFill>
              </a:rPr>
              <a:t>Düşük Etki</a:t>
            </a:r>
          </a:p>
          <a:p>
            <a:r>
              <a:rPr lang="tr-TR" sz="1600" b="1" u="none">
                <a:solidFill>
                  <a:srgbClr val="0000CC"/>
                </a:solidFill>
              </a:rPr>
              <a:t>Düşük Olasılık</a:t>
            </a:r>
          </a:p>
          <a:p>
            <a:endParaRPr lang="tr-TR" sz="1600" b="1" u="none">
              <a:solidFill>
                <a:srgbClr val="0000CC"/>
              </a:solidFill>
            </a:endParaRPr>
          </a:p>
          <a:p>
            <a:endParaRPr lang="tr-TR" sz="1600" b="1" u="none">
              <a:solidFill>
                <a:srgbClr val="0000CC"/>
              </a:solidFill>
            </a:endParaRPr>
          </a:p>
          <a:p>
            <a:endParaRPr lang="tr-TR" sz="1600" b="1" u="none">
              <a:solidFill>
                <a:srgbClr val="0000CC"/>
              </a:solidFill>
            </a:endParaRPr>
          </a:p>
          <a:p>
            <a:endParaRPr lang="tr-TR" sz="1600" b="1" u="none">
              <a:solidFill>
                <a:srgbClr val="0000CC"/>
              </a:solidFill>
            </a:endParaRPr>
          </a:p>
        </p:txBody>
      </p:sp>
      <p:sp>
        <p:nvSpPr>
          <p:cNvPr id="41998" name="Rectangle 20"/>
          <p:cNvSpPr>
            <a:spLocks noChangeArrowheads="1"/>
          </p:cNvSpPr>
          <p:nvPr/>
        </p:nvSpPr>
        <p:spPr bwMode="auto">
          <a:xfrm>
            <a:off x="4140200" y="3789363"/>
            <a:ext cx="2376488" cy="157003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1600" b="1" u="none">
                <a:solidFill>
                  <a:srgbClr val="0000CC"/>
                </a:solidFill>
              </a:rPr>
              <a:t>Düşük Etki</a:t>
            </a:r>
          </a:p>
          <a:p>
            <a:r>
              <a:rPr lang="tr-TR" sz="1600" b="1" u="none">
                <a:solidFill>
                  <a:srgbClr val="0000CC"/>
                </a:solidFill>
              </a:rPr>
              <a:t>Yüksek Olasılık</a:t>
            </a:r>
          </a:p>
          <a:p>
            <a:endParaRPr lang="tr-TR" sz="1600" b="1" u="none">
              <a:solidFill>
                <a:srgbClr val="0000CC"/>
              </a:solidFill>
            </a:endParaRPr>
          </a:p>
          <a:p>
            <a:endParaRPr lang="tr-TR" sz="1600" b="1" u="none">
              <a:solidFill>
                <a:srgbClr val="0000CC"/>
              </a:solidFill>
            </a:endParaRPr>
          </a:p>
          <a:p>
            <a:endParaRPr lang="tr-TR" sz="1600" b="1">
              <a:solidFill>
                <a:srgbClr val="0000CC"/>
              </a:solidFill>
            </a:endParaRPr>
          </a:p>
          <a:p>
            <a:endParaRPr lang="tr-TR" sz="1600" b="1">
              <a:solidFill>
                <a:srgbClr val="0000CC"/>
              </a:solidFill>
            </a:endParaRPr>
          </a:p>
        </p:txBody>
      </p:sp>
      <p:sp>
        <p:nvSpPr>
          <p:cNvPr id="41999" name="Line 21"/>
          <p:cNvSpPr>
            <a:spLocks noChangeShapeType="1"/>
          </p:cNvSpPr>
          <p:nvPr/>
        </p:nvSpPr>
        <p:spPr bwMode="auto">
          <a:xfrm>
            <a:off x="2339975" y="6092825"/>
            <a:ext cx="33115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42000" name="Line 22"/>
          <p:cNvSpPr>
            <a:spLocks noChangeShapeType="1"/>
          </p:cNvSpPr>
          <p:nvPr/>
        </p:nvSpPr>
        <p:spPr bwMode="auto">
          <a:xfrm flipV="1">
            <a:off x="900113" y="2205038"/>
            <a:ext cx="0" cy="31686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tr-TR"/>
          </a:p>
        </p:txBody>
      </p:sp>
      <p:sp>
        <p:nvSpPr>
          <p:cNvPr id="42001" name="Rectangle 23"/>
          <p:cNvSpPr>
            <a:spLocks noChangeArrowheads="1"/>
          </p:cNvSpPr>
          <p:nvPr/>
        </p:nvSpPr>
        <p:spPr bwMode="black">
          <a:xfrm>
            <a:off x="5795963" y="5734050"/>
            <a:ext cx="1439862"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tr-TR" sz="1600" b="1">
                <a:solidFill>
                  <a:srgbClr val="0000CC"/>
                </a:solidFill>
                <a:latin typeface="Comic Sans MS" pitchFamily="66" charset="0"/>
              </a:rPr>
              <a:t>olasılık</a:t>
            </a:r>
          </a:p>
        </p:txBody>
      </p:sp>
      <p:sp>
        <p:nvSpPr>
          <p:cNvPr id="42002" name="Rectangle 24"/>
          <p:cNvSpPr>
            <a:spLocks noChangeArrowheads="1"/>
          </p:cNvSpPr>
          <p:nvPr/>
        </p:nvSpPr>
        <p:spPr bwMode="black">
          <a:xfrm>
            <a:off x="179388" y="1557338"/>
            <a:ext cx="1439862" cy="56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tr-TR" sz="1600" b="1">
                <a:solidFill>
                  <a:srgbClr val="0000CC"/>
                </a:solidFill>
                <a:latin typeface="Comic Sans MS" pitchFamily="66" charset="0"/>
              </a:rPr>
              <a:t>etki</a:t>
            </a:r>
          </a:p>
        </p:txBody>
      </p:sp>
      <p:sp>
        <p:nvSpPr>
          <p:cNvPr id="42003" name="Rectangle 25"/>
          <p:cNvSpPr>
            <a:spLocks noChangeArrowheads="1"/>
          </p:cNvSpPr>
          <p:nvPr/>
        </p:nvSpPr>
        <p:spPr bwMode="black">
          <a:xfrm>
            <a:off x="611188" y="5734050"/>
            <a:ext cx="1439862"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tr-TR" sz="1600" b="1">
                <a:solidFill>
                  <a:srgbClr val="0000CC"/>
                </a:solidFill>
                <a:latin typeface="Comic Sans MS" pitchFamily="66" charset="0"/>
              </a:rPr>
              <a:t>0</a:t>
            </a:r>
          </a:p>
        </p:txBody>
      </p:sp>
    </p:spTree>
    <p:extLst>
      <p:ext uri="{BB962C8B-B14F-4D97-AF65-F5344CB8AC3E}">
        <p14:creationId xmlns:p14="http://schemas.microsoft.com/office/powerpoint/2010/main" val="4005408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a:xfrm>
            <a:off x="1370013" y="301625"/>
            <a:ext cx="7313612" cy="917575"/>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 Bileşen: Risk Değerlendirmesi</a:t>
            </a:r>
            <a:endParaRPr lang="tr-TR" sz="2800" smtClean="0">
              <a:latin typeface="Comic Sans MS" pitchFamily="66" charset="0"/>
            </a:endParaRPr>
          </a:p>
        </p:txBody>
      </p:sp>
      <p:grpSp>
        <p:nvGrpSpPr>
          <p:cNvPr id="2" name="Organization Chart 2"/>
          <p:cNvGrpSpPr>
            <a:grpSpLocks/>
          </p:cNvGrpSpPr>
          <p:nvPr/>
        </p:nvGrpSpPr>
        <p:grpSpPr bwMode="auto">
          <a:xfrm>
            <a:off x="457200" y="2133600"/>
            <a:ext cx="8229600" cy="4356100"/>
            <a:chOff x="2332" y="1199"/>
            <a:chExt cx="12239" cy="1800"/>
          </a:xfrm>
        </p:grpSpPr>
        <p:cxnSp>
          <p:nvCxnSpPr>
            <p:cNvPr id="1028" name="_s1028"/>
            <p:cNvCxnSpPr>
              <a:cxnSpLocks noChangeShapeType="1"/>
              <a:stCxn id="9" idx="0"/>
              <a:endCxn id="3" idx="2"/>
            </p:cNvCxnSpPr>
            <p:nvPr/>
          </p:nvCxnSpPr>
          <p:spPr bwMode="auto">
            <a:xfrm rot="5400000" flipH="1">
              <a:off x="10792" y="-421"/>
              <a:ext cx="360" cy="5040"/>
            </a:xfrm>
            <a:prstGeom prst="bentConnector3">
              <a:avLst>
                <a:gd name="adj1" fmla="val 20833"/>
              </a:avLst>
            </a:prstGeom>
            <a:noFill/>
            <a:ln w="28575">
              <a:solidFill>
                <a:srgbClr val="000000"/>
              </a:solidFill>
              <a:miter lim="800000"/>
              <a:headEnd/>
              <a:tailEnd/>
            </a:ln>
            <a:extLst>
              <a:ext uri="{909E8E84-426E-40dd-AFC4-6F175D3DCCD1}">
                <a14:hiddenFill xmlns="" xmlns:a14="http://schemas.microsoft.com/office/drawing/2010/main">
                  <a:noFill/>
                </a14:hiddenFill>
              </a:ext>
            </a:extLst>
          </p:spPr>
        </p:cxnSp>
        <p:cxnSp>
          <p:nvCxnSpPr>
            <p:cNvPr id="1029" name="_s1029"/>
            <p:cNvCxnSpPr>
              <a:cxnSpLocks noChangeShapeType="1"/>
              <a:stCxn id="8" idx="0"/>
              <a:endCxn id="3" idx="2"/>
            </p:cNvCxnSpPr>
            <p:nvPr/>
          </p:nvCxnSpPr>
          <p:spPr bwMode="auto">
            <a:xfrm rot="5400000" flipH="1">
              <a:off x="9532" y="839"/>
              <a:ext cx="360" cy="2520"/>
            </a:xfrm>
            <a:prstGeom prst="bentConnector3">
              <a:avLst>
                <a:gd name="adj1" fmla="val 20833"/>
              </a:avLst>
            </a:prstGeom>
            <a:noFill/>
            <a:ln w="28575">
              <a:solidFill>
                <a:srgbClr val="000000"/>
              </a:solidFill>
              <a:miter lim="800000"/>
              <a:headEnd/>
              <a:tailEnd/>
            </a:ln>
            <a:extLst>
              <a:ext uri="{909E8E84-426E-40dd-AFC4-6F175D3DCCD1}">
                <a14:hiddenFill xmlns="" xmlns:a14="http://schemas.microsoft.com/office/drawing/2010/main">
                  <a:noFill/>
                </a14:hiddenFill>
              </a:ext>
            </a:extLst>
          </p:spPr>
        </p:cxnSp>
        <p:cxnSp>
          <p:nvCxnSpPr>
            <p:cNvPr id="1030" name="_s1030"/>
            <p:cNvCxnSpPr>
              <a:cxnSpLocks noChangeShapeType="1"/>
              <a:stCxn id="7" idx="0"/>
              <a:endCxn id="3" idx="2"/>
            </p:cNvCxnSpPr>
            <p:nvPr/>
          </p:nvCxnSpPr>
          <p:spPr bwMode="auto">
            <a:xfrm rot="5400000" flipH="1">
              <a:off x="8273" y="2098"/>
              <a:ext cx="360" cy="1"/>
            </a:xfrm>
            <a:prstGeom prst="bentConnector3">
              <a:avLst>
                <a:gd name="adj1" fmla="val 20833"/>
              </a:avLst>
            </a:prstGeom>
            <a:noFill/>
            <a:ln w="28575">
              <a:solidFill>
                <a:srgbClr val="000000"/>
              </a:solidFill>
              <a:miter lim="800000"/>
              <a:headEnd/>
              <a:tailEnd/>
            </a:ln>
            <a:extLst>
              <a:ext uri="{909E8E84-426E-40dd-AFC4-6F175D3DCCD1}">
                <a14:hiddenFill xmlns="" xmlns:a14="http://schemas.microsoft.com/office/drawing/2010/main">
                  <a:noFill/>
                </a14:hiddenFill>
              </a:ext>
            </a:extLst>
          </p:spPr>
        </p:cxnSp>
        <p:cxnSp>
          <p:nvCxnSpPr>
            <p:cNvPr id="1031" name="_s1031"/>
            <p:cNvCxnSpPr>
              <a:cxnSpLocks noChangeShapeType="1"/>
              <a:stCxn id="6" idx="0"/>
              <a:endCxn id="3" idx="2"/>
            </p:cNvCxnSpPr>
            <p:nvPr/>
          </p:nvCxnSpPr>
          <p:spPr bwMode="auto">
            <a:xfrm rot="16200000">
              <a:off x="7013" y="839"/>
              <a:ext cx="360" cy="2519"/>
            </a:xfrm>
            <a:prstGeom prst="bentConnector3">
              <a:avLst>
                <a:gd name="adj1" fmla="val 20833"/>
              </a:avLst>
            </a:prstGeom>
            <a:noFill/>
            <a:ln w="28575">
              <a:solidFill>
                <a:srgbClr val="000000"/>
              </a:solidFill>
              <a:miter lim="800000"/>
              <a:headEnd/>
              <a:tailEnd/>
            </a:ln>
            <a:extLst>
              <a:ext uri="{909E8E84-426E-40dd-AFC4-6F175D3DCCD1}">
                <a14:hiddenFill xmlns="" xmlns:a14="http://schemas.microsoft.com/office/drawing/2010/main">
                  <a:noFill/>
                </a14:hiddenFill>
              </a:ext>
            </a:extLst>
          </p:spPr>
        </p:cxnSp>
        <p:cxnSp>
          <p:nvCxnSpPr>
            <p:cNvPr id="1032" name="_s1032"/>
            <p:cNvCxnSpPr>
              <a:cxnSpLocks noChangeShapeType="1"/>
              <a:stCxn id="5" idx="0"/>
              <a:endCxn id="3" idx="2"/>
            </p:cNvCxnSpPr>
            <p:nvPr/>
          </p:nvCxnSpPr>
          <p:spPr bwMode="auto">
            <a:xfrm rot="16200000">
              <a:off x="5753" y="-421"/>
              <a:ext cx="360" cy="5039"/>
            </a:xfrm>
            <a:prstGeom prst="bentConnector3">
              <a:avLst>
                <a:gd name="adj1" fmla="val 20833"/>
              </a:avLst>
            </a:prstGeom>
            <a:noFill/>
            <a:ln w="28575">
              <a:solidFill>
                <a:srgbClr val="000000"/>
              </a:solidFill>
              <a:miter lim="800000"/>
              <a:headEnd/>
              <a:tailEnd/>
            </a:ln>
            <a:extLst>
              <a:ext uri="{909E8E84-426E-40dd-AFC4-6F175D3DCCD1}">
                <a14:hiddenFill xmlns="" xmlns:a14="http://schemas.microsoft.com/office/drawing/2010/main">
                  <a:noFill/>
                </a14:hiddenFill>
              </a:ext>
            </a:extLst>
          </p:spPr>
        </p:cxnSp>
        <p:sp>
          <p:nvSpPr>
            <p:cNvPr id="3" name="_s1033"/>
            <p:cNvSpPr>
              <a:spLocks noChangeArrowheads="1"/>
            </p:cNvSpPr>
            <p:nvPr/>
          </p:nvSpPr>
          <p:spPr bwMode="auto">
            <a:xfrm>
              <a:off x="7371" y="1199"/>
              <a:ext cx="2160"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FF"/>
                  </a:solidFill>
                  <a:effectLst/>
                  <a:latin typeface="Arial" charset="0"/>
                </a:rPr>
                <a:t>Riske Cevap Verme Yöntemleri</a:t>
              </a:r>
              <a:endParaRPr kumimoji="0" lang="tr-TR" sz="2400" b="0" i="0" u="none" strike="noStrike" cap="none" normalizeH="0" baseline="0" smtClean="0">
                <a:ln>
                  <a:noFill/>
                </a:ln>
                <a:solidFill>
                  <a:schemeClr val="tx1"/>
                </a:solidFill>
                <a:effectLst/>
                <a:latin typeface="Arial" charset="0"/>
              </a:endParaRPr>
            </a:p>
          </p:txBody>
        </p:sp>
        <p:sp>
          <p:nvSpPr>
            <p:cNvPr id="5" name="_s1034"/>
            <p:cNvSpPr>
              <a:spLocks noChangeArrowheads="1"/>
            </p:cNvSpPr>
            <p:nvPr/>
          </p:nvSpPr>
          <p:spPr bwMode="auto">
            <a:xfrm>
              <a:off x="2332" y="2279"/>
              <a:ext cx="2160"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993366"/>
                  </a:solidFill>
                  <a:effectLst/>
                  <a:latin typeface="Arial" charset="0"/>
                </a:rPr>
                <a:t>Kabul Etmek</a:t>
              </a:r>
              <a:endParaRPr kumimoji="0" lang="tr-TR" sz="2400" b="0" i="0" u="none" strike="noStrike" cap="none" normalizeH="0" baseline="0" smtClean="0">
                <a:ln>
                  <a:noFill/>
                </a:ln>
                <a:solidFill>
                  <a:schemeClr val="tx1"/>
                </a:solidFill>
                <a:effectLst/>
                <a:latin typeface="Arial" charset="0"/>
              </a:endParaRPr>
            </a:p>
          </p:txBody>
        </p:sp>
        <p:sp>
          <p:nvSpPr>
            <p:cNvPr id="6" name="_s1035"/>
            <p:cNvSpPr>
              <a:spLocks noChangeArrowheads="1"/>
            </p:cNvSpPr>
            <p:nvPr/>
          </p:nvSpPr>
          <p:spPr bwMode="auto">
            <a:xfrm>
              <a:off x="4852" y="2279"/>
              <a:ext cx="2160"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993366"/>
                  </a:solidFill>
                  <a:effectLst/>
                  <a:latin typeface="Arial" charset="0"/>
                </a:rPr>
                <a:t>Kontrol Etmek</a:t>
              </a:r>
              <a:endParaRPr kumimoji="0" lang="tr-TR" sz="2400" b="0" i="0" u="none" strike="noStrike" cap="none" normalizeH="0" baseline="0" smtClean="0">
                <a:ln>
                  <a:noFill/>
                </a:ln>
                <a:solidFill>
                  <a:schemeClr val="tx1"/>
                </a:solidFill>
                <a:effectLst/>
                <a:latin typeface="Arial" charset="0"/>
              </a:endParaRPr>
            </a:p>
          </p:txBody>
        </p:sp>
        <p:sp>
          <p:nvSpPr>
            <p:cNvPr id="7" name="_s1036"/>
            <p:cNvSpPr>
              <a:spLocks noChangeArrowheads="1"/>
            </p:cNvSpPr>
            <p:nvPr/>
          </p:nvSpPr>
          <p:spPr bwMode="auto">
            <a:xfrm>
              <a:off x="7372" y="2279"/>
              <a:ext cx="2160"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993366"/>
                  </a:solidFill>
                  <a:effectLst/>
                  <a:latin typeface="Arial" charset="0"/>
                </a:rPr>
                <a:t>Devretmek</a:t>
              </a:r>
              <a:endParaRPr kumimoji="0" lang="tr-TR" sz="2400" b="0" i="0" u="none" strike="noStrike" cap="none" normalizeH="0" baseline="0" smtClean="0">
                <a:ln>
                  <a:noFill/>
                </a:ln>
                <a:solidFill>
                  <a:schemeClr val="tx1"/>
                </a:solidFill>
                <a:effectLst/>
                <a:latin typeface="Arial" charset="0"/>
              </a:endParaRPr>
            </a:p>
          </p:txBody>
        </p:sp>
        <p:sp>
          <p:nvSpPr>
            <p:cNvPr id="8" name="_s1037"/>
            <p:cNvSpPr>
              <a:spLocks noChangeArrowheads="1"/>
            </p:cNvSpPr>
            <p:nvPr/>
          </p:nvSpPr>
          <p:spPr bwMode="auto">
            <a:xfrm>
              <a:off x="9892" y="2279"/>
              <a:ext cx="2159"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993366"/>
                  </a:solidFill>
                  <a:effectLst/>
                  <a:latin typeface="Arial" charset="0"/>
                </a:rPr>
                <a:t>Kaçınmak</a:t>
              </a:r>
              <a:endParaRPr kumimoji="0" lang="tr-TR" sz="2400" b="0" i="0" u="none" strike="noStrike" cap="none" normalizeH="0" baseline="0" smtClean="0">
                <a:ln>
                  <a:noFill/>
                </a:ln>
                <a:solidFill>
                  <a:schemeClr val="tx1"/>
                </a:solidFill>
                <a:effectLst/>
                <a:latin typeface="Arial" charset="0"/>
              </a:endParaRPr>
            </a:p>
          </p:txBody>
        </p:sp>
        <p:sp>
          <p:nvSpPr>
            <p:cNvPr id="9" name="_s1038"/>
            <p:cNvSpPr>
              <a:spLocks noChangeArrowheads="1"/>
            </p:cNvSpPr>
            <p:nvPr/>
          </p:nvSpPr>
          <p:spPr bwMode="auto">
            <a:xfrm>
              <a:off x="12411" y="2279"/>
              <a:ext cx="2160" cy="720"/>
            </a:xfrm>
            <a:prstGeom prst="roundRect">
              <a:avLst>
                <a:gd name="adj" fmla="val 16667"/>
              </a:avLst>
            </a:prstGeom>
            <a:solidFill>
              <a:srgbClr val="FFFF99">
                <a:alpha val="30000"/>
              </a:srgbClr>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993366"/>
                  </a:solidFill>
                  <a:effectLst/>
                  <a:latin typeface="Arial" charset="0"/>
                </a:rPr>
                <a:t>Fırsatları Değerlendirme</a:t>
              </a:r>
              <a:endParaRPr kumimoji="0" lang="tr-TR" sz="2400" b="0" i="0" u="none" strike="noStrike" cap="none" normalizeH="0" baseline="0" smtClean="0">
                <a:ln>
                  <a:noFill/>
                </a:ln>
                <a:solidFill>
                  <a:schemeClr val="tx1"/>
                </a:solidFill>
                <a:effectLst/>
                <a:latin typeface="Arial" charset="0"/>
              </a:endParaRPr>
            </a:p>
          </p:txBody>
        </p:sp>
      </p:grpSp>
      <p:sp>
        <p:nvSpPr>
          <p:cNvPr id="4" name="Rectangle 2"/>
          <p:cNvSpPr txBox="1">
            <a:spLocks noChangeArrowheads="1"/>
          </p:cNvSpPr>
          <p:nvPr/>
        </p:nvSpPr>
        <p:spPr bwMode="auto">
          <a:xfrm>
            <a:off x="1066800" y="1444625"/>
            <a:ext cx="7313613" cy="688975"/>
          </a:xfrm>
          <a:prstGeom prst="rect">
            <a:avLst/>
          </a:prstGeom>
          <a:noFill/>
          <a:ln w="9525">
            <a:noFill/>
            <a:miter lim="800000"/>
            <a:headEnd/>
            <a:tailEnd/>
          </a:ln>
        </p:spPr>
        <p:txBody>
          <a:bodyPr anchor="b"/>
          <a:lstStyle/>
          <a:p>
            <a:pPr eaLnBrk="0" hangingPunct="0">
              <a:defRPr/>
            </a:pPr>
            <a:r>
              <a:rPr lang="tr-TR" sz="2800" u="none" kern="0" dirty="0" smtClean="0">
                <a:solidFill>
                  <a:srgbClr val="FF0000"/>
                </a:solidFill>
                <a:latin typeface="+mn-lt"/>
                <a:ea typeface="+mj-ea"/>
                <a:cs typeface="+mj-cs"/>
              </a:rPr>
              <a:t>                      Riske </a:t>
            </a:r>
            <a:r>
              <a:rPr lang="tr-TR" sz="2800" u="none" kern="0" dirty="0">
                <a:solidFill>
                  <a:srgbClr val="FF0000"/>
                </a:solidFill>
                <a:latin typeface="+mn-lt"/>
                <a:ea typeface="+mj-ea"/>
                <a:cs typeface="+mj-cs"/>
              </a:rPr>
              <a:t>cevap verilmesi</a:t>
            </a:r>
          </a:p>
        </p:txBody>
      </p:sp>
    </p:spTree>
    <p:extLst>
      <p:ext uri="{BB962C8B-B14F-4D97-AF65-F5344CB8AC3E}">
        <p14:creationId xmlns:p14="http://schemas.microsoft.com/office/powerpoint/2010/main" val="3474248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370013" y="1600200"/>
            <a:ext cx="7313612" cy="4724400"/>
          </a:xfrm>
        </p:spPr>
        <p:txBody>
          <a:bodyPr/>
          <a:lstStyle/>
          <a:p>
            <a:pPr algn="ctr">
              <a:buFont typeface="Wingdings" pitchFamily="2" charset="2"/>
              <a:buNone/>
            </a:pPr>
            <a:endParaRPr lang="tr-TR" smtClean="0">
              <a:solidFill>
                <a:srgbClr val="FF0000"/>
              </a:solidFill>
            </a:endParaRPr>
          </a:p>
          <a:p>
            <a:pPr algn="ctr">
              <a:buFont typeface="Wingdings" pitchFamily="2" charset="2"/>
              <a:buNone/>
            </a:pPr>
            <a:endParaRPr lang="tr-TR" smtClean="0">
              <a:solidFill>
                <a:srgbClr val="FF0000"/>
              </a:solidFill>
            </a:endParaRPr>
          </a:p>
          <a:p>
            <a:pPr algn="ctr">
              <a:buFont typeface="Wingdings" pitchFamily="2" charset="2"/>
              <a:buNone/>
            </a:pPr>
            <a:endParaRPr lang="tr-TR" smtClean="0">
              <a:solidFill>
                <a:srgbClr val="FF0000"/>
              </a:solidFill>
            </a:endParaRPr>
          </a:p>
          <a:p>
            <a:pPr algn="ctr">
              <a:buFont typeface="Wingdings" pitchFamily="2" charset="2"/>
              <a:buNone/>
            </a:pPr>
            <a:r>
              <a:rPr lang="tr-TR" smtClean="0">
                <a:solidFill>
                  <a:srgbClr val="FF0000"/>
                </a:solidFill>
              </a:rPr>
              <a:t>III. BİLEŞEN</a:t>
            </a:r>
          </a:p>
          <a:p>
            <a:pPr algn="ctr">
              <a:buFont typeface="Wingdings" pitchFamily="2" charset="2"/>
              <a:buNone/>
            </a:pPr>
            <a:r>
              <a:rPr lang="tr-TR" smtClean="0">
                <a:solidFill>
                  <a:srgbClr val="FF0000"/>
                </a:solidFill>
              </a:rPr>
              <a:t>KONTROL FAALİYETLERİ</a:t>
            </a:r>
            <a:endParaRPr lang="tr-TR" sz="2400" smtClean="0">
              <a:solidFill>
                <a:srgbClr val="FF0000"/>
              </a:solidFill>
            </a:endParaRPr>
          </a:p>
        </p:txBody>
      </p:sp>
    </p:spTree>
    <p:extLst>
      <p:ext uri="{BB962C8B-B14F-4D97-AF65-F5344CB8AC3E}">
        <p14:creationId xmlns:p14="http://schemas.microsoft.com/office/powerpoint/2010/main" val="4140555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1370013" y="301625"/>
            <a:ext cx="7313612" cy="841375"/>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III. Bileşen: Kontrol Faaliyetleri</a:t>
            </a:r>
            <a:endParaRPr lang="tr-TR" smtClean="0"/>
          </a:p>
        </p:txBody>
      </p:sp>
      <p:sp>
        <p:nvSpPr>
          <p:cNvPr id="3" name="2 İçerik Yer Tutucusu"/>
          <p:cNvSpPr>
            <a:spLocks noGrp="1"/>
          </p:cNvSpPr>
          <p:nvPr>
            <p:ph idx="1"/>
          </p:nvPr>
        </p:nvSpPr>
        <p:spPr>
          <a:xfrm>
            <a:off x="609600" y="1600200"/>
            <a:ext cx="8074025" cy="5105400"/>
          </a:xfrm>
        </p:spPr>
        <p:txBody>
          <a:bodyPr>
            <a:normAutofit fontScale="47500" lnSpcReduction="20000"/>
          </a:bodyPr>
          <a:lstStyle/>
          <a:p>
            <a:pPr algn="just">
              <a:defRPr/>
            </a:pPr>
            <a:r>
              <a:rPr lang="tr-TR" dirty="0" smtClean="0">
                <a:solidFill>
                  <a:srgbClr val="FF0000"/>
                </a:solidFill>
              </a:rPr>
              <a:t>Standart 7. Kontrol stratejileri ve yöntemleri</a:t>
            </a:r>
          </a:p>
          <a:p>
            <a:pPr lvl="1" algn="just">
              <a:defRPr/>
            </a:pPr>
            <a:r>
              <a:rPr lang="tr-TR" dirty="0" smtClean="0">
                <a:solidFill>
                  <a:srgbClr val="000099"/>
                </a:solidFill>
                <a:ea typeface="+mn-ea"/>
                <a:cs typeface="+mn-cs"/>
              </a:rPr>
              <a:t>İdareler, hedeflerine ulaşmayı amaçlayan ve riskleri karşılamaya uygun kontrol strateji ve yöntemlerini belirlemeli ve uygulamalıdır.</a:t>
            </a:r>
          </a:p>
          <a:p>
            <a:pPr lvl="1" algn="just">
              <a:defRPr/>
            </a:pPr>
            <a:endParaRPr lang="tr-TR" dirty="0" smtClean="0">
              <a:solidFill>
                <a:srgbClr val="000099"/>
              </a:solidFill>
              <a:ea typeface="+mn-ea"/>
              <a:cs typeface="+mn-cs"/>
            </a:endParaRPr>
          </a:p>
          <a:p>
            <a:pPr algn="just">
              <a:defRPr/>
            </a:pPr>
            <a:r>
              <a:rPr lang="tr-TR" dirty="0" smtClean="0">
                <a:solidFill>
                  <a:srgbClr val="FF0000"/>
                </a:solidFill>
              </a:rPr>
              <a:t>Standart 8. Prosedürlerin belirlenmesi ve belgelendirilmesi</a:t>
            </a:r>
          </a:p>
          <a:p>
            <a:pPr lvl="1" algn="just">
              <a:defRPr/>
            </a:pPr>
            <a:r>
              <a:rPr lang="tr-TR" dirty="0" smtClean="0">
                <a:solidFill>
                  <a:srgbClr val="000099"/>
                </a:solidFill>
                <a:ea typeface="+mn-ea"/>
                <a:cs typeface="+mn-cs"/>
              </a:rPr>
              <a:t>İdareler, faaliyetleri ile mali karar ve işlemleri için gerekli yazılı prosedürleri ve bu alanlara ilişkin düzenlemeleri hazırlamalı, güncellemeli ve ilgili personelin erişimine sunmalıdır.</a:t>
            </a:r>
          </a:p>
          <a:p>
            <a:pPr lvl="1" algn="just">
              <a:defRPr/>
            </a:pPr>
            <a:endParaRPr lang="tr-TR" dirty="0" smtClean="0">
              <a:solidFill>
                <a:srgbClr val="000099"/>
              </a:solidFill>
              <a:ea typeface="+mn-ea"/>
              <a:cs typeface="+mn-cs"/>
            </a:endParaRPr>
          </a:p>
          <a:p>
            <a:pPr algn="just">
              <a:defRPr/>
            </a:pPr>
            <a:r>
              <a:rPr lang="tr-TR" dirty="0" smtClean="0">
                <a:solidFill>
                  <a:srgbClr val="FF0000"/>
                </a:solidFill>
              </a:rPr>
              <a:t>Standart 9. Görevler ayrılığı</a:t>
            </a:r>
          </a:p>
          <a:p>
            <a:pPr lvl="1" algn="just">
              <a:defRPr/>
            </a:pPr>
            <a:r>
              <a:rPr lang="tr-TR" dirty="0" smtClean="0">
                <a:solidFill>
                  <a:srgbClr val="000099"/>
                </a:solidFill>
                <a:ea typeface="+mn-ea"/>
                <a:cs typeface="+mn-cs"/>
              </a:rPr>
              <a:t>Hata, eksiklik, yanlışlık, usulsüzlük ve yolsuzluk risklerini azaltmak için faaliyetler ile mali karar ve işlemlerin onaylanması, uygulanması, kaydedilmesi ve kontrol edilmesi görevleri personel arasında paylaştırılmalıdır.</a:t>
            </a:r>
          </a:p>
          <a:p>
            <a:pPr lvl="1" algn="just">
              <a:defRPr/>
            </a:pPr>
            <a:endParaRPr lang="tr-TR" dirty="0" smtClean="0">
              <a:solidFill>
                <a:srgbClr val="000099"/>
              </a:solidFill>
              <a:ea typeface="+mn-ea"/>
              <a:cs typeface="+mn-cs"/>
            </a:endParaRPr>
          </a:p>
          <a:p>
            <a:pPr algn="just">
              <a:defRPr/>
            </a:pPr>
            <a:r>
              <a:rPr lang="tr-TR" dirty="0" smtClean="0">
                <a:solidFill>
                  <a:srgbClr val="FF0000"/>
                </a:solidFill>
              </a:rPr>
              <a:t>Standart 10. Hiyerarşik kontroller</a:t>
            </a:r>
          </a:p>
          <a:p>
            <a:pPr lvl="1" algn="just">
              <a:defRPr/>
            </a:pPr>
            <a:r>
              <a:rPr lang="tr-TR" dirty="0" smtClean="0">
                <a:solidFill>
                  <a:srgbClr val="000099"/>
                </a:solidFill>
                <a:ea typeface="+mn-ea"/>
                <a:cs typeface="+mn-cs"/>
              </a:rPr>
              <a:t>Yöneticiler, iş ve işlemlerin prosedürlere uygunluğunu sistemli bir şekilde kontrol etmelidir.</a:t>
            </a:r>
          </a:p>
          <a:p>
            <a:pPr lvl="1" algn="just">
              <a:defRPr/>
            </a:pPr>
            <a:endParaRPr lang="tr-TR" dirty="0" smtClean="0">
              <a:solidFill>
                <a:srgbClr val="000099"/>
              </a:solidFill>
              <a:ea typeface="+mn-ea"/>
              <a:cs typeface="+mn-cs"/>
            </a:endParaRPr>
          </a:p>
          <a:p>
            <a:pPr algn="just">
              <a:defRPr/>
            </a:pPr>
            <a:r>
              <a:rPr lang="tr-TR" dirty="0" smtClean="0">
                <a:solidFill>
                  <a:srgbClr val="FF0000"/>
                </a:solidFill>
              </a:rPr>
              <a:t>Standart 11. Faaliyetlerin sürekliliği</a:t>
            </a:r>
          </a:p>
          <a:p>
            <a:pPr lvl="1" algn="just">
              <a:defRPr/>
            </a:pPr>
            <a:r>
              <a:rPr lang="tr-TR" dirty="0" smtClean="0">
                <a:solidFill>
                  <a:srgbClr val="000099"/>
                </a:solidFill>
                <a:ea typeface="+mn-ea"/>
                <a:cs typeface="+mn-cs"/>
              </a:rPr>
              <a:t>İdareler, faaliyetlerin sürekliliğini sağlamaya yönelik gerekli önlemleri almalıdır.</a:t>
            </a:r>
          </a:p>
          <a:p>
            <a:pPr lvl="1" algn="just">
              <a:defRPr/>
            </a:pPr>
            <a:endParaRPr lang="tr-TR" dirty="0" smtClean="0">
              <a:solidFill>
                <a:srgbClr val="000099"/>
              </a:solidFill>
              <a:ea typeface="+mn-ea"/>
              <a:cs typeface="+mn-cs"/>
            </a:endParaRPr>
          </a:p>
          <a:p>
            <a:pPr algn="just">
              <a:defRPr/>
            </a:pPr>
            <a:r>
              <a:rPr lang="tr-TR" dirty="0" smtClean="0">
                <a:solidFill>
                  <a:srgbClr val="FF0000"/>
                </a:solidFill>
              </a:rPr>
              <a:t>Standart 12. Bilgi sistemleri kontrolleri</a:t>
            </a:r>
          </a:p>
          <a:p>
            <a:pPr lvl="1" algn="just">
              <a:defRPr/>
            </a:pPr>
            <a:r>
              <a:rPr lang="tr-TR" dirty="0" smtClean="0">
                <a:solidFill>
                  <a:srgbClr val="000099"/>
                </a:solidFill>
                <a:ea typeface="+mn-ea"/>
                <a:cs typeface="+mn-cs"/>
              </a:rPr>
              <a:t>İdareler, bilgi sistemlerinin sürekliliğini ve güvenilirliğini sağlamak için gerekli kontrol mekanizmaları geliştirmelidir.</a:t>
            </a:r>
            <a:endParaRPr lang="tr-TR" dirty="0"/>
          </a:p>
        </p:txBody>
      </p:sp>
      <p:sp>
        <p:nvSpPr>
          <p:cNvPr id="44036"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A6705385-79BE-4D4D-B420-D52CDE4BC32D}" type="slidenum">
              <a:rPr lang="tr-TR" u="none" smtClean="0"/>
              <a:pPr eaLnBrk="1" hangingPunct="1"/>
              <a:t>65</a:t>
            </a:fld>
            <a:endParaRPr lang="tr-TR" u="none" smtClean="0"/>
          </a:p>
        </p:txBody>
      </p:sp>
    </p:spTree>
    <p:extLst>
      <p:ext uri="{BB962C8B-B14F-4D97-AF65-F5344CB8AC3E}">
        <p14:creationId xmlns:p14="http://schemas.microsoft.com/office/powerpoint/2010/main" val="485534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III. Bileşen: Kontrol Faaliyetleri</a:t>
            </a:r>
            <a:endParaRPr lang="tr-TR" smtClean="0"/>
          </a:p>
        </p:txBody>
      </p:sp>
      <p:sp>
        <p:nvSpPr>
          <p:cNvPr id="84995" name="2 İçerik Yer Tutucusu"/>
          <p:cNvSpPr>
            <a:spLocks noGrp="1"/>
          </p:cNvSpPr>
          <p:nvPr>
            <p:ph idx="1"/>
          </p:nvPr>
        </p:nvSpPr>
        <p:spPr>
          <a:xfrm>
            <a:off x="838200" y="1600200"/>
            <a:ext cx="7845425" cy="5105400"/>
          </a:xfrm>
        </p:spPr>
        <p:txBody>
          <a:bodyPr>
            <a:normAutofit/>
          </a:bodyPr>
          <a:lstStyle/>
          <a:p>
            <a:pPr algn="just">
              <a:buFont typeface="Wingdings" pitchFamily="2" charset="2"/>
              <a:buNone/>
              <a:defRPr/>
            </a:pPr>
            <a:r>
              <a:rPr lang="tr-TR" sz="2400" dirty="0" smtClean="0">
                <a:solidFill>
                  <a:srgbClr val="FF0000"/>
                </a:solidFill>
              </a:rPr>
              <a:t>	</a:t>
            </a:r>
          </a:p>
          <a:p>
            <a:pPr algn="just">
              <a:buFont typeface="Wingdings" pitchFamily="2" charset="2"/>
              <a:buNone/>
              <a:defRPr/>
            </a:pPr>
            <a:r>
              <a:rPr lang="tr-TR" sz="2400" dirty="0" smtClean="0">
                <a:solidFill>
                  <a:srgbClr val="FF0000"/>
                </a:solidFill>
              </a:rPr>
              <a:t>	Kontrol faaliyetlerinin sınıflandırılması</a:t>
            </a:r>
            <a:endParaRPr lang="tr-TR" sz="2400" dirty="0" smtClean="0">
              <a:solidFill>
                <a:srgbClr val="000099"/>
              </a:solidFill>
            </a:endParaRPr>
          </a:p>
          <a:p>
            <a:pPr algn="just">
              <a:defRPr/>
            </a:pPr>
            <a:endParaRPr lang="tr-TR" sz="2400" dirty="0" smtClean="0">
              <a:solidFill>
                <a:srgbClr val="000099"/>
              </a:solidFill>
            </a:endParaRPr>
          </a:p>
          <a:p>
            <a:pPr marL="533400" indent="-533400" algn="just">
              <a:lnSpc>
                <a:spcPct val="80000"/>
              </a:lnSpc>
              <a:defRPr/>
            </a:pPr>
            <a:r>
              <a:rPr lang="tr-TR" sz="2400" dirty="0" smtClean="0">
                <a:solidFill>
                  <a:srgbClr val="000099"/>
                </a:solidFill>
              </a:rPr>
              <a:t>Önleyici Kontroller</a:t>
            </a:r>
          </a:p>
          <a:p>
            <a:pPr marL="533400" indent="-533400" algn="just">
              <a:lnSpc>
                <a:spcPct val="80000"/>
              </a:lnSpc>
              <a:defRPr/>
            </a:pPr>
            <a:endParaRPr lang="tr-TR" sz="2400" dirty="0" smtClean="0">
              <a:solidFill>
                <a:srgbClr val="000099"/>
              </a:solidFill>
            </a:endParaRPr>
          </a:p>
          <a:p>
            <a:pPr marL="533400" indent="-533400" algn="just">
              <a:lnSpc>
                <a:spcPct val="80000"/>
              </a:lnSpc>
              <a:defRPr/>
            </a:pPr>
            <a:r>
              <a:rPr lang="tr-TR" sz="2400" dirty="0" smtClean="0">
                <a:solidFill>
                  <a:srgbClr val="000099"/>
                </a:solidFill>
              </a:rPr>
              <a:t>Düzeltici Kontroller</a:t>
            </a:r>
          </a:p>
          <a:p>
            <a:pPr marL="533400" indent="-533400" algn="just">
              <a:lnSpc>
                <a:spcPct val="80000"/>
              </a:lnSpc>
              <a:defRPr/>
            </a:pPr>
            <a:endParaRPr lang="tr-TR" sz="2400" dirty="0" smtClean="0">
              <a:solidFill>
                <a:srgbClr val="000099"/>
              </a:solidFill>
            </a:endParaRPr>
          </a:p>
          <a:p>
            <a:pPr marL="533400" indent="-533400" algn="just">
              <a:lnSpc>
                <a:spcPct val="80000"/>
              </a:lnSpc>
              <a:defRPr/>
            </a:pPr>
            <a:r>
              <a:rPr lang="tr-TR" sz="2400" dirty="0" smtClean="0">
                <a:solidFill>
                  <a:srgbClr val="000099"/>
                </a:solidFill>
              </a:rPr>
              <a:t>Yönlendirici Kontroller</a:t>
            </a:r>
          </a:p>
          <a:p>
            <a:pPr marL="533400" indent="-533400" algn="just">
              <a:lnSpc>
                <a:spcPct val="80000"/>
              </a:lnSpc>
              <a:defRPr/>
            </a:pPr>
            <a:endParaRPr lang="tr-TR" sz="2400" dirty="0" smtClean="0">
              <a:solidFill>
                <a:srgbClr val="000099"/>
              </a:solidFill>
            </a:endParaRPr>
          </a:p>
          <a:p>
            <a:pPr marL="533400" indent="-533400" algn="just">
              <a:lnSpc>
                <a:spcPct val="80000"/>
              </a:lnSpc>
              <a:defRPr/>
            </a:pPr>
            <a:r>
              <a:rPr lang="tr-TR" sz="2400" dirty="0" smtClean="0">
                <a:solidFill>
                  <a:srgbClr val="000099"/>
                </a:solidFill>
              </a:rPr>
              <a:t>Tespit Edici Kontroller</a:t>
            </a:r>
          </a:p>
          <a:p>
            <a:pPr marL="533400" indent="-533400" algn="just">
              <a:lnSpc>
                <a:spcPct val="80000"/>
              </a:lnSpc>
              <a:defRPr/>
            </a:pPr>
            <a:endParaRPr lang="tr-TR" sz="2400" dirty="0" smtClean="0">
              <a:solidFill>
                <a:srgbClr val="000066"/>
              </a:solidFill>
            </a:endParaRPr>
          </a:p>
          <a:p>
            <a:pPr algn="just">
              <a:buFont typeface="Wingdings" pitchFamily="2" charset="2"/>
              <a:buNone/>
              <a:defRPr/>
            </a:pPr>
            <a:endParaRPr lang="tr-TR" sz="2400" dirty="0" smtClean="0">
              <a:solidFill>
                <a:srgbClr val="000066"/>
              </a:solidFill>
            </a:endParaRPr>
          </a:p>
        </p:txBody>
      </p:sp>
      <p:sp>
        <p:nvSpPr>
          <p:cNvPr id="45060"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0E1972D4-050F-489C-8787-80C0FCE4A62C}" type="slidenum">
              <a:rPr lang="tr-TR" u="none" smtClean="0"/>
              <a:pPr eaLnBrk="1" hangingPunct="1"/>
              <a:t>66</a:t>
            </a:fld>
            <a:endParaRPr lang="tr-TR" u="none" smtClean="0"/>
          </a:p>
        </p:txBody>
      </p:sp>
    </p:spTree>
    <p:extLst>
      <p:ext uri="{BB962C8B-B14F-4D97-AF65-F5344CB8AC3E}">
        <p14:creationId xmlns:p14="http://schemas.microsoft.com/office/powerpoint/2010/main" val="316586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III. Bileşen: Kontrol Faaliyetleri</a:t>
            </a:r>
            <a:endParaRPr lang="tr-TR" smtClean="0"/>
          </a:p>
        </p:txBody>
      </p:sp>
      <p:sp>
        <p:nvSpPr>
          <p:cNvPr id="3" name="2 İçerik Yer Tutucusu"/>
          <p:cNvSpPr>
            <a:spLocks noGrp="1"/>
          </p:cNvSpPr>
          <p:nvPr>
            <p:ph idx="1"/>
          </p:nvPr>
        </p:nvSpPr>
        <p:spPr>
          <a:xfrm>
            <a:off x="838200" y="1600200"/>
            <a:ext cx="7845425" cy="5105400"/>
          </a:xfrm>
        </p:spPr>
        <p:txBody>
          <a:bodyPr>
            <a:normAutofit fontScale="85000" lnSpcReduction="20000"/>
          </a:bodyPr>
          <a:lstStyle/>
          <a:p>
            <a:pPr algn="ctr">
              <a:buFont typeface="Wingdings" pitchFamily="2" charset="2"/>
              <a:buNone/>
              <a:defRPr/>
            </a:pPr>
            <a:r>
              <a:rPr lang="tr-TR" sz="2400" dirty="0" smtClean="0">
                <a:solidFill>
                  <a:srgbClr val="FF0000"/>
                </a:solidFill>
              </a:rPr>
              <a:t>Kontrol faaliyetleri yöntemleri 1</a:t>
            </a:r>
          </a:p>
          <a:p>
            <a:pPr algn="just">
              <a:buFont typeface="Courier New" pitchFamily="49" charset="0"/>
              <a:buChar char="o"/>
              <a:defRPr/>
            </a:pPr>
            <a:endParaRPr lang="tr-TR" sz="2400" dirty="0" smtClean="0">
              <a:solidFill>
                <a:srgbClr val="000099"/>
              </a:solidFill>
            </a:endParaRPr>
          </a:p>
          <a:p>
            <a:pPr algn="just">
              <a:defRPr/>
            </a:pPr>
            <a:r>
              <a:rPr lang="tr-TR" sz="2400" dirty="0" smtClean="0">
                <a:solidFill>
                  <a:srgbClr val="FF0000"/>
                </a:solidFill>
              </a:rPr>
              <a:t>Karar alma ve onaylama</a:t>
            </a:r>
            <a:r>
              <a:rPr lang="tr-TR" sz="2400" dirty="0" smtClean="0">
                <a:solidFill>
                  <a:srgbClr val="000099"/>
                </a:solidFill>
              </a:rPr>
              <a:t>: Faaliyetlerde karar alma ve onaylama mercileri açık ve yazılı bir şekilde belirlenmelidir. Karar alma ve onaylama yalnızca yetkili kişiler tarafından yapılmalıdır. </a:t>
            </a:r>
          </a:p>
          <a:p>
            <a:pPr algn="just">
              <a:defRPr/>
            </a:pPr>
            <a:endParaRPr lang="tr-TR" sz="2400" dirty="0" smtClean="0">
              <a:solidFill>
                <a:srgbClr val="000099"/>
              </a:solidFill>
            </a:endParaRPr>
          </a:p>
          <a:p>
            <a:pPr algn="just">
              <a:defRPr/>
            </a:pPr>
            <a:r>
              <a:rPr lang="tr-TR" sz="2400" dirty="0" smtClean="0">
                <a:solidFill>
                  <a:srgbClr val="FF0000"/>
                </a:solidFill>
              </a:rPr>
              <a:t>Görevler ayrılığı: </a:t>
            </a:r>
            <a:r>
              <a:rPr lang="tr-TR" sz="2400" dirty="0" smtClean="0">
                <a:solidFill>
                  <a:srgbClr val="000099"/>
                </a:solidFill>
              </a:rPr>
              <a:t>bir işlemin, sürecin veya faaliyetin iki veya daha fazla aşamasının uygulanmasından farklı çalışanların sorumlu olmasını öngören kurallar ortaya koymalıdır.</a:t>
            </a:r>
          </a:p>
          <a:p>
            <a:pPr algn="just">
              <a:defRPr/>
            </a:pPr>
            <a:endParaRPr lang="tr-TR" sz="2400" dirty="0" smtClean="0">
              <a:solidFill>
                <a:srgbClr val="000099"/>
              </a:solidFill>
            </a:endParaRPr>
          </a:p>
          <a:p>
            <a:pPr algn="just">
              <a:defRPr/>
            </a:pPr>
            <a:r>
              <a:rPr lang="tr-TR" sz="2400" dirty="0" smtClean="0">
                <a:solidFill>
                  <a:srgbClr val="FF0000"/>
                </a:solidFill>
              </a:rPr>
              <a:t>Çift imza sistemi: </a:t>
            </a:r>
            <a:r>
              <a:rPr lang="tr-TR" sz="2400" dirty="0" smtClean="0">
                <a:solidFill>
                  <a:srgbClr val="000099"/>
                </a:solidFill>
              </a:rPr>
              <a:t>Bazı riskler için bir işlemin iki imza ile geçerli olması öngörülmelidir. Çift imza yöntemi, üst yöneticiye sunulan bilgiler (raporlar, bilgi notları, istatistikler vb.), atama emirleri, sözleşme imzalanması ve ödeme yapılması v.b konularında uygulanabilir.</a:t>
            </a:r>
          </a:p>
          <a:p>
            <a:pPr algn="just">
              <a:defRPr/>
            </a:pPr>
            <a:endParaRPr lang="tr-TR" sz="2400" dirty="0" smtClean="0">
              <a:solidFill>
                <a:srgbClr val="000099"/>
              </a:solidFill>
            </a:endParaRPr>
          </a:p>
          <a:p>
            <a:pPr algn="just">
              <a:defRPr/>
            </a:pPr>
            <a:r>
              <a:rPr lang="tr-TR" sz="2400" dirty="0" smtClean="0">
                <a:solidFill>
                  <a:srgbClr val="FF0000"/>
                </a:solidFill>
              </a:rPr>
              <a:t>Veri mutabakatı:</a:t>
            </a:r>
            <a:r>
              <a:rPr lang="tr-TR" sz="2400" dirty="0" smtClean="0">
                <a:solidFill>
                  <a:srgbClr val="000099"/>
                </a:solidFill>
              </a:rPr>
              <a:t> Farklı belge ve kaynaklardaki verilerin eşleştirilmesi şeklinde uygulanır.</a:t>
            </a:r>
          </a:p>
          <a:p>
            <a:pPr algn="just">
              <a:buFont typeface="Courier New" pitchFamily="49" charset="0"/>
              <a:buChar char="o"/>
              <a:defRPr/>
            </a:pPr>
            <a:endParaRPr lang="tr-TR" sz="2400" dirty="0" smtClean="0">
              <a:solidFill>
                <a:srgbClr val="000099"/>
              </a:solidFill>
            </a:endParaRPr>
          </a:p>
          <a:p>
            <a:pPr algn="just">
              <a:buFont typeface="Courier New" pitchFamily="49" charset="0"/>
              <a:buChar char="o"/>
              <a:defRPr/>
            </a:pPr>
            <a:endParaRPr lang="tr-TR" sz="2400" dirty="0" smtClean="0">
              <a:solidFill>
                <a:srgbClr val="FF0000"/>
              </a:solidFill>
            </a:endParaRPr>
          </a:p>
          <a:p>
            <a:pPr algn="just">
              <a:buFont typeface="Wingdings" pitchFamily="2" charset="2"/>
              <a:buNone/>
              <a:defRPr/>
            </a:pPr>
            <a:endParaRPr lang="tr-TR" sz="2400" dirty="0" smtClean="0">
              <a:solidFill>
                <a:srgbClr val="FF0000"/>
              </a:solidFill>
            </a:endParaRPr>
          </a:p>
          <a:p>
            <a:pPr algn="just">
              <a:buFont typeface="Wingdings" pitchFamily="2" charset="2"/>
              <a:buNone/>
              <a:defRPr/>
            </a:pPr>
            <a:endParaRPr lang="tr-TR" sz="2400" dirty="0">
              <a:solidFill>
                <a:srgbClr val="FF0000"/>
              </a:solidFill>
            </a:endParaRPr>
          </a:p>
        </p:txBody>
      </p:sp>
      <p:sp>
        <p:nvSpPr>
          <p:cNvPr id="46084"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C3CD1DCB-9E3E-4D1E-8BE8-782FEBE2D8E4}" type="slidenum">
              <a:rPr lang="tr-TR" u="none" smtClean="0"/>
              <a:pPr eaLnBrk="1" hangingPunct="1"/>
              <a:t>67</a:t>
            </a:fld>
            <a:endParaRPr lang="tr-TR" u="none" smtClean="0"/>
          </a:p>
        </p:txBody>
      </p:sp>
    </p:spTree>
    <p:extLst>
      <p:ext uri="{BB962C8B-B14F-4D97-AF65-F5344CB8AC3E}">
        <p14:creationId xmlns:p14="http://schemas.microsoft.com/office/powerpoint/2010/main" val="4225141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III. Bileşen: Kontrol Faaliyetleri</a:t>
            </a:r>
            <a:endParaRPr lang="tr-TR" smtClean="0"/>
          </a:p>
        </p:txBody>
      </p:sp>
      <p:sp>
        <p:nvSpPr>
          <p:cNvPr id="3" name="2 İçerik Yer Tutucusu"/>
          <p:cNvSpPr>
            <a:spLocks noGrp="1"/>
          </p:cNvSpPr>
          <p:nvPr>
            <p:ph idx="1"/>
          </p:nvPr>
        </p:nvSpPr>
        <p:spPr>
          <a:xfrm>
            <a:off x="838200" y="1600200"/>
            <a:ext cx="7845425" cy="5105400"/>
          </a:xfrm>
        </p:spPr>
        <p:txBody>
          <a:bodyPr>
            <a:normAutofit fontScale="77500" lnSpcReduction="20000"/>
          </a:bodyPr>
          <a:lstStyle/>
          <a:p>
            <a:pPr algn="ctr">
              <a:buFont typeface="Wingdings" pitchFamily="2" charset="2"/>
              <a:buNone/>
              <a:defRPr/>
            </a:pPr>
            <a:r>
              <a:rPr lang="tr-TR" sz="2300" dirty="0" smtClean="0">
                <a:solidFill>
                  <a:srgbClr val="FF0000"/>
                </a:solidFill>
              </a:rPr>
              <a:t>Kontrol faaliyetleri yöntemleri 2</a:t>
            </a:r>
          </a:p>
          <a:p>
            <a:pPr algn="just">
              <a:buFont typeface="Courier New" pitchFamily="49" charset="0"/>
              <a:buChar char="o"/>
              <a:defRPr/>
            </a:pPr>
            <a:endParaRPr lang="tr-TR" sz="2300" dirty="0" smtClean="0">
              <a:solidFill>
                <a:srgbClr val="000099"/>
              </a:solidFill>
            </a:endParaRPr>
          </a:p>
          <a:p>
            <a:pPr algn="just">
              <a:defRPr/>
            </a:pPr>
            <a:r>
              <a:rPr lang="tr-TR" sz="2300" dirty="0" smtClean="0">
                <a:solidFill>
                  <a:srgbClr val="FF0000"/>
                </a:solidFill>
              </a:rPr>
              <a:t>Gözetim prosedürleri</a:t>
            </a:r>
            <a:r>
              <a:rPr lang="tr-TR" sz="2300" dirty="0" smtClean="0">
                <a:solidFill>
                  <a:srgbClr val="000099"/>
                </a:solidFill>
              </a:rPr>
              <a:t>: Görevin verilmesi ve yerine getirilmesine ilişkin gözetim prosedürleri yöneticiler tarafından günlük olarak uygulanmalıdır. </a:t>
            </a:r>
          </a:p>
          <a:p>
            <a:pPr algn="just">
              <a:defRPr/>
            </a:pPr>
            <a:endParaRPr lang="tr-TR" sz="2300" dirty="0" smtClean="0">
              <a:solidFill>
                <a:srgbClr val="000099"/>
              </a:solidFill>
            </a:endParaRPr>
          </a:p>
          <a:p>
            <a:pPr algn="just">
              <a:defRPr/>
            </a:pPr>
            <a:r>
              <a:rPr lang="tr-TR" sz="2300" dirty="0" smtClean="0">
                <a:solidFill>
                  <a:srgbClr val="FF0000"/>
                </a:solidFill>
              </a:rPr>
              <a:t>Ön mali kontroller</a:t>
            </a:r>
            <a:r>
              <a:rPr lang="tr-TR" sz="2300" dirty="0" smtClean="0">
                <a:solidFill>
                  <a:srgbClr val="000099"/>
                </a:solidFill>
              </a:rPr>
              <a:t>: Ön mali kontrol, İdarelerin gelir, gider, varlık ve yükümlülüklerine ilişkin mali karar ve işlemlerinin; idarenin bütçesi, bütçe tertibi, kullanabilir ödenek tutarı, harcama programı, finansman programı, merkezi yönetim bütçe kanunu ve diğer mali mevzuat hükümlerine uygunluğu ve kaynakların etkili, ekonomik ve verimli bir şekilde kullanılması yönünden yapılan kontroldür.</a:t>
            </a:r>
          </a:p>
          <a:p>
            <a:pPr algn="just">
              <a:defRPr/>
            </a:pPr>
            <a:endParaRPr lang="tr-TR" sz="2300" dirty="0" smtClean="0">
              <a:solidFill>
                <a:srgbClr val="000099"/>
              </a:solidFill>
            </a:endParaRPr>
          </a:p>
          <a:p>
            <a:pPr algn="just">
              <a:defRPr/>
            </a:pPr>
            <a:r>
              <a:rPr lang="tr-TR" sz="2300" dirty="0" smtClean="0">
                <a:solidFill>
                  <a:srgbClr val="FF0000"/>
                </a:solidFill>
              </a:rPr>
              <a:t>Muhasebe prosedürleri</a:t>
            </a:r>
            <a:r>
              <a:rPr lang="tr-TR" sz="2300" dirty="0" smtClean="0">
                <a:solidFill>
                  <a:srgbClr val="000099"/>
                </a:solidFill>
              </a:rPr>
              <a:t>: Bu prosedürler, belirli bir tarihteki tüm mali işlemlerin muhasebesinin tam, doğru ve zamanında yapılmasını sağlamalıdır. Bu prosedürler ilgili mevzuat ve kamu muhasebe standartları  uyarınca oluşturulmalıdır.</a:t>
            </a:r>
          </a:p>
          <a:p>
            <a:pPr algn="just">
              <a:defRPr/>
            </a:pPr>
            <a:r>
              <a:rPr lang="tr-TR" sz="2300" dirty="0" smtClean="0">
                <a:solidFill>
                  <a:srgbClr val="000099"/>
                </a:solidFill>
              </a:rPr>
              <a:t> </a:t>
            </a:r>
          </a:p>
          <a:p>
            <a:pPr algn="just">
              <a:defRPr/>
            </a:pPr>
            <a:r>
              <a:rPr lang="tr-TR" sz="2300" dirty="0" smtClean="0">
                <a:solidFill>
                  <a:srgbClr val="FF0000"/>
                </a:solidFill>
              </a:rPr>
              <a:t>Yolsuzlukla ilgili bildirim prosedürleri</a:t>
            </a:r>
            <a:r>
              <a:rPr lang="tr-TR" sz="2300" dirty="0" smtClean="0">
                <a:solidFill>
                  <a:srgbClr val="000099"/>
                </a:solidFill>
              </a:rPr>
              <a:t>; Yolsuzluk ve usulsüzlüklere yol açan idari zayıflıkların, tutarsızlıkların ve ihlallerin ihbar edilmesi, incelenmesi, tespit edilmesi ve raporlanması için kurallar ve prosedürler olmalıdır. </a:t>
            </a:r>
          </a:p>
          <a:p>
            <a:pPr algn="just">
              <a:buFont typeface="Courier New" pitchFamily="49" charset="0"/>
              <a:buChar char="o"/>
              <a:defRPr/>
            </a:pPr>
            <a:endParaRPr lang="tr-TR" sz="2300" dirty="0" smtClean="0">
              <a:solidFill>
                <a:srgbClr val="000099"/>
              </a:solidFill>
            </a:endParaRPr>
          </a:p>
          <a:p>
            <a:pPr algn="just">
              <a:buFont typeface="Courier New" pitchFamily="49" charset="0"/>
              <a:buChar char="o"/>
              <a:defRPr/>
            </a:pPr>
            <a:endParaRPr lang="tr-TR" sz="2400" dirty="0" smtClean="0">
              <a:solidFill>
                <a:srgbClr val="FF0000"/>
              </a:solidFill>
            </a:endParaRPr>
          </a:p>
          <a:p>
            <a:pPr algn="just">
              <a:buFont typeface="Wingdings" pitchFamily="2" charset="2"/>
              <a:buNone/>
              <a:defRPr/>
            </a:pPr>
            <a:endParaRPr lang="tr-TR" sz="2400" dirty="0" smtClean="0">
              <a:solidFill>
                <a:srgbClr val="FF0000"/>
              </a:solidFill>
            </a:endParaRPr>
          </a:p>
          <a:p>
            <a:pPr algn="just">
              <a:buFont typeface="Wingdings" pitchFamily="2" charset="2"/>
              <a:buNone/>
              <a:defRPr/>
            </a:pPr>
            <a:endParaRPr lang="tr-TR" sz="2400" dirty="0">
              <a:solidFill>
                <a:srgbClr val="FF0000"/>
              </a:solidFill>
            </a:endParaRPr>
          </a:p>
        </p:txBody>
      </p:sp>
      <p:sp>
        <p:nvSpPr>
          <p:cNvPr id="47108"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86E46020-869A-4AF2-8DB7-14C8311726E9}" type="slidenum">
              <a:rPr lang="tr-TR" u="none" smtClean="0"/>
              <a:pPr eaLnBrk="1" hangingPunct="1"/>
              <a:t>68</a:t>
            </a:fld>
            <a:endParaRPr lang="tr-TR" u="none" smtClean="0"/>
          </a:p>
        </p:txBody>
      </p:sp>
    </p:spTree>
    <p:extLst>
      <p:ext uri="{BB962C8B-B14F-4D97-AF65-F5344CB8AC3E}">
        <p14:creationId xmlns:p14="http://schemas.microsoft.com/office/powerpoint/2010/main" val="5475751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III. Bileşen: Kontrol Faaliyetleri</a:t>
            </a:r>
            <a:endParaRPr lang="tr-TR" smtClean="0"/>
          </a:p>
        </p:txBody>
      </p:sp>
      <p:sp>
        <p:nvSpPr>
          <p:cNvPr id="48131" name="2 İçerik Yer Tutucusu"/>
          <p:cNvSpPr>
            <a:spLocks noGrp="1"/>
          </p:cNvSpPr>
          <p:nvPr>
            <p:ph idx="1"/>
          </p:nvPr>
        </p:nvSpPr>
        <p:spPr>
          <a:xfrm>
            <a:off x="609600" y="1600200"/>
            <a:ext cx="8074025" cy="5105400"/>
          </a:xfrm>
        </p:spPr>
        <p:txBody>
          <a:bodyPr/>
          <a:lstStyle/>
          <a:p>
            <a:pPr algn="ctr">
              <a:buFont typeface="Wingdings" pitchFamily="2" charset="2"/>
              <a:buNone/>
            </a:pPr>
            <a:r>
              <a:rPr lang="tr-TR" sz="2000" dirty="0" smtClean="0">
                <a:solidFill>
                  <a:srgbClr val="FF0000"/>
                </a:solidFill>
              </a:rPr>
              <a:t>Kontrol faaliyetleri yöntemleri 3</a:t>
            </a:r>
          </a:p>
          <a:p>
            <a:pPr algn="ctr">
              <a:buFont typeface="Wingdings" pitchFamily="2" charset="2"/>
              <a:buNone/>
            </a:pPr>
            <a:endParaRPr lang="tr-TR" sz="2000" dirty="0" smtClean="0">
              <a:solidFill>
                <a:srgbClr val="FF0000"/>
              </a:solidFill>
            </a:endParaRPr>
          </a:p>
          <a:p>
            <a:pPr algn="just"/>
            <a:r>
              <a:rPr lang="tr-TR" sz="2000" dirty="0" smtClean="0">
                <a:solidFill>
                  <a:srgbClr val="FF0000"/>
                </a:solidFill>
              </a:rPr>
              <a:t>Varlık ve bilgiye erişim</a:t>
            </a:r>
            <a:r>
              <a:rPr lang="tr-TR" sz="2000" dirty="0" smtClean="0">
                <a:solidFill>
                  <a:srgbClr val="000099"/>
                </a:solidFill>
              </a:rPr>
              <a:t>: Yöneticiler, yalnızca varlık ve bilgilerin korunması ve/veya kullanımından sorumlu kişilerin bunlara erişimi konusunda yetkilendirilmesini sağlamalıdır.</a:t>
            </a:r>
          </a:p>
          <a:p>
            <a:pPr algn="just"/>
            <a:endParaRPr lang="tr-TR" sz="2000" dirty="0" smtClean="0">
              <a:solidFill>
                <a:srgbClr val="000099"/>
              </a:solidFill>
            </a:endParaRPr>
          </a:p>
          <a:p>
            <a:pPr algn="just"/>
            <a:r>
              <a:rPr lang="tr-TR" sz="2000" dirty="0" smtClean="0">
                <a:solidFill>
                  <a:srgbClr val="FF0000"/>
                </a:solidFill>
              </a:rPr>
              <a:t>İş sürekliliği: </a:t>
            </a:r>
            <a:r>
              <a:rPr lang="tr-TR" sz="2000" dirty="0" smtClean="0">
                <a:solidFill>
                  <a:srgbClr val="000099"/>
                </a:solidFill>
              </a:rPr>
              <a:t>“Gündelik işlerin” aksaması durumunda hizmetin devamlılığını sağlamak üzere gerekli tedbirlerin mevcut olması gerekir. Büyük bir aksaklık olsa da idarenin mümkün olduğunca işlemlerine devam edebilmesini sağlayacak İş Sürekliliği Planlarının bulunması gerekir. </a:t>
            </a:r>
          </a:p>
          <a:p>
            <a:pPr algn="just">
              <a:buFont typeface="Courier New" pitchFamily="49" charset="0"/>
              <a:buChar char="o"/>
            </a:pPr>
            <a:endParaRPr lang="tr-TR" sz="2300" dirty="0" smtClean="0">
              <a:solidFill>
                <a:srgbClr val="000099"/>
              </a:solidFill>
            </a:endParaRPr>
          </a:p>
          <a:p>
            <a:pPr algn="just">
              <a:buFont typeface="Courier New" pitchFamily="49" charset="0"/>
              <a:buChar char="o"/>
            </a:pPr>
            <a:endParaRPr lang="tr-TR" sz="2300" dirty="0" smtClean="0">
              <a:solidFill>
                <a:srgbClr val="FF0000"/>
              </a:solidFill>
            </a:endParaRPr>
          </a:p>
          <a:p>
            <a:pPr algn="just">
              <a:buFont typeface="Courier New" pitchFamily="49" charset="0"/>
              <a:buChar char="o"/>
            </a:pPr>
            <a:endParaRPr lang="tr-TR" sz="2400" dirty="0" smtClean="0">
              <a:solidFill>
                <a:srgbClr val="FF0000"/>
              </a:solidFill>
            </a:endParaRPr>
          </a:p>
          <a:p>
            <a:pPr algn="just">
              <a:buFont typeface="Wingdings" pitchFamily="2" charset="2"/>
              <a:buNone/>
            </a:pPr>
            <a:endParaRPr lang="tr-TR" sz="2400" dirty="0" smtClean="0">
              <a:solidFill>
                <a:srgbClr val="FF0000"/>
              </a:solidFill>
            </a:endParaRPr>
          </a:p>
          <a:p>
            <a:pPr algn="just">
              <a:buFont typeface="Wingdings" pitchFamily="2" charset="2"/>
              <a:buNone/>
            </a:pPr>
            <a:endParaRPr lang="tr-TR" sz="2400" dirty="0" smtClean="0">
              <a:solidFill>
                <a:srgbClr val="FF0000"/>
              </a:solidFill>
            </a:endParaRPr>
          </a:p>
        </p:txBody>
      </p:sp>
      <p:sp>
        <p:nvSpPr>
          <p:cNvPr id="48132"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50A1F96A-17B2-406F-B119-2A8F92DBFDBD}" type="slidenum">
              <a:rPr lang="tr-TR" u="none" smtClean="0"/>
              <a:pPr eaLnBrk="1" hangingPunct="1"/>
              <a:t>69</a:t>
            </a:fld>
            <a:endParaRPr lang="tr-TR" u="none" smtClean="0"/>
          </a:p>
        </p:txBody>
      </p:sp>
    </p:spTree>
    <p:extLst>
      <p:ext uri="{BB962C8B-B14F-4D97-AF65-F5344CB8AC3E}">
        <p14:creationId xmlns:p14="http://schemas.microsoft.com/office/powerpoint/2010/main" val="191051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1520" y="476673"/>
            <a:ext cx="7921303" cy="936104"/>
          </a:xfrm>
        </p:spPr>
        <p:txBody>
          <a:bodyPr/>
          <a:lstStyle/>
          <a:p>
            <a:pPr eaLnBrk="1" hangingPunct="1"/>
            <a:r>
              <a:rPr lang="tr-TR" sz="3400" b="1" dirty="0"/>
              <a:t>Türkiye: Yeni Mali Yönetim </a:t>
            </a:r>
            <a:r>
              <a:rPr lang="tr-TR" sz="3400" b="1" dirty="0" smtClean="0"/>
              <a:t>Sistemi</a:t>
            </a:r>
            <a:endParaRPr lang="en-US" sz="3400" b="1" dirty="0"/>
          </a:p>
        </p:txBody>
      </p:sp>
      <p:sp>
        <p:nvSpPr>
          <p:cNvPr id="65539" name="Rectangle 3"/>
          <p:cNvSpPr>
            <a:spLocks noGrp="1" noChangeArrowheads="1"/>
          </p:cNvSpPr>
          <p:nvPr>
            <p:ph idx="1"/>
          </p:nvPr>
        </p:nvSpPr>
        <p:spPr>
          <a:xfrm>
            <a:off x="683568" y="1340768"/>
            <a:ext cx="7848872" cy="5256584"/>
          </a:xfrm>
        </p:spPr>
        <p:txBody>
          <a:bodyPr>
            <a:normAutofit lnSpcReduction="10000"/>
          </a:bodyPr>
          <a:lstStyle/>
          <a:p>
            <a:r>
              <a:rPr lang="tr-TR" dirty="0"/>
              <a:t>Kamu Mali Yönetimi ve Kontrol Kanunu</a:t>
            </a:r>
          </a:p>
          <a:p>
            <a:pPr lvl="1"/>
            <a:r>
              <a:rPr lang="tr-TR" dirty="0">
                <a:solidFill>
                  <a:schemeClr val="tx1"/>
                </a:solidFill>
              </a:rPr>
              <a:t>Teori ve söylemde doğru adımlar</a:t>
            </a:r>
          </a:p>
          <a:p>
            <a:pPr lvl="2"/>
            <a:r>
              <a:rPr lang="tr-TR" dirty="0">
                <a:solidFill>
                  <a:schemeClr val="tx1"/>
                </a:solidFill>
              </a:rPr>
              <a:t>Mali disiplin (harcama sınırları)</a:t>
            </a:r>
          </a:p>
          <a:p>
            <a:pPr lvl="3"/>
            <a:r>
              <a:rPr lang="tr-TR" dirty="0">
                <a:solidFill>
                  <a:schemeClr val="tx1"/>
                </a:solidFill>
              </a:rPr>
              <a:t>Orta Vadeli Program</a:t>
            </a:r>
          </a:p>
          <a:p>
            <a:pPr lvl="3"/>
            <a:r>
              <a:rPr lang="tr-TR" dirty="0">
                <a:solidFill>
                  <a:schemeClr val="tx1"/>
                </a:solidFill>
              </a:rPr>
              <a:t>Orta Vadeli Mali Plan</a:t>
            </a:r>
          </a:p>
          <a:p>
            <a:pPr lvl="2"/>
            <a:r>
              <a:rPr lang="tr-TR" dirty="0">
                <a:solidFill>
                  <a:schemeClr val="tx1"/>
                </a:solidFill>
              </a:rPr>
              <a:t>Stratejik Planlama, </a:t>
            </a:r>
          </a:p>
          <a:p>
            <a:pPr lvl="2"/>
            <a:r>
              <a:rPr lang="tr-TR" dirty="0">
                <a:solidFill>
                  <a:schemeClr val="tx1"/>
                </a:solidFill>
              </a:rPr>
              <a:t>Performans Programları</a:t>
            </a:r>
          </a:p>
          <a:p>
            <a:pPr lvl="2"/>
            <a:r>
              <a:rPr lang="tr-TR" dirty="0">
                <a:solidFill>
                  <a:schemeClr val="tx1"/>
                </a:solidFill>
              </a:rPr>
              <a:t>Performans Esaslı Bütçeleme</a:t>
            </a:r>
          </a:p>
          <a:p>
            <a:pPr lvl="2"/>
            <a:r>
              <a:rPr lang="tr-TR" dirty="0">
                <a:solidFill>
                  <a:schemeClr val="tx1"/>
                </a:solidFill>
              </a:rPr>
              <a:t>Tahakkuk Esaslı Muhasebe</a:t>
            </a:r>
          </a:p>
          <a:p>
            <a:pPr lvl="2"/>
            <a:r>
              <a:rPr lang="tr-TR" dirty="0">
                <a:solidFill>
                  <a:schemeClr val="tx1"/>
                </a:solidFill>
              </a:rPr>
              <a:t>Faaliyet Raporları </a:t>
            </a:r>
          </a:p>
          <a:p>
            <a:pPr lvl="2"/>
            <a:r>
              <a:rPr lang="tr-TR" dirty="0">
                <a:solidFill>
                  <a:schemeClr val="tx1"/>
                </a:solidFill>
              </a:rPr>
              <a:t>İç </a:t>
            </a:r>
            <a:r>
              <a:rPr lang="tr-TR" dirty="0" smtClean="0">
                <a:solidFill>
                  <a:schemeClr val="tx1"/>
                </a:solidFill>
              </a:rPr>
              <a:t>Kontrol Sistemi ve İç Denetim</a:t>
            </a:r>
          </a:p>
          <a:p>
            <a:pPr lvl="2"/>
            <a:r>
              <a:rPr lang="tr-TR" dirty="0" smtClean="0">
                <a:solidFill>
                  <a:schemeClr val="tx1"/>
                </a:solidFill>
              </a:rPr>
              <a:t>Dış </a:t>
            </a:r>
            <a:r>
              <a:rPr lang="tr-TR" dirty="0">
                <a:solidFill>
                  <a:schemeClr val="tx1"/>
                </a:solidFill>
              </a:rPr>
              <a:t>Denetim ve Sayıştay’ın denetim kapsamının genişletilmesi</a:t>
            </a:r>
            <a:endParaRPr lang="en-US" dirty="0">
              <a:solidFill>
                <a:schemeClr val="tx1"/>
              </a:solidFill>
            </a:endParaRPr>
          </a:p>
        </p:txBody>
      </p:sp>
      <p:sp>
        <p:nvSpPr>
          <p:cNvPr id="4" name="3 Slayt Numarası Yer Tutucusu"/>
          <p:cNvSpPr>
            <a:spLocks noGrp="1"/>
          </p:cNvSpPr>
          <p:nvPr>
            <p:ph type="sldNum" sz="quarter" idx="12"/>
          </p:nvPr>
        </p:nvSpPr>
        <p:spPr/>
        <p:txBody>
          <a:bodyPr/>
          <a:lstStyle/>
          <a:p>
            <a:fld id="{C82BC245-AE3B-4E72-94EC-706466790AFD}" type="slidenum">
              <a:rPr lang="tr-TR" smtClean="0"/>
              <a:pPr/>
              <a:t>7</a:t>
            </a:fld>
            <a:endParaRPr lang="tr-TR" dirty="0"/>
          </a:p>
        </p:txBody>
      </p:sp>
    </p:spTree>
    <p:extLst>
      <p:ext uri="{BB962C8B-B14F-4D97-AF65-F5344CB8AC3E}">
        <p14:creationId xmlns:p14="http://schemas.microsoft.com/office/powerpoint/2010/main" val="184466872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609600" y="1827213"/>
            <a:ext cx="8382000" cy="4114800"/>
          </a:xfrm>
        </p:spPr>
        <p:txBody>
          <a:bodyPr/>
          <a:lstStyle/>
          <a:p>
            <a:pPr algn="ctr">
              <a:buFont typeface="Wingdings" pitchFamily="2" charset="2"/>
              <a:buNone/>
            </a:pPr>
            <a:endParaRPr lang="tr-TR" smtClean="0">
              <a:solidFill>
                <a:srgbClr val="000099"/>
              </a:solidFill>
            </a:endParaRPr>
          </a:p>
          <a:p>
            <a:pPr algn="ctr">
              <a:buFont typeface="Wingdings" pitchFamily="2" charset="2"/>
              <a:buNone/>
            </a:pPr>
            <a:endParaRPr lang="tr-TR" sz="2400" smtClean="0">
              <a:solidFill>
                <a:srgbClr val="FF0000"/>
              </a:solidFill>
            </a:endParaRPr>
          </a:p>
          <a:p>
            <a:pPr algn="ctr">
              <a:buFont typeface="Wingdings" pitchFamily="2" charset="2"/>
              <a:buNone/>
            </a:pPr>
            <a:r>
              <a:rPr lang="tr-TR" sz="2400" smtClean="0">
                <a:solidFill>
                  <a:srgbClr val="FF0000"/>
                </a:solidFill>
              </a:rPr>
              <a:t>IV. BİLEŞEN: BİLGİ VE İLETİŞİM STANDARTLARI</a:t>
            </a:r>
          </a:p>
        </p:txBody>
      </p:sp>
      <p:pic>
        <p:nvPicPr>
          <p:cNvPr id="49155" name="Picture 4" descr="http://1.bp.blogspot.com/_bW9Ww4iEs78/TUqZJzr9nXI/AAAAAAAAAD0/IsGuh3viFDg/s1600/sosyal%2Bmed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1800" y="3962400"/>
            <a:ext cx="578167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874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1370013" y="533400"/>
            <a:ext cx="7313612" cy="841375"/>
          </a:xfrm>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IV. Bileşen: Bilgi ve İletişim</a:t>
            </a:r>
            <a:endParaRPr lang="tr-TR" smtClean="0"/>
          </a:p>
        </p:txBody>
      </p:sp>
      <p:sp>
        <p:nvSpPr>
          <p:cNvPr id="3" name="2 İçerik Yer Tutucusu"/>
          <p:cNvSpPr>
            <a:spLocks noGrp="1"/>
          </p:cNvSpPr>
          <p:nvPr>
            <p:ph idx="1"/>
          </p:nvPr>
        </p:nvSpPr>
        <p:spPr>
          <a:xfrm>
            <a:off x="609600" y="1600200"/>
            <a:ext cx="8074025" cy="5257800"/>
          </a:xfrm>
        </p:spPr>
        <p:txBody>
          <a:bodyPr>
            <a:normAutofit fontScale="47500" lnSpcReduction="20000"/>
          </a:bodyPr>
          <a:lstStyle/>
          <a:p>
            <a:pPr algn="just">
              <a:defRPr/>
            </a:pPr>
            <a:r>
              <a:rPr lang="tr-TR" dirty="0" smtClean="0">
                <a:solidFill>
                  <a:srgbClr val="FF0000"/>
                </a:solidFill>
              </a:rPr>
              <a:t>Bilgi ve iletişim, </a:t>
            </a:r>
            <a:r>
              <a:rPr lang="tr-TR" dirty="0" smtClean="0">
                <a:solidFill>
                  <a:srgbClr val="000099"/>
                </a:solidFill>
              </a:rPr>
              <a:t>gerekli bilginin ihtiyaç duyan kişi, personel ve yöneticiye belirli bir formatta ve ilgililerin iç kontrol ve diğer sorumluluklarını yerine getirmelerine imkân verecek bir zaman dilimi içinde iletilmesini sağlayacak bilgi, iletişim ve kayıt sistemini kapsar.</a:t>
            </a:r>
          </a:p>
          <a:p>
            <a:pPr>
              <a:defRPr/>
            </a:pPr>
            <a:endParaRPr lang="tr-TR" b="1" dirty="0" smtClean="0"/>
          </a:p>
          <a:p>
            <a:pPr>
              <a:buFont typeface="Wingdings" pitchFamily="2" charset="2"/>
              <a:buNone/>
              <a:defRPr/>
            </a:pPr>
            <a:r>
              <a:rPr lang="tr-TR" b="1" dirty="0" smtClean="0"/>
              <a:t>	</a:t>
            </a:r>
            <a:r>
              <a:rPr lang="tr-TR" b="1" dirty="0" smtClean="0">
                <a:solidFill>
                  <a:srgbClr val="FF0000"/>
                </a:solidFill>
              </a:rPr>
              <a:t>Standart 13. Bilgi ve iletişim: </a:t>
            </a:r>
            <a:endParaRPr lang="tr-TR" dirty="0" smtClean="0">
              <a:solidFill>
                <a:srgbClr val="FF0000"/>
              </a:solidFill>
            </a:endParaRPr>
          </a:p>
          <a:p>
            <a:pPr>
              <a:defRPr/>
            </a:pPr>
            <a:r>
              <a:rPr lang="tr-TR" dirty="0" smtClean="0">
                <a:solidFill>
                  <a:srgbClr val="000099"/>
                </a:solidFill>
              </a:rPr>
              <a:t>İdareler, birimlerinin ve çalışanlarının performansının izlenebilmesi, karar alma süreçlerinin sağlıklı bir şekilde işleyebilmesi ve hizmet sunumunda etkinlik ve memnuniyetin sağlanması amacıyla uygun bir bilgi ve iletişim sistemine sahip olmalıdır.</a:t>
            </a:r>
          </a:p>
          <a:p>
            <a:pPr>
              <a:defRPr/>
            </a:pPr>
            <a:endParaRPr lang="tr-TR" dirty="0" smtClean="0">
              <a:solidFill>
                <a:srgbClr val="000099"/>
              </a:solidFill>
            </a:endParaRPr>
          </a:p>
          <a:p>
            <a:pPr>
              <a:buFont typeface="Wingdings" pitchFamily="2" charset="2"/>
              <a:buNone/>
              <a:defRPr/>
            </a:pPr>
            <a:r>
              <a:rPr lang="tr-TR" b="1" dirty="0" smtClean="0">
                <a:solidFill>
                  <a:srgbClr val="FF0000"/>
                </a:solidFill>
              </a:rPr>
              <a:t>	Standart: 14. Raporlama</a:t>
            </a:r>
            <a:endParaRPr lang="tr-TR" dirty="0" smtClean="0">
              <a:solidFill>
                <a:srgbClr val="FF0000"/>
              </a:solidFill>
            </a:endParaRPr>
          </a:p>
          <a:p>
            <a:pPr>
              <a:defRPr/>
            </a:pPr>
            <a:r>
              <a:rPr lang="tr-TR" dirty="0" smtClean="0">
                <a:solidFill>
                  <a:srgbClr val="000099"/>
                </a:solidFill>
              </a:rPr>
              <a:t>İdarenin amaç, hedef, gösterge ve faaliyetleri ile sonuçları, saydamlık ve hesap verebilirlik ilkeleri doğrultusunda raporlanmalıdır.</a:t>
            </a:r>
          </a:p>
          <a:p>
            <a:pPr>
              <a:defRPr/>
            </a:pPr>
            <a:endParaRPr lang="tr-TR" dirty="0" smtClean="0">
              <a:solidFill>
                <a:srgbClr val="000099"/>
              </a:solidFill>
            </a:endParaRPr>
          </a:p>
          <a:p>
            <a:pPr>
              <a:buFont typeface="Wingdings" pitchFamily="2" charset="2"/>
              <a:buNone/>
              <a:defRPr/>
            </a:pPr>
            <a:r>
              <a:rPr lang="tr-TR" b="1" dirty="0" smtClean="0">
                <a:solidFill>
                  <a:srgbClr val="FF0000"/>
                </a:solidFill>
              </a:rPr>
              <a:t>	Standart: 15. Kayıt ve dosyalama sistemi</a:t>
            </a:r>
            <a:endParaRPr lang="tr-TR" dirty="0" smtClean="0">
              <a:solidFill>
                <a:srgbClr val="FF0000"/>
              </a:solidFill>
            </a:endParaRPr>
          </a:p>
          <a:p>
            <a:pPr>
              <a:defRPr/>
            </a:pPr>
            <a:r>
              <a:rPr lang="tr-TR" dirty="0" smtClean="0">
                <a:solidFill>
                  <a:srgbClr val="000099"/>
                </a:solidFill>
              </a:rPr>
              <a:t>İdareler, gelen ve giden her türlü evrak dâhil iş ve işlemlerin kaydedildiği, sınıflandırıldığı ve dosyalandığı kapsamlı ve güncel bir sisteme sahip olmalıdır.</a:t>
            </a:r>
          </a:p>
          <a:p>
            <a:pPr>
              <a:defRPr/>
            </a:pPr>
            <a:endParaRPr lang="tr-TR" dirty="0" smtClean="0">
              <a:solidFill>
                <a:srgbClr val="000099"/>
              </a:solidFill>
            </a:endParaRPr>
          </a:p>
          <a:p>
            <a:pPr>
              <a:buFont typeface="Wingdings" pitchFamily="2" charset="2"/>
              <a:buNone/>
              <a:defRPr/>
            </a:pPr>
            <a:r>
              <a:rPr lang="tr-TR" b="1" dirty="0" smtClean="0">
                <a:solidFill>
                  <a:srgbClr val="FF0000"/>
                </a:solidFill>
              </a:rPr>
              <a:t>	Standart: 16. Hata, usulsüzlük ve yolsuzlukların bildirilmesi</a:t>
            </a:r>
            <a:endParaRPr lang="tr-TR" dirty="0" smtClean="0">
              <a:solidFill>
                <a:srgbClr val="FF0000"/>
              </a:solidFill>
            </a:endParaRPr>
          </a:p>
          <a:p>
            <a:pPr>
              <a:defRPr/>
            </a:pPr>
            <a:r>
              <a:rPr lang="tr-TR" dirty="0" smtClean="0">
                <a:solidFill>
                  <a:srgbClr val="000099"/>
                </a:solidFill>
              </a:rPr>
              <a:t>İdareler, hata, usulsüzlük ve yolsuzlukların belirlenen bir düzen içinde bildirilmesini sağlayacak yöntemler oluşturmalıdır.</a:t>
            </a:r>
            <a:endParaRPr lang="tr-TR" dirty="0"/>
          </a:p>
        </p:txBody>
      </p:sp>
      <p:sp>
        <p:nvSpPr>
          <p:cNvPr id="50180"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81745369-2EC6-4463-A61C-4AE60DB649C3}" type="slidenum">
              <a:rPr lang="tr-TR" u="none" smtClean="0"/>
              <a:pPr eaLnBrk="1" hangingPunct="1"/>
              <a:t>71</a:t>
            </a:fld>
            <a:endParaRPr lang="tr-TR" u="none" smtClean="0"/>
          </a:p>
        </p:txBody>
      </p:sp>
    </p:spTree>
    <p:extLst>
      <p:ext uri="{BB962C8B-B14F-4D97-AF65-F5344CB8AC3E}">
        <p14:creationId xmlns:p14="http://schemas.microsoft.com/office/powerpoint/2010/main" val="7671575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IV. Bileşen: Bilgi ve İletişim</a:t>
            </a:r>
            <a:endParaRPr lang="tr-TR" smtClean="0"/>
          </a:p>
        </p:txBody>
      </p:sp>
      <p:sp>
        <p:nvSpPr>
          <p:cNvPr id="83971" name="2 İçerik Yer Tutucusu"/>
          <p:cNvSpPr>
            <a:spLocks noGrp="1"/>
          </p:cNvSpPr>
          <p:nvPr>
            <p:ph idx="1"/>
          </p:nvPr>
        </p:nvSpPr>
        <p:spPr>
          <a:xfrm>
            <a:off x="838200" y="1676400"/>
            <a:ext cx="7845425" cy="5029200"/>
          </a:xfrm>
        </p:spPr>
        <p:txBody>
          <a:bodyPr>
            <a:normAutofit fontScale="92500" lnSpcReduction="20000"/>
          </a:bodyPr>
          <a:lstStyle/>
          <a:p>
            <a:pPr algn="ctr">
              <a:buFont typeface="Wingdings" pitchFamily="2" charset="2"/>
              <a:buNone/>
              <a:defRPr/>
            </a:pPr>
            <a:r>
              <a:rPr lang="tr-TR" sz="2000" dirty="0" smtClean="0">
                <a:solidFill>
                  <a:srgbClr val="000099"/>
                </a:solidFill>
              </a:rPr>
              <a:t>	</a:t>
            </a:r>
            <a:r>
              <a:rPr lang="tr-TR" sz="2000" dirty="0" smtClean="0">
                <a:solidFill>
                  <a:srgbClr val="FF0000"/>
                </a:solidFill>
              </a:rPr>
              <a:t>Bilgi Yönetimi</a:t>
            </a:r>
          </a:p>
          <a:p>
            <a:pPr algn="just">
              <a:defRPr/>
            </a:pPr>
            <a:endParaRPr lang="tr-TR" sz="2000" dirty="0" smtClean="0">
              <a:solidFill>
                <a:srgbClr val="000099"/>
              </a:solidFill>
            </a:endParaRPr>
          </a:p>
          <a:p>
            <a:pPr algn="just">
              <a:defRPr/>
            </a:pPr>
            <a:r>
              <a:rPr lang="tr-TR" sz="2000" dirty="0" smtClean="0">
                <a:solidFill>
                  <a:srgbClr val="000099"/>
                </a:solidFill>
              </a:rPr>
              <a:t>bilgi ihtiyacının planlanması,</a:t>
            </a:r>
          </a:p>
          <a:p>
            <a:pPr algn="just">
              <a:buFont typeface="Wingdings" pitchFamily="2" charset="2"/>
              <a:buNone/>
              <a:defRPr/>
            </a:pPr>
            <a:r>
              <a:rPr lang="tr-TR" sz="2000" dirty="0" smtClean="0">
                <a:solidFill>
                  <a:srgbClr val="000099"/>
                </a:solidFill>
              </a:rPr>
              <a:t> </a:t>
            </a:r>
          </a:p>
          <a:p>
            <a:pPr algn="just">
              <a:defRPr/>
            </a:pPr>
            <a:r>
              <a:rPr lang="tr-TR" sz="2000" dirty="0" smtClean="0">
                <a:solidFill>
                  <a:srgbClr val="000099"/>
                </a:solidFill>
              </a:rPr>
              <a:t>bilginin kurum içi veya kurum dışı kaynaklardan elde edilmesi,</a:t>
            </a:r>
          </a:p>
          <a:p>
            <a:pPr algn="just">
              <a:defRPr/>
            </a:pPr>
            <a:endParaRPr lang="tr-TR" sz="2000" dirty="0" smtClean="0">
              <a:solidFill>
                <a:srgbClr val="000099"/>
              </a:solidFill>
            </a:endParaRPr>
          </a:p>
          <a:p>
            <a:pPr algn="just">
              <a:defRPr/>
            </a:pPr>
            <a:r>
              <a:rPr lang="tr-TR" sz="2000" dirty="0" smtClean="0">
                <a:solidFill>
                  <a:srgbClr val="000099"/>
                </a:solidFill>
              </a:rPr>
              <a:t>sınıflandırılması,</a:t>
            </a:r>
          </a:p>
          <a:p>
            <a:pPr algn="just">
              <a:buFont typeface="Wingdings" pitchFamily="2" charset="2"/>
              <a:buNone/>
              <a:defRPr/>
            </a:pPr>
            <a:r>
              <a:rPr lang="tr-TR" sz="2000" dirty="0" smtClean="0">
                <a:solidFill>
                  <a:srgbClr val="000099"/>
                </a:solidFill>
              </a:rPr>
              <a:t> </a:t>
            </a:r>
          </a:p>
          <a:p>
            <a:pPr algn="just">
              <a:defRPr/>
            </a:pPr>
            <a:r>
              <a:rPr lang="tr-TR" sz="2000" dirty="0" smtClean="0">
                <a:solidFill>
                  <a:srgbClr val="000099"/>
                </a:solidFill>
              </a:rPr>
              <a:t>depolanması,</a:t>
            </a:r>
          </a:p>
          <a:p>
            <a:pPr algn="just">
              <a:buFont typeface="Wingdings" pitchFamily="2" charset="2"/>
              <a:buNone/>
              <a:defRPr/>
            </a:pPr>
            <a:r>
              <a:rPr lang="tr-TR" sz="2000" dirty="0" smtClean="0">
                <a:solidFill>
                  <a:srgbClr val="000099"/>
                </a:solidFill>
              </a:rPr>
              <a:t> </a:t>
            </a:r>
          </a:p>
          <a:p>
            <a:pPr algn="just">
              <a:defRPr/>
            </a:pPr>
            <a:r>
              <a:rPr lang="tr-TR" sz="2000" dirty="0" smtClean="0">
                <a:solidFill>
                  <a:srgbClr val="000099"/>
                </a:solidFill>
              </a:rPr>
              <a:t>yorumlanmak üzere ilgili yerlere, doğru zamanda gönderilmesi</a:t>
            </a:r>
          </a:p>
          <a:p>
            <a:pPr algn="just">
              <a:buFont typeface="Wingdings" pitchFamily="2" charset="2"/>
              <a:buNone/>
              <a:defRPr/>
            </a:pPr>
            <a:r>
              <a:rPr lang="tr-TR" sz="2000" dirty="0" smtClean="0">
                <a:solidFill>
                  <a:srgbClr val="000099"/>
                </a:solidFill>
              </a:rPr>
              <a:t> </a:t>
            </a:r>
          </a:p>
          <a:p>
            <a:pPr algn="just">
              <a:defRPr/>
            </a:pPr>
            <a:r>
              <a:rPr lang="tr-TR" sz="2000" dirty="0" smtClean="0">
                <a:solidFill>
                  <a:srgbClr val="000099"/>
                </a:solidFill>
              </a:rPr>
              <a:t>güncellenmek üzere gözden geçirilmesi</a:t>
            </a:r>
          </a:p>
          <a:p>
            <a:pPr algn="just">
              <a:defRPr/>
            </a:pPr>
            <a:endParaRPr lang="tr-TR" sz="2000" dirty="0" smtClean="0">
              <a:solidFill>
                <a:srgbClr val="000099"/>
              </a:solidFill>
            </a:endParaRPr>
          </a:p>
          <a:p>
            <a:pPr algn="just">
              <a:defRPr/>
            </a:pPr>
            <a:r>
              <a:rPr lang="tr-TR" sz="2000" dirty="0" smtClean="0">
                <a:solidFill>
                  <a:srgbClr val="000099"/>
                </a:solidFill>
              </a:rPr>
              <a:t>imha edilmesi </a:t>
            </a:r>
          </a:p>
          <a:p>
            <a:pPr algn="just">
              <a:defRPr/>
            </a:pPr>
            <a:endParaRPr lang="tr-TR" sz="2000" dirty="0" smtClean="0">
              <a:solidFill>
                <a:srgbClr val="000099"/>
              </a:solidFill>
            </a:endParaRPr>
          </a:p>
          <a:p>
            <a:pPr algn="just">
              <a:buFont typeface="Wingdings" pitchFamily="2" charset="2"/>
              <a:buNone/>
              <a:defRPr/>
            </a:pPr>
            <a:r>
              <a:rPr lang="tr-TR" sz="2000" dirty="0" smtClean="0">
                <a:solidFill>
                  <a:srgbClr val="000099"/>
                </a:solidFill>
              </a:rPr>
              <a:t>sürecidir. </a:t>
            </a:r>
          </a:p>
          <a:p>
            <a:pPr algn="just">
              <a:defRPr/>
            </a:pPr>
            <a:endParaRPr lang="tr-TR" sz="2000" dirty="0" smtClean="0">
              <a:solidFill>
                <a:srgbClr val="000099"/>
              </a:solidFill>
            </a:endParaRPr>
          </a:p>
          <a:p>
            <a:pPr algn="just">
              <a:defRPr/>
            </a:pPr>
            <a:endParaRPr lang="tr-TR" sz="2000" dirty="0" smtClean="0">
              <a:solidFill>
                <a:srgbClr val="000099"/>
              </a:solidFill>
            </a:endParaRPr>
          </a:p>
        </p:txBody>
      </p:sp>
      <p:sp>
        <p:nvSpPr>
          <p:cNvPr id="51204"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E65858DC-E98A-4AB4-B64F-C22539C1FE7E}" type="slidenum">
              <a:rPr lang="tr-TR" u="none" smtClean="0"/>
              <a:pPr eaLnBrk="1" hangingPunct="1"/>
              <a:t>72</a:t>
            </a:fld>
            <a:endParaRPr lang="tr-TR" u="none" smtClean="0"/>
          </a:p>
        </p:txBody>
      </p:sp>
    </p:spTree>
    <p:extLst>
      <p:ext uri="{BB962C8B-B14F-4D97-AF65-F5344CB8AC3E}">
        <p14:creationId xmlns:p14="http://schemas.microsoft.com/office/powerpoint/2010/main" val="26027032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IV. Bileşen: Bilgi ve İletişim</a:t>
            </a:r>
            <a:endParaRPr lang="tr-TR" smtClean="0"/>
          </a:p>
        </p:txBody>
      </p:sp>
      <p:sp>
        <p:nvSpPr>
          <p:cNvPr id="83971" name="2 İçerik Yer Tutucusu"/>
          <p:cNvSpPr>
            <a:spLocks noGrp="1"/>
          </p:cNvSpPr>
          <p:nvPr>
            <p:ph idx="1"/>
          </p:nvPr>
        </p:nvSpPr>
        <p:spPr>
          <a:xfrm>
            <a:off x="838200" y="1676400"/>
            <a:ext cx="7845425" cy="5029200"/>
          </a:xfrm>
        </p:spPr>
        <p:txBody>
          <a:bodyPr>
            <a:normAutofit/>
          </a:bodyPr>
          <a:lstStyle/>
          <a:p>
            <a:pPr algn="ctr">
              <a:buFont typeface="Wingdings" pitchFamily="2" charset="2"/>
              <a:buNone/>
              <a:defRPr/>
            </a:pPr>
            <a:r>
              <a:rPr lang="tr-TR" sz="2000" dirty="0" smtClean="0">
                <a:solidFill>
                  <a:srgbClr val="FF6600"/>
                </a:solidFill>
              </a:rPr>
              <a:t>	</a:t>
            </a:r>
            <a:r>
              <a:rPr lang="tr-TR" sz="2000" dirty="0" smtClean="0">
                <a:solidFill>
                  <a:srgbClr val="FF0000"/>
                </a:solidFill>
              </a:rPr>
              <a:t>İletişim</a:t>
            </a:r>
            <a:endParaRPr lang="tr-TR" sz="1600" dirty="0" smtClean="0">
              <a:solidFill>
                <a:srgbClr val="FF0000"/>
              </a:solidFill>
            </a:endParaRPr>
          </a:p>
          <a:p>
            <a:pPr algn="just">
              <a:defRPr/>
            </a:pPr>
            <a:endParaRPr lang="tr-TR" sz="2000" dirty="0" smtClean="0">
              <a:solidFill>
                <a:srgbClr val="000099"/>
              </a:solidFill>
            </a:endParaRPr>
          </a:p>
          <a:p>
            <a:pPr algn="just">
              <a:defRPr/>
            </a:pPr>
            <a:r>
              <a:rPr lang="tr-TR" sz="2000" dirty="0" smtClean="0">
                <a:solidFill>
                  <a:srgbClr val="000099"/>
                </a:solidFill>
              </a:rPr>
              <a:t>İletişim, kişiler ve/veya idareler arasında, hizmet sunumu, kararları destekleme ve paylaşma, faaliyetleri yürütme ve koordine etme gibi amaçlarla yapılan bilgi değişimidir.</a:t>
            </a:r>
          </a:p>
          <a:p>
            <a:pPr algn="just">
              <a:defRPr/>
            </a:pPr>
            <a:endParaRPr lang="tr-TR" sz="2000" dirty="0" smtClean="0">
              <a:solidFill>
                <a:srgbClr val="000099"/>
              </a:solidFill>
            </a:endParaRPr>
          </a:p>
          <a:p>
            <a:pPr algn="ctr">
              <a:buFont typeface="Wingdings" pitchFamily="2" charset="2"/>
              <a:buNone/>
              <a:defRPr/>
            </a:pPr>
            <a:r>
              <a:rPr lang="tr-TR" sz="2000" dirty="0" smtClean="0">
                <a:solidFill>
                  <a:srgbClr val="FF0000"/>
                </a:solidFill>
              </a:rPr>
              <a:t>Raporlama</a:t>
            </a:r>
          </a:p>
          <a:p>
            <a:pPr algn="just">
              <a:defRPr/>
            </a:pPr>
            <a:r>
              <a:rPr lang="tr-TR" sz="2000" dirty="0" smtClean="0">
                <a:solidFill>
                  <a:srgbClr val="000099"/>
                </a:solidFill>
              </a:rPr>
              <a:t>İdareler, politikaları, programları, faaliyet ve projelerine ilişkin mali ve mali olmayan bilgileri ve sonuçları yazılı veya sözlü olarak ilgili kişi ve mercilere, belirli zamanlarda raporlamalıdır. </a:t>
            </a:r>
          </a:p>
          <a:p>
            <a:pPr algn="just">
              <a:defRPr/>
            </a:pPr>
            <a:endParaRPr lang="tr-TR" sz="2000" dirty="0" smtClean="0">
              <a:solidFill>
                <a:srgbClr val="000099"/>
              </a:solidFill>
            </a:endParaRPr>
          </a:p>
          <a:p>
            <a:pPr algn="just">
              <a:defRPr/>
            </a:pPr>
            <a:r>
              <a:rPr lang="tr-TR" sz="2000" dirty="0" smtClean="0">
                <a:solidFill>
                  <a:srgbClr val="000099"/>
                </a:solidFill>
              </a:rPr>
              <a:t>Bu kapsamda, idare içinde yatay ve dikey raporlama ağı yazılı olarak belirlenmelidir. </a:t>
            </a:r>
          </a:p>
          <a:p>
            <a:pPr algn="just">
              <a:defRPr/>
            </a:pPr>
            <a:endParaRPr lang="tr-TR" sz="2000" dirty="0" smtClean="0">
              <a:solidFill>
                <a:srgbClr val="000099"/>
              </a:solidFill>
            </a:endParaRPr>
          </a:p>
          <a:p>
            <a:pPr algn="just">
              <a:defRPr/>
            </a:pPr>
            <a:endParaRPr lang="tr-TR" sz="2000" dirty="0" smtClean="0">
              <a:solidFill>
                <a:srgbClr val="000099"/>
              </a:solidFill>
            </a:endParaRPr>
          </a:p>
        </p:txBody>
      </p:sp>
      <p:sp>
        <p:nvSpPr>
          <p:cNvPr id="52228"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2B3D2434-6B91-4DD1-AA39-A5C04B764D23}" type="slidenum">
              <a:rPr lang="tr-TR" u="none" smtClean="0"/>
              <a:pPr eaLnBrk="1" hangingPunct="1"/>
              <a:t>73</a:t>
            </a:fld>
            <a:endParaRPr lang="tr-TR" u="none" smtClean="0"/>
          </a:p>
        </p:txBody>
      </p:sp>
    </p:spTree>
    <p:extLst>
      <p:ext uri="{BB962C8B-B14F-4D97-AF65-F5344CB8AC3E}">
        <p14:creationId xmlns:p14="http://schemas.microsoft.com/office/powerpoint/2010/main" val="24083856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IV. Bileşen: Bilgi ve İletişim</a:t>
            </a:r>
            <a:endParaRPr lang="tr-TR" smtClean="0"/>
          </a:p>
        </p:txBody>
      </p:sp>
      <p:sp>
        <p:nvSpPr>
          <p:cNvPr id="83971" name="2 İçerik Yer Tutucusu"/>
          <p:cNvSpPr>
            <a:spLocks noGrp="1"/>
          </p:cNvSpPr>
          <p:nvPr>
            <p:ph idx="1"/>
          </p:nvPr>
        </p:nvSpPr>
        <p:spPr>
          <a:xfrm>
            <a:off x="838200" y="1676400"/>
            <a:ext cx="7845425" cy="5029200"/>
          </a:xfrm>
        </p:spPr>
        <p:txBody>
          <a:bodyPr>
            <a:normAutofit lnSpcReduction="10000"/>
          </a:bodyPr>
          <a:lstStyle/>
          <a:p>
            <a:pPr algn="ctr">
              <a:buFont typeface="Wingdings" pitchFamily="2" charset="2"/>
              <a:buNone/>
              <a:defRPr/>
            </a:pPr>
            <a:r>
              <a:rPr lang="tr-TR" sz="2000" dirty="0" smtClean="0">
                <a:solidFill>
                  <a:srgbClr val="000099"/>
                </a:solidFill>
              </a:rPr>
              <a:t>	</a:t>
            </a:r>
            <a:r>
              <a:rPr lang="tr-TR" sz="2000" dirty="0" smtClean="0">
                <a:solidFill>
                  <a:srgbClr val="FF0000"/>
                </a:solidFill>
              </a:rPr>
              <a:t>Bilginin kullanılması ve paylaşımı</a:t>
            </a:r>
            <a:endParaRPr lang="tr-TR" sz="2000" dirty="0" smtClean="0">
              <a:solidFill>
                <a:srgbClr val="000099"/>
              </a:solidFill>
            </a:endParaRPr>
          </a:p>
          <a:p>
            <a:pPr algn="just">
              <a:defRPr/>
            </a:pPr>
            <a:r>
              <a:rPr lang="tr-TR" sz="2000" dirty="0" smtClean="0">
                <a:solidFill>
                  <a:srgbClr val="000099"/>
                </a:solidFill>
              </a:rPr>
              <a:t>Kurumsal bilginin paylaşımı, o bilginin sorumlularına ulaştırılması, tepkilerin alınması ve değerlendirilmesi, yorumlanması ve tekrar sorumlularına iletilmesinden oluşan bir döngüdür.  </a:t>
            </a:r>
          </a:p>
          <a:p>
            <a:pPr algn="ctr">
              <a:buFont typeface="Wingdings" pitchFamily="2" charset="2"/>
              <a:buNone/>
              <a:defRPr/>
            </a:pPr>
            <a:r>
              <a:rPr lang="tr-TR" sz="2000" dirty="0" smtClean="0">
                <a:solidFill>
                  <a:srgbClr val="FF0000"/>
                </a:solidFill>
              </a:rPr>
              <a:t>	Bilginin gözden geçirilmesi</a:t>
            </a:r>
          </a:p>
          <a:p>
            <a:pPr algn="just">
              <a:defRPr/>
            </a:pPr>
            <a:r>
              <a:rPr lang="tr-TR" sz="2000" dirty="0" smtClean="0">
                <a:solidFill>
                  <a:srgbClr val="000099"/>
                </a:solidFill>
              </a:rPr>
              <a:t>İdareler bilginin planlanması, oluşturulması, toplanması, belirlenmesi, tanımlanması, bilgiye erişim ve kullanım gibi bilgi yönetiminde yer alan temel süreçleri periyodik olarak değerlendirmeli ve sonuçlar yöneticilerle paylaşılmalıdır.</a:t>
            </a:r>
          </a:p>
          <a:p>
            <a:pPr algn="ctr">
              <a:buFont typeface="Wingdings" pitchFamily="2" charset="2"/>
              <a:buNone/>
              <a:defRPr/>
            </a:pPr>
            <a:r>
              <a:rPr lang="tr-TR" sz="2000" dirty="0" smtClean="0">
                <a:solidFill>
                  <a:srgbClr val="FF6600"/>
                </a:solidFill>
              </a:rPr>
              <a:t>Bilgi güvenliği</a:t>
            </a:r>
          </a:p>
          <a:p>
            <a:pPr algn="just">
              <a:defRPr/>
            </a:pPr>
            <a:r>
              <a:rPr lang="tr-TR" sz="2000" dirty="0" smtClean="0">
                <a:solidFill>
                  <a:srgbClr val="000099"/>
                </a:solidFill>
              </a:rPr>
              <a:t>Hangi formda olursa olsun, bilginin mutlaka uygun bir şekilde güvenliği sağlanmalıdır. </a:t>
            </a:r>
          </a:p>
          <a:p>
            <a:pPr lvl="1" algn="just">
              <a:defRPr/>
            </a:pPr>
            <a:r>
              <a:rPr lang="tr-TR" sz="1600" dirty="0" smtClean="0">
                <a:solidFill>
                  <a:srgbClr val="000099"/>
                </a:solidFill>
              </a:rPr>
              <a:t>Veri bütünlüğünün korunması,</a:t>
            </a:r>
          </a:p>
          <a:p>
            <a:pPr lvl="1" algn="just">
              <a:defRPr/>
            </a:pPr>
            <a:r>
              <a:rPr lang="tr-TR" sz="1600" dirty="0" smtClean="0">
                <a:solidFill>
                  <a:srgbClr val="000099"/>
                </a:solidFill>
              </a:rPr>
              <a:t>Yetkisiz erişimin engellenmesi, </a:t>
            </a:r>
          </a:p>
          <a:p>
            <a:pPr lvl="1" algn="just">
              <a:defRPr/>
            </a:pPr>
            <a:r>
              <a:rPr lang="tr-TR" sz="1600" dirty="0" smtClean="0">
                <a:solidFill>
                  <a:srgbClr val="000099"/>
                </a:solidFill>
              </a:rPr>
              <a:t>Mahremiyet ve gizliliğin korunması,</a:t>
            </a:r>
          </a:p>
          <a:p>
            <a:pPr lvl="1" algn="just">
              <a:defRPr/>
            </a:pPr>
            <a:r>
              <a:rPr lang="tr-TR" sz="1600" dirty="0" smtClean="0">
                <a:solidFill>
                  <a:srgbClr val="000099"/>
                </a:solidFill>
              </a:rPr>
              <a:t>Sistemin devamlılığının sağlanmasıdır.</a:t>
            </a:r>
          </a:p>
          <a:p>
            <a:pPr algn="just">
              <a:defRPr/>
            </a:pPr>
            <a:endParaRPr lang="tr-TR" sz="2000" dirty="0" smtClean="0">
              <a:solidFill>
                <a:srgbClr val="000099"/>
              </a:solidFill>
            </a:endParaRPr>
          </a:p>
          <a:p>
            <a:pPr algn="just">
              <a:defRPr/>
            </a:pPr>
            <a:endParaRPr lang="tr-TR" sz="2000" dirty="0" smtClean="0">
              <a:solidFill>
                <a:srgbClr val="000099"/>
              </a:solidFill>
            </a:endParaRPr>
          </a:p>
          <a:p>
            <a:pPr algn="just">
              <a:defRPr/>
            </a:pPr>
            <a:endParaRPr lang="tr-TR" sz="2000" dirty="0" smtClean="0">
              <a:solidFill>
                <a:srgbClr val="000099"/>
              </a:solidFill>
            </a:endParaRPr>
          </a:p>
          <a:p>
            <a:pPr algn="just">
              <a:defRPr/>
            </a:pPr>
            <a:endParaRPr lang="tr-TR" sz="2000" dirty="0" smtClean="0">
              <a:solidFill>
                <a:srgbClr val="000099"/>
              </a:solidFill>
            </a:endParaRPr>
          </a:p>
          <a:p>
            <a:pPr algn="just">
              <a:defRPr/>
            </a:pPr>
            <a:endParaRPr lang="tr-TR" sz="2000" dirty="0" smtClean="0">
              <a:solidFill>
                <a:srgbClr val="000099"/>
              </a:solidFill>
            </a:endParaRPr>
          </a:p>
        </p:txBody>
      </p:sp>
      <p:sp>
        <p:nvSpPr>
          <p:cNvPr id="53252"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4C7CB05D-88F6-40DC-A42B-268A535774B6}" type="slidenum">
              <a:rPr lang="tr-TR" u="none" smtClean="0"/>
              <a:pPr eaLnBrk="1" hangingPunct="1"/>
              <a:t>74</a:t>
            </a:fld>
            <a:endParaRPr lang="tr-TR" u="none" smtClean="0"/>
          </a:p>
        </p:txBody>
      </p:sp>
    </p:spTree>
    <p:extLst>
      <p:ext uri="{BB962C8B-B14F-4D97-AF65-F5344CB8AC3E}">
        <p14:creationId xmlns:p14="http://schemas.microsoft.com/office/powerpoint/2010/main" val="2852061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p:cNvSpPr>
            <a:spLocks noGrp="1"/>
          </p:cNvSpPr>
          <p:nvPr>
            <p:ph type="title"/>
          </p:nvPr>
        </p:nvSpPr>
        <p:spPr/>
        <p:txBody>
          <a:bodyPr/>
          <a:lstStyle/>
          <a:p>
            <a:r>
              <a:rPr lang="tr-TR" smtClean="0">
                <a:latin typeface="Calibri" pitchFamily="34" charset="0"/>
              </a:rPr>
              <a:t>Standart 14: Raporlama</a:t>
            </a:r>
            <a:endParaRPr lang="tr-TR" smtClean="0"/>
          </a:p>
        </p:txBody>
      </p:sp>
      <p:sp>
        <p:nvSpPr>
          <p:cNvPr id="54275" name="İçerik Yer Tutucusu 2"/>
          <p:cNvSpPr>
            <a:spLocks noGrp="1"/>
          </p:cNvSpPr>
          <p:nvPr>
            <p:ph idx="1"/>
          </p:nvPr>
        </p:nvSpPr>
        <p:spPr>
          <a:xfrm>
            <a:off x="914400" y="1827213"/>
            <a:ext cx="7769225" cy="4573587"/>
          </a:xfrm>
        </p:spPr>
        <p:txBody>
          <a:bodyPr/>
          <a:lstStyle/>
          <a:p>
            <a:pPr marL="0" indent="0">
              <a:buFont typeface="Wingdings" pitchFamily="2" charset="2"/>
              <a:buNone/>
            </a:pPr>
            <a:endParaRPr lang="tr-TR" sz="2400" dirty="0" smtClean="0">
              <a:solidFill>
                <a:srgbClr val="000099"/>
              </a:solidFill>
              <a:latin typeface="Calibri" pitchFamily="34" charset="0"/>
              <a:cs typeface="Times New Roman" pitchFamily="18" charset="0"/>
            </a:endParaRPr>
          </a:p>
          <a:p>
            <a:pPr marL="0" indent="0">
              <a:buFont typeface="Wingdings" pitchFamily="2" charset="2"/>
              <a:buNone/>
            </a:pPr>
            <a:r>
              <a:rPr lang="tr-TR" sz="2400" dirty="0" smtClean="0">
                <a:solidFill>
                  <a:srgbClr val="000099"/>
                </a:solidFill>
                <a:latin typeface="Calibri" pitchFamily="34" charset="0"/>
                <a:cs typeface="Times New Roman" pitchFamily="18" charset="0"/>
              </a:rPr>
              <a:t>İdarelerde raporların,</a:t>
            </a:r>
          </a:p>
          <a:p>
            <a:pPr marL="0" indent="0">
              <a:buFont typeface="Wingdings" pitchFamily="2" charset="2"/>
              <a:buNone/>
            </a:pPr>
            <a:endParaRPr lang="tr-TR" sz="2400" dirty="0" smtClean="0">
              <a:solidFill>
                <a:srgbClr val="000099"/>
              </a:solidFill>
              <a:latin typeface="Calibri" pitchFamily="34" charset="0"/>
              <a:cs typeface="Times New Roman" pitchFamily="18" charset="0"/>
            </a:endParaRPr>
          </a:p>
          <a:p>
            <a:pPr lvl="1" indent="-342900">
              <a:buClr>
                <a:srgbClr val="C00000"/>
              </a:buClr>
              <a:buFont typeface="Arial" pitchFamily="34" charset="0"/>
              <a:buChar char="•"/>
            </a:pPr>
            <a:r>
              <a:rPr lang="tr-TR" sz="2000" dirty="0" smtClean="0">
                <a:solidFill>
                  <a:srgbClr val="000099"/>
                </a:solidFill>
                <a:latin typeface="Calibri" pitchFamily="34" charset="0"/>
              </a:rPr>
              <a:t>Türü</a:t>
            </a:r>
          </a:p>
          <a:p>
            <a:pPr lvl="1" indent="-342900">
              <a:buClr>
                <a:srgbClr val="C00000"/>
              </a:buClr>
              <a:buFont typeface="Arial" pitchFamily="34" charset="0"/>
              <a:buChar char="•"/>
            </a:pPr>
            <a:r>
              <a:rPr lang="tr-TR" sz="2000" dirty="0" smtClean="0">
                <a:solidFill>
                  <a:srgbClr val="000099"/>
                </a:solidFill>
                <a:latin typeface="Calibri" pitchFamily="34" charset="0"/>
              </a:rPr>
              <a:t> Kim tarafından </a:t>
            </a:r>
          </a:p>
          <a:p>
            <a:pPr lvl="1" indent="-342900">
              <a:buClr>
                <a:srgbClr val="C00000"/>
              </a:buClr>
              <a:buFont typeface="Arial" pitchFamily="34" charset="0"/>
              <a:buChar char="•"/>
            </a:pPr>
            <a:r>
              <a:rPr lang="tr-TR" sz="2000" dirty="0" smtClean="0">
                <a:solidFill>
                  <a:srgbClr val="000099"/>
                </a:solidFill>
                <a:latin typeface="Calibri" pitchFamily="34" charset="0"/>
              </a:rPr>
              <a:t> Ne sıklıkta ve ne zaman hazırlanacağı </a:t>
            </a:r>
          </a:p>
          <a:p>
            <a:pPr lvl="1" indent="-342900">
              <a:buClr>
                <a:srgbClr val="C00000"/>
              </a:buClr>
              <a:buFont typeface="Arial" pitchFamily="34" charset="0"/>
              <a:buChar char="•"/>
            </a:pPr>
            <a:r>
              <a:rPr lang="tr-TR" sz="2000" dirty="0" smtClean="0">
                <a:solidFill>
                  <a:srgbClr val="000099"/>
                </a:solidFill>
                <a:latin typeface="Calibri" pitchFamily="34" charset="0"/>
              </a:rPr>
              <a:t> Kime sunulacağı </a:t>
            </a:r>
          </a:p>
          <a:p>
            <a:pPr lvl="1" indent="-342900">
              <a:buClr>
                <a:srgbClr val="C00000"/>
              </a:buClr>
              <a:buFont typeface="Arial" pitchFamily="34" charset="0"/>
              <a:buChar char="•"/>
            </a:pPr>
            <a:r>
              <a:rPr lang="tr-TR" sz="2000" dirty="0" smtClean="0">
                <a:solidFill>
                  <a:srgbClr val="000099"/>
                </a:solidFill>
                <a:latin typeface="Calibri" pitchFamily="34" charset="0"/>
              </a:rPr>
              <a:t> Dayanağı</a:t>
            </a:r>
            <a:endParaRPr lang="tr-TR" sz="2000" dirty="0" smtClean="0">
              <a:solidFill>
                <a:srgbClr val="000099"/>
              </a:solidFill>
              <a:latin typeface="Arial" charset="0"/>
            </a:endParaRPr>
          </a:p>
          <a:p>
            <a:pPr lvl="1" indent="-342900">
              <a:buClr>
                <a:srgbClr val="C00000"/>
              </a:buClr>
              <a:buFont typeface="Arial" pitchFamily="34" charset="0"/>
              <a:buChar char="•"/>
            </a:pPr>
            <a:r>
              <a:rPr lang="tr-TR" sz="2000" dirty="0" smtClean="0">
                <a:solidFill>
                  <a:srgbClr val="000099"/>
                </a:solidFill>
                <a:latin typeface="Arial" charset="0"/>
              </a:rPr>
              <a:t> </a:t>
            </a:r>
            <a:r>
              <a:rPr lang="tr-TR" sz="2000" dirty="0" smtClean="0">
                <a:solidFill>
                  <a:srgbClr val="000099"/>
                </a:solidFill>
                <a:latin typeface="Calibri" pitchFamily="34" charset="0"/>
              </a:rPr>
              <a:t>Raporlama ilkeleri</a:t>
            </a:r>
            <a:endParaRPr lang="tr-TR" sz="2000" dirty="0" smtClean="0">
              <a:solidFill>
                <a:srgbClr val="000099"/>
              </a:solidFill>
              <a:latin typeface="Arial" charset="0"/>
            </a:endParaRPr>
          </a:p>
          <a:p>
            <a:pPr marL="0" indent="0">
              <a:buClr>
                <a:srgbClr val="C00000"/>
              </a:buClr>
              <a:buFont typeface="Wingdings" pitchFamily="2" charset="2"/>
              <a:buChar char="§"/>
            </a:pPr>
            <a:endParaRPr lang="tr-TR" sz="2400" dirty="0" smtClean="0">
              <a:solidFill>
                <a:srgbClr val="000099"/>
              </a:solidFill>
              <a:latin typeface="Arial" charset="0"/>
            </a:endParaRPr>
          </a:p>
          <a:p>
            <a:pPr marL="0" indent="0">
              <a:buFont typeface="Wingdings" pitchFamily="2" charset="2"/>
              <a:buNone/>
            </a:pPr>
            <a:r>
              <a:rPr lang="tr-TR" sz="2400" i="1" dirty="0" smtClean="0">
                <a:solidFill>
                  <a:srgbClr val="000099"/>
                </a:solidFill>
                <a:latin typeface="Calibri" pitchFamily="34" charset="0"/>
              </a:rPr>
              <a:t>açıkça belirlenmiş ve personele duyurulmuş olmalıdır.</a:t>
            </a:r>
          </a:p>
        </p:txBody>
      </p:sp>
    </p:spTree>
    <p:extLst>
      <p:ext uri="{BB962C8B-B14F-4D97-AF65-F5344CB8AC3E}">
        <p14:creationId xmlns:p14="http://schemas.microsoft.com/office/powerpoint/2010/main" val="8197603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solidFill>
            <a:srgbClr val="EFF9FF"/>
          </a:solidFill>
          <a:ln>
            <a:solidFill>
              <a:schemeClr val="tx1"/>
            </a:solidFill>
            <a:miter lim="800000"/>
            <a:headEnd/>
            <a:tailEnd/>
          </a:ln>
        </p:spPr>
        <p:txBody>
          <a:bodyPr/>
          <a:lstStyle/>
          <a:p>
            <a:pPr>
              <a:buFont typeface="Wingdings" pitchFamily="2" charset="2"/>
              <a:buNone/>
            </a:pPr>
            <a:endParaRPr lang="tr-TR" smtClean="0"/>
          </a:p>
          <a:p>
            <a:pPr>
              <a:buFont typeface="Wingdings" pitchFamily="2" charset="2"/>
              <a:buNone/>
            </a:pPr>
            <a:endParaRPr lang="tr-TR" smtClean="0"/>
          </a:p>
        </p:txBody>
      </p:sp>
      <p:sp>
        <p:nvSpPr>
          <p:cNvPr id="55299" name="AutoShape 5"/>
          <p:cNvSpPr>
            <a:spLocks noChangeArrowheads="1"/>
          </p:cNvSpPr>
          <p:nvPr/>
        </p:nvSpPr>
        <p:spPr bwMode="auto">
          <a:xfrm>
            <a:off x="1619250" y="1700213"/>
            <a:ext cx="6337300" cy="3889375"/>
          </a:xfrm>
          <a:prstGeom prst="cloudCallout">
            <a:avLst>
              <a:gd name="adj1" fmla="val -69264"/>
              <a:gd name="adj2" fmla="val -58532"/>
            </a:avLst>
          </a:prstGeom>
          <a:solidFill>
            <a:srgbClr val="FFFFFF"/>
          </a:solidFill>
          <a:ln w="9525">
            <a:solidFill>
              <a:schemeClr val="tx1"/>
            </a:solidFill>
            <a:round/>
            <a:headEnd/>
            <a:tailEnd/>
          </a:ln>
        </p:spPr>
        <p:txBody>
          <a:bodyPr/>
          <a:lstStyle/>
          <a:p>
            <a:pPr eaLnBrk="0" hangingPunct="0">
              <a:buClr>
                <a:schemeClr val="hlink"/>
              </a:buClr>
              <a:buFont typeface="Wingdings" pitchFamily="2" charset="2"/>
              <a:buNone/>
            </a:pPr>
            <a:r>
              <a:rPr lang="tr-TR" sz="2800" b="1" u="none" dirty="0">
                <a:solidFill>
                  <a:srgbClr val="02060A"/>
                </a:solidFill>
                <a:latin typeface="Comic Sans MS" pitchFamily="66" charset="0"/>
              </a:rPr>
              <a:t>   </a:t>
            </a:r>
            <a:r>
              <a:rPr lang="tr-TR" sz="2800" b="1" u="none" dirty="0" smtClean="0">
                <a:solidFill>
                  <a:srgbClr val="02060A"/>
                </a:solidFill>
                <a:latin typeface="Comic Sans MS" pitchFamily="66" charset="0"/>
              </a:rPr>
              <a:t>Belediyenizde usulsüzlük </a:t>
            </a:r>
            <a:r>
              <a:rPr lang="tr-TR" sz="2800" b="1" u="none" dirty="0">
                <a:solidFill>
                  <a:srgbClr val="02060A"/>
                </a:solidFill>
                <a:latin typeface="Comic Sans MS" pitchFamily="66" charset="0"/>
              </a:rPr>
              <a:t>ve yolsuzluklara ilişkin bildirim mekanizmaları var mıdır? </a:t>
            </a:r>
            <a:endParaRPr lang="tr-TR" sz="2800" u="none" dirty="0">
              <a:solidFill>
                <a:srgbClr val="02060A"/>
              </a:solidFill>
              <a:latin typeface="Calibri" pitchFamily="34" charset="0"/>
            </a:endParaRPr>
          </a:p>
        </p:txBody>
      </p:sp>
    </p:spTree>
    <p:extLst>
      <p:ext uri="{BB962C8B-B14F-4D97-AF65-F5344CB8AC3E}">
        <p14:creationId xmlns:p14="http://schemas.microsoft.com/office/powerpoint/2010/main" val="541138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576" y="620688"/>
            <a:ext cx="7391400" cy="671513"/>
          </a:xfrm>
        </p:spPr>
        <p:txBody>
          <a:bodyPr/>
          <a:lstStyle/>
          <a:p>
            <a:pPr eaLnBrk="1" hangingPunct="1"/>
            <a:r>
              <a:rPr lang="tr-TR" sz="2400" dirty="0" smtClean="0">
                <a:latin typeface="Calibri" pitchFamily="34" charset="0"/>
              </a:rPr>
              <a:t>Standart 16: Hata, Usulsüzlük ve Yolsuzlukların Bildirilmesi</a:t>
            </a:r>
            <a:endParaRPr lang="tr-TR" sz="2400" dirty="0" smtClean="0"/>
          </a:p>
        </p:txBody>
      </p:sp>
      <p:sp>
        <p:nvSpPr>
          <p:cNvPr id="55299" name="Rectangle 3"/>
          <p:cNvSpPr>
            <a:spLocks noGrp="1" noChangeArrowheads="1"/>
          </p:cNvSpPr>
          <p:nvPr>
            <p:ph type="body" idx="1"/>
          </p:nvPr>
        </p:nvSpPr>
        <p:spPr>
          <a:xfrm>
            <a:off x="304800" y="1676400"/>
            <a:ext cx="8077200" cy="4862513"/>
          </a:xfrm>
        </p:spPr>
        <p:txBody>
          <a:bodyPr>
            <a:normAutofit fontScale="85000" lnSpcReduction="20000"/>
          </a:bodyPr>
          <a:lstStyle/>
          <a:p>
            <a:pPr algn="just" eaLnBrk="1" hangingPunct="1">
              <a:lnSpc>
                <a:spcPct val="80000"/>
              </a:lnSpc>
              <a:buFont typeface="Wingdings" pitchFamily="2" charset="2"/>
              <a:buNone/>
              <a:defRPr/>
            </a:pPr>
            <a:r>
              <a:rPr lang="tr-TR" sz="2400" dirty="0" smtClean="0">
                <a:solidFill>
                  <a:srgbClr val="000099"/>
                </a:solidFill>
                <a:latin typeface="Calibri" pitchFamily="34" charset="0"/>
              </a:rPr>
              <a:t>	</a:t>
            </a:r>
          </a:p>
          <a:p>
            <a:pPr algn="just">
              <a:lnSpc>
                <a:spcPct val="80000"/>
              </a:lnSpc>
              <a:buNone/>
              <a:defRPr/>
            </a:pPr>
            <a:r>
              <a:rPr lang="tr-TR" sz="2400" dirty="0" smtClean="0">
                <a:solidFill>
                  <a:srgbClr val="000099"/>
                </a:solidFill>
                <a:latin typeface="Calibri" pitchFamily="34" charset="0"/>
              </a:rPr>
              <a:t>	</a:t>
            </a:r>
            <a:r>
              <a:rPr lang="tr-TR" sz="2400" dirty="0">
                <a:solidFill>
                  <a:srgbClr val="000099"/>
                </a:solidFill>
                <a:latin typeface="Calibri" pitchFamily="34" charset="0"/>
              </a:rPr>
              <a:t>İdare içerisindeki yasa-dışı ve etik değerlere uygun olmayan davranış ve eylemler hakkında</a:t>
            </a:r>
            <a:r>
              <a:rPr lang="tr-TR" sz="2400" dirty="0">
                <a:solidFill>
                  <a:srgbClr val="000099"/>
                </a:solidFill>
                <a:latin typeface="Arial" charset="0"/>
              </a:rPr>
              <a:t>, </a:t>
            </a:r>
            <a:r>
              <a:rPr lang="tr-TR" sz="2400" dirty="0">
                <a:solidFill>
                  <a:srgbClr val="000099"/>
                </a:solidFill>
                <a:latin typeface="Calibri" pitchFamily="34" charset="0"/>
              </a:rPr>
              <a:t>bilgi sahibi kişilerin (çalışanlar veya paydaşlar) bildirimde bulunabilmelerini sağlayacak yöntemler belirlenmeli ve duyurulmalıdır.</a:t>
            </a:r>
          </a:p>
          <a:p>
            <a:pPr eaLnBrk="1" hangingPunct="1">
              <a:lnSpc>
                <a:spcPct val="80000"/>
              </a:lnSpc>
              <a:defRPr/>
            </a:pPr>
            <a:endParaRPr lang="tr-TR" sz="2200" dirty="0" smtClean="0">
              <a:solidFill>
                <a:srgbClr val="02060A"/>
              </a:solidFill>
              <a:latin typeface="Arial" charset="0"/>
            </a:endParaRPr>
          </a:p>
          <a:p>
            <a:pPr algn="just" eaLnBrk="1" hangingPunct="1">
              <a:lnSpc>
                <a:spcPct val="80000"/>
              </a:lnSpc>
              <a:buFont typeface="Wingdings" pitchFamily="2" charset="2"/>
              <a:buNone/>
              <a:defRPr/>
            </a:pPr>
            <a:endParaRPr lang="tr-TR" sz="2400" dirty="0" smtClean="0">
              <a:solidFill>
                <a:srgbClr val="000099"/>
              </a:solidFill>
              <a:latin typeface="Calibri" pitchFamily="34" charset="0"/>
            </a:endParaRPr>
          </a:p>
          <a:p>
            <a:pPr>
              <a:lnSpc>
                <a:spcPct val="80000"/>
              </a:lnSpc>
              <a:buClr>
                <a:srgbClr val="C00000"/>
              </a:buClr>
              <a:defRPr/>
            </a:pPr>
            <a:r>
              <a:rPr lang="tr-TR" sz="2400" dirty="0">
                <a:solidFill>
                  <a:srgbClr val="000099"/>
                </a:solidFill>
                <a:latin typeface="Calibri" pitchFamily="34" charset="0"/>
              </a:rPr>
              <a:t>Nelerin ihbar edilebileceği,</a:t>
            </a:r>
          </a:p>
          <a:p>
            <a:pPr marL="0" indent="0">
              <a:lnSpc>
                <a:spcPct val="80000"/>
              </a:lnSpc>
              <a:buClr>
                <a:srgbClr val="C00000"/>
              </a:buClr>
              <a:buNone/>
              <a:defRPr/>
            </a:pPr>
            <a:r>
              <a:rPr lang="tr-TR" sz="2400" dirty="0">
                <a:solidFill>
                  <a:srgbClr val="000099"/>
                </a:solidFill>
                <a:latin typeface="Calibri" pitchFamily="34" charset="0"/>
              </a:rPr>
              <a:t> </a:t>
            </a:r>
          </a:p>
          <a:p>
            <a:pPr>
              <a:lnSpc>
                <a:spcPct val="80000"/>
              </a:lnSpc>
              <a:buClr>
                <a:srgbClr val="C00000"/>
              </a:buClr>
              <a:defRPr/>
            </a:pPr>
            <a:r>
              <a:rPr lang="tr-TR" sz="2400" dirty="0">
                <a:solidFill>
                  <a:srgbClr val="000099"/>
                </a:solidFill>
                <a:latin typeface="Calibri" pitchFamily="34" charset="0"/>
              </a:rPr>
              <a:t>İyi niyetli ihbarcının güvenliğinin ve gizliliğinin nasıl sağlanacağı,</a:t>
            </a:r>
          </a:p>
          <a:p>
            <a:pPr>
              <a:lnSpc>
                <a:spcPct val="80000"/>
              </a:lnSpc>
              <a:buClr>
                <a:srgbClr val="C00000"/>
              </a:buClr>
              <a:defRPr/>
            </a:pPr>
            <a:endParaRPr lang="tr-TR" sz="2400" dirty="0">
              <a:solidFill>
                <a:srgbClr val="000099"/>
              </a:solidFill>
              <a:latin typeface="Calibri" pitchFamily="34" charset="0"/>
            </a:endParaRPr>
          </a:p>
          <a:p>
            <a:pPr>
              <a:lnSpc>
                <a:spcPct val="80000"/>
              </a:lnSpc>
              <a:buClr>
                <a:srgbClr val="C00000"/>
              </a:buClr>
              <a:defRPr/>
            </a:pPr>
            <a:r>
              <a:rPr lang="tr-TR" sz="2400" dirty="0">
                <a:solidFill>
                  <a:srgbClr val="000099"/>
                </a:solidFill>
                <a:latin typeface="Calibri" pitchFamily="34" charset="0"/>
              </a:rPr>
              <a:t>İhbarın idare içinde hangi aşamalardan geçilerek yapılabileceği,</a:t>
            </a:r>
          </a:p>
          <a:p>
            <a:pPr>
              <a:lnSpc>
                <a:spcPct val="80000"/>
              </a:lnSpc>
              <a:buClr>
                <a:srgbClr val="C00000"/>
              </a:buClr>
              <a:defRPr/>
            </a:pPr>
            <a:endParaRPr lang="tr-TR" sz="2400" dirty="0">
              <a:solidFill>
                <a:srgbClr val="000099"/>
              </a:solidFill>
              <a:latin typeface="Calibri" pitchFamily="34" charset="0"/>
            </a:endParaRPr>
          </a:p>
          <a:p>
            <a:pPr>
              <a:lnSpc>
                <a:spcPct val="80000"/>
              </a:lnSpc>
              <a:buClr>
                <a:srgbClr val="C00000"/>
              </a:buClr>
              <a:defRPr/>
            </a:pPr>
            <a:r>
              <a:rPr lang="tr-TR" sz="2400" dirty="0">
                <a:solidFill>
                  <a:srgbClr val="000099"/>
                </a:solidFill>
                <a:latin typeface="Calibri" pitchFamily="34" charset="0"/>
              </a:rPr>
              <a:t>Yapılan ihbarların idarece nasıl değerlendirileceği ve hangi eylemlerin gerçekleştirileceği (kurum içi inceleme veya soruşturma gibi), </a:t>
            </a:r>
          </a:p>
          <a:p>
            <a:pPr>
              <a:lnSpc>
                <a:spcPct val="80000"/>
              </a:lnSpc>
              <a:buClr>
                <a:srgbClr val="C00000"/>
              </a:buClr>
              <a:defRPr/>
            </a:pPr>
            <a:endParaRPr lang="tr-TR" sz="2400" dirty="0">
              <a:solidFill>
                <a:srgbClr val="000099"/>
              </a:solidFill>
              <a:latin typeface="Calibri" pitchFamily="34" charset="0"/>
            </a:endParaRPr>
          </a:p>
          <a:p>
            <a:pPr>
              <a:lnSpc>
                <a:spcPct val="80000"/>
              </a:lnSpc>
              <a:buClr>
                <a:srgbClr val="C00000"/>
              </a:buClr>
              <a:defRPr/>
            </a:pPr>
            <a:r>
              <a:rPr lang="tr-TR" sz="2400" dirty="0">
                <a:solidFill>
                  <a:srgbClr val="000099"/>
                </a:solidFill>
                <a:latin typeface="Calibri" pitchFamily="34" charset="0"/>
              </a:rPr>
              <a:t>İhbarcıya konuyla kimin ilgilendiğinin, onunla iletişime geçip geçemeyeceğinin, değerlendirme ve/veya sonuçların bildirilmesi</a:t>
            </a:r>
          </a:p>
          <a:p>
            <a:pPr algn="just" eaLnBrk="1" hangingPunct="1">
              <a:lnSpc>
                <a:spcPct val="80000"/>
              </a:lnSpc>
              <a:buFont typeface="Wingdings" pitchFamily="2" charset="2"/>
              <a:buNone/>
              <a:defRPr/>
            </a:pPr>
            <a:endParaRPr lang="tr-TR" sz="2400" dirty="0" smtClean="0">
              <a:solidFill>
                <a:srgbClr val="000099"/>
              </a:solidFill>
              <a:latin typeface="Calibri" pitchFamily="34" charset="0"/>
            </a:endParaRPr>
          </a:p>
          <a:p>
            <a:pPr algn="just" eaLnBrk="1" hangingPunct="1">
              <a:lnSpc>
                <a:spcPct val="80000"/>
              </a:lnSpc>
              <a:buFont typeface="Wingdings" pitchFamily="2" charset="2"/>
              <a:buNone/>
              <a:defRPr/>
            </a:pPr>
            <a:endParaRPr lang="tr-TR" sz="2400" dirty="0" smtClean="0">
              <a:solidFill>
                <a:srgbClr val="000099"/>
              </a:solidFill>
              <a:latin typeface="Calibri" pitchFamily="34" charset="0"/>
            </a:endParaRPr>
          </a:p>
          <a:p>
            <a:pPr algn="just" eaLnBrk="1" hangingPunct="1">
              <a:lnSpc>
                <a:spcPct val="80000"/>
              </a:lnSpc>
              <a:buFont typeface="Wingdings" pitchFamily="2" charset="2"/>
              <a:buNone/>
              <a:defRPr/>
            </a:pPr>
            <a:r>
              <a:rPr lang="tr-TR" sz="2400" dirty="0" smtClean="0">
                <a:solidFill>
                  <a:srgbClr val="000099"/>
                </a:solidFill>
                <a:latin typeface="Calibri" pitchFamily="34" charset="0"/>
              </a:rPr>
              <a:t>	</a:t>
            </a:r>
            <a:endParaRPr lang="tr-TR" sz="2200" dirty="0" smtClean="0">
              <a:solidFill>
                <a:srgbClr val="02060A"/>
              </a:solidFill>
              <a:latin typeface="Arial" charset="0"/>
            </a:endParaRPr>
          </a:p>
        </p:txBody>
      </p:sp>
    </p:spTree>
    <p:extLst>
      <p:ext uri="{BB962C8B-B14F-4D97-AF65-F5344CB8AC3E}">
        <p14:creationId xmlns:p14="http://schemas.microsoft.com/office/powerpoint/2010/main" val="24906959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609600" y="1827213"/>
            <a:ext cx="8382000" cy="4114800"/>
          </a:xfrm>
        </p:spPr>
        <p:txBody>
          <a:bodyPr/>
          <a:lstStyle/>
          <a:p>
            <a:pPr algn="ctr">
              <a:buFont typeface="Wingdings" pitchFamily="2" charset="2"/>
              <a:buNone/>
            </a:pPr>
            <a:endParaRPr lang="tr-TR" smtClean="0">
              <a:solidFill>
                <a:srgbClr val="000099"/>
              </a:solidFill>
            </a:endParaRPr>
          </a:p>
          <a:p>
            <a:pPr algn="ctr">
              <a:buFont typeface="Wingdings" pitchFamily="2" charset="2"/>
              <a:buNone/>
            </a:pPr>
            <a:endParaRPr lang="tr-TR" sz="2400" smtClean="0">
              <a:solidFill>
                <a:srgbClr val="FF0000"/>
              </a:solidFill>
            </a:endParaRPr>
          </a:p>
          <a:p>
            <a:pPr algn="ctr">
              <a:buFont typeface="Wingdings" pitchFamily="2" charset="2"/>
              <a:buNone/>
            </a:pPr>
            <a:endParaRPr lang="tr-TR" sz="2400" smtClean="0">
              <a:solidFill>
                <a:srgbClr val="FF0000"/>
              </a:solidFill>
            </a:endParaRPr>
          </a:p>
          <a:p>
            <a:pPr algn="ctr">
              <a:buFont typeface="Wingdings" pitchFamily="2" charset="2"/>
              <a:buNone/>
            </a:pPr>
            <a:r>
              <a:rPr lang="tr-TR" sz="2400" smtClean="0">
                <a:solidFill>
                  <a:srgbClr val="FF0000"/>
                </a:solidFill>
              </a:rPr>
              <a:t>V. BİLEŞEN: İZLEME STANDARTLARI</a:t>
            </a:r>
          </a:p>
        </p:txBody>
      </p:sp>
    </p:spTree>
    <p:extLst>
      <p:ext uri="{BB962C8B-B14F-4D97-AF65-F5344CB8AC3E}">
        <p14:creationId xmlns:p14="http://schemas.microsoft.com/office/powerpoint/2010/main" val="2097922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r>
              <a:rPr lang="tr-TR" sz="2400" smtClean="0">
                <a:solidFill>
                  <a:srgbClr val="006666"/>
                </a:solidFill>
              </a:rPr>
              <a:t>Kamu İç Kontrol Standartları</a:t>
            </a:r>
            <a:br>
              <a:rPr lang="tr-TR" sz="2400" smtClean="0">
                <a:solidFill>
                  <a:srgbClr val="006666"/>
                </a:solidFill>
              </a:rPr>
            </a:br>
            <a:r>
              <a:rPr lang="tr-TR" sz="2400" smtClean="0">
                <a:solidFill>
                  <a:srgbClr val="006666"/>
                </a:solidFill>
              </a:rPr>
              <a:t>V. Bileşen: İzleme</a:t>
            </a:r>
            <a:endParaRPr lang="tr-TR" smtClean="0"/>
          </a:p>
        </p:txBody>
      </p:sp>
      <p:sp>
        <p:nvSpPr>
          <p:cNvPr id="59395" name="2 İçerik Yer Tutucusu"/>
          <p:cNvSpPr>
            <a:spLocks noGrp="1"/>
          </p:cNvSpPr>
          <p:nvPr>
            <p:ph idx="1"/>
          </p:nvPr>
        </p:nvSpPr>
        <p:spPr>
          <a:xfrm>
            <a:off x="838200" y="1676400"/>
            <a:ext cx="7845425" cy="5029200"/>
          </a:xfrm>
        </p:spPr>
        <p:txBody>
          <a:bodyPr/>
          <a:lstStyle/>
          <a:p>
            <a:pPr algn="just">
              <a:buFont typeface="Wingdings" pitchFamily="2" charset="2"/>
              <a:buNone/>
            </a:pPr>
            <a:r>
              <a:rPr lang="tr-TR" sz="2000" smtClean="0">
                <a:solidFill>
                  <a:srgbClr val="FF6600"/>
                </a:solidFill>
              </a:rPr>
              <a:t>	İzleme, </a:t>
            </a:r>
            <a:r>
              <a:rPr lang="tr-TR" sz="2000" smtClean="0">
                <a:solidFill>
                  <a:srgbClr val="000099"/>
                </a:solidFill>
              </a:rPr>
              <a:t>idarenin amaç ve hedeflerine ulaşma konusunda iç kontrol sisteminin beklenen katkıyı sağlayıp sağlamadığının iç kontrol standartlarına uyum çerçevesinde değerlendirilmesi ve sistemin iyileştirmeye açık alanlarına yönelik eylemlerin belirlenmesidir</a:t>
            </a:r>
            <a:r>
              <a:rPr lang="tr-TR" sz="2000" smtClean="0"/>
              <a:t>. </a:t>
            </a:r>
          </a:p>
          <a:p>
            <a:pPr algn="just">
              <a:buFont typeface="Wingdings" pitchFamily="2" charset="2"/>
              <a:buNone/>
            </a:pPr>
            <a:endParaRPr lang="tr-TR" sz="2000" smtClean="0"/>
          </a:p>
          <a:p>
            <a:pPr>
              <a:buFont typeface="Wingdings" pitchFamily="2" charset="2"/>
              <a:buNone/>
            </a:pPr>
            <a:r>
              <a:rPr lang="tr-TR" sz="2000" b="1" smtClean="0"/>
              <a:t>	</a:t>
            </a:r>
            <a:r>
              <a:rPr lang="tr-TR" sz="2000" b="1" smtClean="0">
                <a:solidFill>
                  <a:srgbClr val="FF0000"/>
                </a:solidFill>
              </a:rPr>
              <a:t>Standart 17. İç kontrolün değerlendirilmesi</a:t>
            </a:r>
            <a:endParaRPr lang="tr-TR" sz="2000" smtClean="0">
              <a:solidFill>
                <a:srgbClr val="FF0000"/>
              </a:solidFill>
            </a:endParaRPr>
          </a:p>
          <a:p>
            <a:pPr algn="just"/>
            <a:r>
              <a:rPr lang="tr-TR" sz="2000" smtClean="0">
                <a:solidFill>
                  <a:srgbClr val="000099"/>
                </a:solidFill>
              </a:rPr>
              <a:t>İdareler iç kontrol sistemini yılda en az bir kez değerlendirmelidir.</a:t>
            </a:r>
          </a:p>
          <a:p>
            <a:pPr algn="just">
              <a:buFont typeface="Wingdings" pitchFamily="2" charset="2"/>
              <a:buNone/>
            </a:pPr>
            <a:r>
              <a:rPr lang="tr-TR" sz="2000" smtClean="0">
                <a:solidFill>
                  <a:srgbClr val="000099"/>
                </a:solidFill>
              </a:rPr>
              <a:t>	</a:t>
            </a:r>
          </a:p>
          <a:p>
            <a:pPr algn="just">
              <a:buFont typeface="Wingdings" pitchFamily="2" charset="2"/>
              <a:buNone/>
            </a:pPr>
            <a:r>
              <a:rPr lang="tr-TR" sz="2000" b="1" smtClean="0"/>
              <a:t>	</a:t>
            </a:r>
            <a:r>
              <a:rPr lang="tr-TR" sz="2000" b="1" smtClean="0">
                <a:solidFill>
                  <a:srgbClr val="FF0000"/>
                </a:solidFill>
              </a:rPr>
              <a:t>Standart 18. İç denetim</a:t>
            </a:r>
            <a:endParaRPr lang="tr-TR" sz="2000" smtClean="0">
              <a:solidFill>
                <a:srgbClr val="FF0000"/>
              </a:solidFill>
            </a:endParaRPr>
          </a:p>
          <a:p>
            <a:pPr algn="just"/>
            <a:r>
              <a:rPr lang="tr-TR" sz="2000" smtClean="0">
                <a:solidFill>
                  <a:srgbClr val="000099"/>
                </a:solidFill>
              </a:rPr>
              <a:t>İdareler fonksiyonel olarak bağımsız bir iç denetim faaliyetini sağlamalıdır.</a:t>
            </a:r>
          </a:p>
        </p:txBody>
      </p:sp>
      <p:sp>
        <p:nvSpPr>
          <p:cNvPr id="59396" name="3 Slayt Numarası Yer Tutucusu"/>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16C282D3-57D0-42B0-A54C-B18CC0B93450}" type="slidenum">
              <a:rPr lang="tr-TR" u="none" smtClean="0"/>
              <a:pPr eaLnBrk="1" hangingPunct="1"/>
              <a:t>79</a:t>
            </a:fld>
            <a:endParaRPr lang="tr-TR" u="none" smtClean="0"/>
          </a:p>
        </p:txBody>
      </p:sp>
    </p:spTree>
    <p:extLst>
      <p:ext uri="{BB962C8B-B14F-4D97-AF65-F5344CB8AC3E}">
        <p14:creationId xmlns:p14="http://schemas.microsoft.com/office/powerpoint/2010/main" val="1542681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332656"/>
            <a:ext cx="8064500" cy="792163"/>
          </a:xfrm>
        </p:spPr>
        <p:txBody>
          <a:bodyPr/>
          <a:lstStyle/>
          <a:p>
            <a:pPr fontAlgn="auto">
              <a:spcAft>
                <a:spcPts val="0"/>
              </a:spcAft>
              <a:defRPr/>
            </a:pPr>
            <a:r>
              <a:rPr lang="tr-TR" sz="3200" b="1" dirty="0" smtClean="0">
                <a:ea typeface="ＭＳ Ｐゴシック" pitchFamily="34" charset="-128"/>
              </a:rPr>
              <a:t>Mali Yönetim Sisteminin Değişen Kurgusu</a:t>
            </a:r>
            <a:endParaRPr lang="en-US" sz="3200" b="1" dirty="0" smtClean="0">
              <a:ea typeface="ＭＳ Ｐゴシック" pitchFamily="34" charset="-128"/>
            </a:endParaRPr>
          </a:p>
        </p:txBody>
      </p:sp>
      <p:sp>
        <p:nvSpPr>
          <p:cNvPr id="5123" name="Rectangle 3"/>
          <p:cNvSpPr>
            <a:spLocks noGrp="1" noChangeArrowheads="1"/>
          </p:cNvSpPr>
          <p:nvPr>
            <p:ph idx="1"/>
          </p:nvPr>
        </p:nvSpPr>
        <p:spPr>
          <a:xfrm>
            <a:off x="395288" y="1196752"/>
            <a:ext cx="8137525" cy="5661248"/>
          </a:xfrm>
        </p:spPr>
        <p:txBody>
          <a:bodyPr>
            <a:normAutofit lnSpcReduction="10000"/>
          </a:bodyPr>
          <a:lstStyle/>
          <a:p>
            <a:pPr>
              <a:spcAft>
                <a:spcPts val="600"/>
              </a:spcAft>
              <a:buFont typeface="Georgia" pitchFamily="18" charset="0"/>
              <a:buChar char="­"/>
            </a:pPr>
            <a:r>
              <a:rPr lang="tr-TR" sz="2400" dirty="0" smtClean="0">
                <a:ea typeface="ＭＳ Ｐゴシック" pitchFamily="34" charset="-128"/>
              </a:rPr>
              <a:t>Geleneksel plan dokümanları yanında mali </a:t>
            </a:r>
            <a:r>
              <a:rPr lang="tr-TR" sz="2400" dirty="0">
                <a:ea typeface="ＭＳ Ｐゴシック" pitchFamily="34" charset="-128"/>
              </a:rPr>
              <a:t>politika ve plan belgeleri </a:t>
            </a:r>
            <a:r>
              <a:rPr lang="tr-TR" sz="2400" dirty="0" smtClean="0">
                <a:ea typeface="ＭＳ Ｐゴシック" pitchFamily="34" charset="-128"/>
              </a:rPr>
              <a:t>(program hedefleri ve harcama </a:t>
            </a:r>
            <a:r>
              <a:rPr lang="tr-TR" sz="2400" dirty="0">
                <a:ea typeface="ＭＳ Ｐゴシック" pitchFamily="34" charset="-128"/>
              </a:rPr>
              <a:t>sınırları</a:t>
            </a:r>
            <a:r>
              <a:rPr lang="tr-TR" sz="2400" dirty="0" smtClean="0">
                <a:ea typeface="ＭＳ Ｐゴシック" pitchFamily="34" charset="-128"/>
              </a:rPr>
              <a:t>)</a:t>
            </a:r>
          </a:p>
          <a:p>
            <a:pPr lvl="1">
              <a:spcAft>
                <a:spcPts val="600"/>
              </a:spcAft>
              <a:buFont typeface="Georgia" pitchFamily="18" charset="0"/>
              <a:buChar char="­"/>
            </a:pPr>
            <a:r>
              <a:rPr lang="tr-TR" sz="2000" dirty="0" smtClean="0">
                <a:ea typeface="ＭＳ Ｐゴシック" pitchFamily="34" charset="-128"/>
              </a:rPr>
              <a:t>Orta </a:t>
            </a:r>
            <a:r>
              <a:rPr lang="tr-TR" sz="2000" dirty="0">
                <a:ea typeface="ＭＳ Ｐゴシック" pitchFamily="34" charset="-128"/>
              </a:rPr>
              <a:t>Vadeli Program ve Orta Vadeli Mali Plan</a:t>
            </a:r>
          </a:p>
          <a:p>
            <a:pPr>
              <a:spcAft>
                <a:spcPts val="600"/>
              </a:spcAft>
              <a:buFont typeface="Georgia" pitchFamily="18" charset="0"/>
              <a:buChar char="­"/>
            </a:pPr>
            <a:r>
              <a:rPr lang="tr-TR" sz="2400" dirty="0">
                <a:ea typeface="ＭＳ Ｐゴシック" pitchFamily="34" charset="-128"/>
              </a:rPr>
              <a:t>Kurumsal planlama, performans yönetimi ve denetiminin alt yapısının oluşturulması</a:t>
            </a:r>
          </a:p>
          <a:p>
            <a:pPr lvl="1">
              <a:spcBef>
                <a:spcPts val="0"/>
              </a:spcBef>
              <a:spcAft>
                <a:spcPts val="600"/>
              </a:spcAft>
              <a:buFont typeface="Georgia" pitchFamily="18" charset="0"/>
              <a:buChar char="­"/>
            </a:pPr>
            <a:r>
              <a:rPr lang="tr-TR" sz="2000" dirty="0" smtClean="0">
                <a:ea typeface="ＭＳ Ｐゴシック" pitchFamily="34" charset="-128"/>
              </a:rPr>
              <a:t>Stratejik Planlama, Performans Programı ve Faaliyet Raporları</a:t>
            </a:r>
          </a:p>
          <a:p>
            <a:pPr marL="342900" lvl="1" indent="-342900">
              <a:spcAft>
                <a:spcPts val="600"/>
              </a:spcAft>
              <a:buFont typeface="Georgia" pitchFamily="18" charset="0"/>
              <a:buChar char="­"/>
            </a:pPr>
            <a:r>
              <a:rPr lang="tr-TR" sz="2400" dirty="0">
                <a:ea typeface="ＭＳ Ｐゴシック" pitchFamily="34" charset="-128"/>
              </a:rPr>
              <a:t>Değişen yönetsel ve mali sorumluluk: yönetimsel sorumluluğa sahip olan aynı zamanda mali sorumlu </a:t>
            </a:r>
          </a:p>
          <a:p>
            <a:pPr marL="795338" lvl="2" indent="-128588" algn="just">
              <a:spcBef>
                <a:spcPts val="600"/>
              </a:spcBef>
              <a:spcAft>
                <a:spcPts val="600"/>
              </a:spcAft>
              <a:buFont typeface="Arial" pitchFamily="34" charset="0"/>
              <a:buChar char="–"/>
            </a:pPr>
            <a:r>
              <a:rPr lang="tr-TR" sz="2000" dirty="0" smtClean="0">
                <a:solidFill>
                  <a:schemeClr val="tx1"/>
                </a:solidFill>
                <a:latin typeface="Arial" charset="0"/>
                <a:cs typeface="Arial" charset="0"/>
              </a:rPr>
              <a:t>Değişen aslında zihniyet ve iş yapma biçimi </a:t>
            </a:r>
          </a:p>
          <a:p>
            <a:pPr marL="342900" lvl="1" indent="-342900">
              <a:spcAft>
                <a:spcPts val="600"/>
              </a:spcAft>
              <a:buFont typeface="Georgia" pitchFamily="18" charset="0"/>
              <a:buChar char="­"/>
            </a:pPr>
            <a:r>
              <a:rPr lang="tr-TR" sz="2400" dirty="0">
                <a:ea typeface="ＭＳ Ｐゴシック" pitchFamily="34" charset="-128"/>
              </a:rPr>
              <a:t>Etkin bir iç kontrol sistemi: yetkilerin devriyle yönetimde makul bir güvencenin sağlanması </a:t>
            </a:r>
          </a:p>
          <a:p>
            <a:pPr>
              <a:spcAft>
                <a:spcPts val="600"/>
              </a:spcAft>
              <a:buFont typeface="Georgia" pitchFamily="18" charset="0"/>
              <a:buChar char="­"/>
            </a:pPr>
            <a:r>
              <a:rPr lang="tr-TR" sz="2400" dirty="0" smtClean="0">
                <a:ea typeface="ＭＳ Ｐゴシック" pitchFamily="34" charset="-128"/>
              </a:rPr>
              <a:t>Değişen Dış Denetim yaklaşımı ve Sayıştay</a:t>
            </a:r>
            <a:r>
              <a:rPr lang="tr-TR" altLang="en-US" sz="2400" dirty="0" smtClean="0">
                <a:ea typeface="ＭＳ Ｐゴシック" pitchFamily="34" charset="-128"/>
              </a:rPr>
              <a:t>’</a:t>
            </a:r>
            <a:r>
              <a:rPr lang="tr-TR" sz="2400" dirty="0" smtClean="0">
                <a:ea typeface="ＭＳ Ｐゴシック" pitchFamily="34" charset="-128"/>
              </a:rPr>
              <a:t>ın yeni rolü</a:t>
            </a:r>
          </a:p>
          <a:p>
            <a:pPr lvl="1">
              <a:spcAft>
                <a:spcPts val="600"/>
              </a:spcAft>
              <a:buFont typeface="Georgia" pitchFamily="18" charset="0"/>
              <a:buChar char="­"/>
            </a:pPr>
            <a:r>
              <a:rPr lang="tr-TR" sz="2000" dirty="0" smtClean="0">
                <a:ea typeface="ＭＳ Ｐゴシック" pitchFamily="34" charset="-128"/>
              </a:rPr>
              <a:t>Uygunluk denetimi yanında mali denetim ve kurumsal performans denetimi</a:t>
            </a:r>
            <a:endParaRPr lang="en-US" sz="2000" dirty="0" smtClean="0">
              <a:ea typeface="ＭＳ Ｐゴシック" pitchFamily="34" charset="-128"/>
            </a:endParaRPr>
          </a:p>
        </p:txBody>
      </p:sp>
      <p:sp>
        <p:nvSpPr>
          <p:cNvPr id="4" name="3 Slayt Numarası Yer Tutucusu"/>
          <p:cNvSpPr>
            <a:spLocks noGrp="1"/>
          </p:cNvSpPr>
          <p:nvPr>
            <p:ph type="sldNum" sz="quarter" idx="12"/>
          </p:nvPr>
        </p:nvSpPr>
        <p:spPr/>
        <p:txBody>
          <a:bodyPr/>
          <a:lstStyle/>
          <a:p>
            <a:fld id="{C82BC245-AE3B-4E72-94EC-706466790AFD}" type="slidenum">
              <a:rPr lang="tr-TR" smtClean="0"/>
              <a:pPr/>
              <a:t>8</a:t>
            </a:fld>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333375"/>
            <a:ext cx="7467600" cy="935038"/>
          </a:xfrm>
        </p:spPr>
        <p:txBody>
          <a:bodyPr/>
          <a:lstStyle/>
          <a:p>
            <a:pPr algn="ctr" eaLnBrk="1" hangingPunct="1"/>
            <a:r>
              <a:rPr lang="tr-TR" sz="2800" b="1" smtClean="0"/>
              <a:t>İZLEME</a:t>
            </a:r>
            <a:endParaRPr lang="tr-TR" smtClean="0">
              <a:solidFill>
                <a:srgbClr val="FF0000"/>
              </a:solidFill>
            </a:endParaRPr>
          </a:p>
        </p:txBody>
      </p:sp>
      <p:sp>
        <p:nvSpPr>
          <p:cNvPr id="60419" name="Rectangle 3"/>
          <p:cNvSpPr>
            <a:spLocks noGrp="1" noChangeArrowheads="1"/>
          </p:cNvSpPr>
          <p:nvPr>
            <p:ph sz="quarter" idx="1"/>
          </p:nvPr>
        </p:nvSpPr>
        <p:spPr>
          <a:xfrm>
            <a:off x="990600" y="1557338"/>
            <a:ext cx="7756525" cy="4687887"/>
          </a:xfrm>
        </p:spPr>
        <p:txBody>
          <a:bodyPr/>
          <a:lstStyle/>
          <a:p>
            <a:pPr eaLnBrk="1" hangingPunct="1">
              <a:buClr>
                <a:schemeClr val="tx1"/>
              </a:buClr>
              <a:buFont typeface="Wingdings" pitchFamily="2" charset="2"/>
              <a:buNone/>
            </a:pPr>
            <a:endParaRPr lang="tr-TR" sz="2000" dirty="0" smtClean="0">
              <a:solidFill>
                <a:srgbClr val="FF0000"/>
              </a:solidFill>
            </a:endParaRPr>
          </a:p>
          <a:p>
            <a:pPr eaLnBrk="1" hangingPunct="1">
              <a:buClr>
                <a:schemeClr val="tx1"/>
              </a:buClr>
              <a:buFont typeface="Wingdings" pitchFamily="2" charset="2"/>
              <a:buNone/>
            </a:pPr>
            <a:r>
              <a:rPr lang="tr-TR" sz="2000" dirty="0" smtClean="0">
                <a:solidFill>
                  <a:srgbClr val="FF0000"/>
                </a:solidFill>
              </a:rPr>
              <a:t>Kim sorumludur?                  </a:t>
            </a:r>
            <a:r>
              <a:rPr lang="tr-TR" sz="2000" dirty="0" smtClean="0">
                <a:solidFill>
                  <a:srgbClr val="000099"/>
                </a:solidFill>
              </a:rPr>
              <a:t>Üst yönetici</a:t>
            </a:r>
          </a:p>
          <a:p>
            <a:pPr eaLnBrk="1" hangingPunct="1">
              <a:buClr>
                <a:srgbClr val="19436D"/>
              </a:buClr>
            </a:pPr>
            <a:endParaRPr lang="tr-TR" sz="2000" dirty="0" smtClean="0">
              <a:solidFill>
                <a:srgbClr val="000099"/>
              </a:solidFill>
            </a:endParaRPr>
          </a:p>
          <a:p>
            <a:pPr lvl="1" eaLnBrk="1" hangingPunct="1">
              <a:buClr>
                <a:srgbClr val="19436D"/>
              </a:buClr>
            </a:pPr>
            <a:r>
              <a:rPr lang="tr-TR" sz="2000" dirty="0" smtClean="0">
                <a:solidFill>
                  <a:srgbClr val="000099"/>
                </a:solidFill>
              </a:rPr>
              <a:t>Mali hizmetler birimi</a:t>
            </a:r>
          </a:p>
          <a:p>
            <a:pPr lvl="1" eaLnBrk="1" hangingPunct="1">
              <a:buClr>
                <a:srgbClr val="19436D"/>
              </a:buClr>
            </a:pPr>
            <a:endParaRPr lang="tr-TR" sz="2000" dirty="0" smtClean="0">
              <a:solidFill>
                <a:srgbClr val="000099"/>
              </a:solidFill>
            </a:endParaRPr>
          </a:p>
          <a:p>
            <a:pPr lvl="1" eaLnBrk="1" hangingPunct="1">
              <a:buClr>
                <a:srgbClr val="19436D"/>
              </a:buClr>
            </a:pPr>
            <a:r>
              <a:rPr lang="tr-TR" sz="2000" dirty="0" smtClean="0">
                <a:solidFill>
                  <a:srgbClr val="000099"/>
                </a:solidFill>
              </a:rPr>
              <a:t>İç denetçiler</a:t>
            </a:r>
          </a:p>
          <a:p>
            <a:pPr lvl="1" eaLnBrk="1" hangingPunct="1">
              <a:buClr>
                <a:srgbClr val="19436D"/>
              </a:buClr>
            </a:pPr>
            <a:endParaRPr lang="tr-TR" sz="2000" dirty="0" smtClean="0">
              <a:solidFill>
                <a:srgbClr val="000099"/>
              </a:solidFill>
            </a:endParaRPr>
          </a:p>
          <a:p>
            <a:pPr lvl="1" eaLnBrk="1" hangingPunct="1">
              <a:buClr>
                <a:srgbClr val="19436D"/>
              </a:buClr>
            </a:pPr>
            <a:r>
              <a:rPr lang="tr-TR" sz="2000" dirty="0" smtClean="0">
                <a:solidFill>
                  <a:srgbClr val="000099"/>
                </a:solidFill>
              </a:rPr>
              <a:t>Harcama yetkilileri</a:t>
            </a:r>
          </a:p>
          <a:p>
            <a:pPr lvl="1" eaLnBrk="1" hangingPunct="1">
              <a:buClr>
                <a:srgbClr val="19436D"/>
              </a:buClr>
            </a:pPr>
            <a:endParaRPr lang="tr-TR" sz="2000" dirty="0" smtClean="0">
              <a:solidFill>
                <a:srgbClr val="000099"/>
              </a:solidFill>
            </a:endParaRPr>
          </a:p>
          <a:p>
            <a:pPr lvl="1" eaLnBrk="1" hangingPunct="1">
              <a:buClr>
                <a:srgbClr val="19436D"/>
              </a:buClr>
            </a:pPr>
            <a:r>
              <a:rPr lang="tr-TR" sz="2000" dirty="0" smtClean="0">
                <a:solidFill>
                  <a:srgbClr val="000099"/>
                </a:solidFill>
              </a:rPr>
              <a:t>İç Kontrol İzleme ve Yönlendirme Kurulu</a:t>
            </a:r>
          </a:p>
          <a:p>
            <a:pPr eaLnBrk="1" hangingPunct="1">
              <a:buClr>
                <a:schemeClr val="tx1"/>
              </a:buClr>
              <a:buFont typeface="Wingdings" pitchFamily="2" charset="2"/>
              <a:buNone/>
            </a:pPr>
            <a:endParaRPr lang="tr-TR" sz="2000" dirty="0" smtClean="0">
              <a:solidFill>
                <a:srgbClr val="000099"/>
              </a:solidFill>
            </a:endParaRPr>
          </a:p>
          <a:p>
            <a:pPr eaLnBrk="1" hangingPunct="1">
              <a:buClr>
                <a:schemeClr val="tx1"/>
              </a:buClr>
              <a:buFont typeface="Wingdings" pitchFamily="2" charset="2"/>
              <a:buNone/>
            </a:pPr>
            <a:endParaRPr lang="tr-TR" dirty="0" smtClean="0">
              <a:solidFill>
                <a:schemeClr val="accent2"/>
              </a:solidFill>
            </a:endParaRPr>
          </a:p>
          <a:p>
            <a:pPr eaLnBrk="1" hangingPunct="1">
              <a:buClr>
                <a:schemeClr val="tx1"/>
              </a:buClr>
              <a:buFont typeface="Wingdings" pitchFamily="2" charset="2"/>
              <a:buChar char="Ø"/>
            </a:pPr>
            <a:endParaRPr lang="tr-TR" dirty="0" smtClean="0">
              <a:solidFill>
                <a:schemeClr val="accent2"/>
              </a:solidFill>
            </a:endParaRPr>
          </a:p>
          <a:p>
            <a:pPr eaLnBrk="1" hangingPunct="1">
              <a:buClr>
                <a:schemeClr val="tx1"/>
              </a:buClr>
              <a:buFont typeface="Wingdings" pitchFamily="2" charset="2"/>
              <a:buNone/>
            </a:pPr>
            <a:endParaRPr lang="tr-TR" dirty="0" smtClean="0">
              <a:solidFill>
                <a:schemeClr val="accent2"/>
              </a:solidFill>
            </a:endParaRPr>
          </a:p>
          <a:p>
            <a:pPr algn="ctr" eaLnBrk="1" hangingPunct="1">
              <a:buClr>
                <a:schemeClr val="tx1"/>
              </a:buClr>
              <a:buFont typeface="Wingdings" pitchFamily="2" charset="2"/>
              <a:buNone/>
            </a:pPr>
            <a:endParaRPr lang="tr-TR" dirty="0" smtClean="0">
              <a:solidFill>
                <a:schemeClr val="accent2"/>
              </a:solidFill>
            </a:endParaRPr>
          </a:p>
          <a:p>
            <a:pPr algn="ctr" eaLnBrk="1" hangingPunct="1">
              <a:buClr>
                <a:schemeClr val="tx1"/>
              </a:buClr>
              <a:buFont typeface="Wingdings" pitchFamily="2" charset="2"/>
              <a:buNone/>
            </a:pPr>
            <a:endParaRPr lang="tr-TR" sz="3200" dirty="0" smtClean="0">
              <a:solidFill>
                <a:schemeClr val="accent2"/>
              </a:solidFill>
            </a:endParaRPr>
          </a:p>
        </p:txBody>
      </p:sp>
      <p:cxnSp>
        <p:nvCxnSpPr>
          <p:cNvPr id="60420" name="Düz Ok Bağlayıcısı 2"/>
          <p:cNvCxnSpPr>
            <a:cxnSpLocks noChangeShapeType="1"/>
          </p:cNvCxnSpPr>
          <p:nvPr/>
        </p:nvCxnSpPr>
        <p:spPr bwMode="auto">
          <a:xfrm>
            <a:off x="3059832" y="2133600"/>
            <a:ext cx="720080" cy="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765374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115888"/>
            <a:ext cx="7391400" cy="936625"/>
          </a:xfrm>
        </p:spPr>
        <p:txBody>
          <a:bodyPr>
            <a:normAutofit fontScale="90000"/>
          </a:bodyPr>
          <a:lstStyle/>
          <a:p>
            <a:pPr>
              <a:defRPr/>
            </a:pP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r>
            <a:br>
              <a:rPr lang="tr-TR" dirty="0" smtClean="0">
                <a:solidFill>
                  <a:srgbClr val="FF0000"/>
                </a:solidFill>
              </a:rPr>
            </a:br>
            <a:r>
              <a:rPr lang="tr-TR" b="1" dirty="0" smtClean="0"/>
              <a:t>İZLEME</a:t>
            </a:r>
            <a:r>
              <a:rPr lang="tr-TR" b="1" dirty="0"/>
              <a:t/>
            </a:r>
            <a:br>
              <a:rPr lang="tr-TR" b="1" dirty="0"/>
            </a:b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endParaRPr lang="tr-TR" b="1" dirty="0"/>
          </a:p>
        </p:txBody>
      </p:sp>
      <p:sp>
        <p:nvSpPr>
          <p:cNvPr id="7171" name="Rectangle 3"/>
          <p:cNvSpPr>
            <a:spLocks noGrp="1" noChangeArrowheads="1"/>
          </p:cNvSpPr>
          <p:nvPr>
            <p:ph sz="quarter" idx="1"/>
          </p:nvPr>
        </p:nvSpPr>
        <p:spPr>
          <a:xfrm>
            <a:off x="1066800" y="1340769"/>
            <a:ext cx="7631113" cy="5164806"/>
          </a:xfrm>
        </p:spPr>
        <p:txBody>
          <a:bodyPr>
            <a:normAutofit lnSpcReduction="10000"/>
          </a:bodyPr>
          <a:lstStyle/>
          <a:p>
            <a:pPr marL="274320" indent="-274320" eaLnBrk="1" fontAlgn="auto" hangingPunct="1">
              <a:spcBef>
                <a:spcPct val="0"/>
              </a:spcBef>
              <a:spcAft>
                <a:spcPts val="0"/>
              </a:spcAft>
              <a:buClr>
                <a:schemeClr val="tx1"/>
              </a:buClr>
              <a:buFont typeface="Wingdings" pitchFamily="2" charset="2"/>
              <a:buNone/>
              <a:defRPr/>
            </a:pPr>
            <a:r>
              <a:rPr lang="tr-TR" sz="2500" dirty="0" smtClean="0">
                <a:solidFill>
                  <a:srgbClr val="FF0000"/>
                </a:solidFill>
                <a:latin typeface="+mj-lt"/>
                <a:ea typeface="+mj-ea"/>
                <a:cs typeface="+mj-cs"/>
              </a:rPr>
              <a:t>Neden  </a:t>
            </a:r>
            <a:r>
              <a:rPr lang="tr-TR" sz="2500" dirty="0">
                <a:solidFill>
                  <a:srgbClr val="FF0000"/>
                </a:solidFill>
                <a:latin typeface="+mj-lt"/>
                <a:ea typeface="+mj-ea"/>
                <a:cs typeface="+mj-cs"/>
              </a:rPr>
              <a:t>gereklidir ?</a:t>
            </a:r>
            <a:r>
              <a:rPr lang="tr-TR" sz="2800" dirty="0">
                <a:solidFill>
                  <a:schemeClr val="tx2"/>
                </a:solidFill>
                <a:latin typeface="+mj-lt"/>
                <a:ea typeface="+mj-ea"/>
                <a:cs typeface="+mj-cs"/>
              </a:rPr>
              <a:t>	</a:t>
            </a:r>
          </a:p>
          <a:p>
            <a:pPr marL="274320" indent="-274320" algn="just" eaLnBrk="1" fontAlgn="auto" hangingPunct="1">
              <a:lnSpc>
                <a:spcPct val="80000"/>
              </a:lnSpc>
              <a:spcAft>
                <a:spcPts val="0"/>
              </a:spcAft>
              <a:buClr>
                <a:schemeClr val="tx1"/>
              </a:buClr>
              <a:buFont typeface="Wingdings"/>
              <a:buChar char=""/>
              <a:defRPr/>
            </a:pPr>
            <a:endParaRPr lang="tr-TR" sz="2300" dirty="0" smtClean="0">
              <a:solidFill>
                <a:srgbClr val="000099"/>
              </a:solidFill>
            </a:endParaRPr>
          </a:p>
          <a:p>
            <a:pPr algn="just" eaLnBrk="1" fontAlgn="auto" hangingPunct="1">
              <a:lnSpc>
                <a:spcPct val="80000"/>
              </a:lnSpc>
              <a:spcAft>
                <a:spcPts val="0"/>
              </a:spcAft>
              <a:buClr>
                <a:schemeClr val="tx1"/>
              </a:buClr>
              <a:defRPr/>
            </a:pPr>
            <a:r>
              <a:rPr lang="tr-TR" sz="2300" dirty="0" smtClean="0">
                <a:solidFill>
                  <a:srgbClr val="000099"/>
                </a:solidFill>
              </a:rPr>
              <a:t>İç kontrol sistemine ilişkin sorunları zamanında tespit edip giderebilmeye,</a:t>
            </a:r>
          </a:p>
          <a:p>
            <a:pPr algn="just" eaLnBrk="1" fontAlgn="auto" hangingPunct="1">
              <a:lnSpc>
                <a:spcPct val="80000"/>
              </a:lnSpc>
              <a:spcAft>
                <a:spcPts val="0"/>
              </a:spcAft>
              <a:buClr>
                <a:schemeClr val="tx1"/>
              </a:buClr>
              <a:defRPr/>
            </a:pPr>
            <a:endParaRPr lang="tr-TR" sz="2300" dirty="0" smtClean="0">
              <a:solidFill>
                <a:srgbClr val="000099"/>
              </a:solidFill>
            </a:endParaRPr>
          </a:p>
          <a:p>
            <a:pPr algn="just" eaLnBrk="1" fontAlgn="auto" hangingPunct="1">
              <a:lnSpc>
                <a:spcPct val="80000"/>
              </a:lnSpc>
              <a:spcAft>
                <a:spcPts val="0"/>
              </a:spcAft>
              <a:buClr>
                <a:schemeClr val="tx1"/>
              </a:buClr>
              <a:defRPr/>
            </a:pPr>
            <a:r>
              <a:rPr lang="tr-TR" sz="2300" dirty="0" smtClean="0">
                <a:solidFill>
                  <a:srgbClr val="000099"/>
                </a:solidFill>
              </a:rPr>
              <a:t>Karar alma sürecinde kullanılmak üzere daha doğru ve güvenilir bilgi üretmeye,</a:t>
            </a:r>
          </a:p>
          <a:p>
            <a:pPr algn="just" eaLnBrk="1" fontAlgn="auto" hangingPunct="1">
              <a:lnSpc>
                <a:spcPct val="80000"/>
              </a:lnSpc>
              <a:spcAft>
                <a:spcPts val="0"/>
              </a:spcAft>
              <a:buClr>
                <a:schemeClr val="tx1"/>
              </a:buClr>
              <a:defRPr/>
            </a:pPr>
            <a:endParaRPr lang="tr-TR" sz="2300" dirty="0" smtClean="0">
              <a:solidFill>
                <a:srgbClr val="000099"/>
              </a:solidFill>
            </a:endParaRPr>
          </a:p>
          <a:p>
            <a:pPr algn="just" eaLnBrk="1" fontAlgn="auto" hangingPunct="1">
              <a:lnSpc>
                <a:spcPct val="80000"/>
              </a:lnSpc>
              <a:spcAft>
                <a:spcPts val="0"/>
              </a:spcAft>
              <a:buClr>
                <a:schemeClr val="tx1"/>
              </a:buClr>
              <a:defRPr/>
            </a:pPr>
            <a:r>
              <a:rPr lang="tr-TR" sz="2300" dirty="0" smtClean="0">
                <a:solidFill>
                  <a:srgbClr val="000099"/>
                </a:solidFill>
              </a:rPr>
              <a:t>Doğru ve zamanında mali tablolar hazırlamaya,</a:t>
            </a:r>
          </a:p>
          <a:p>
            <a:pPr algn="just" eaLnBrk="1" fontAlgn="auto" hangingPunct="1">
              <a:lnSpc>
                <a:spcPct val="80000"/>
              </a:lnSpc>
              <a:spcAft>
                <a:spcPts val="0"/>
              </a:spcAft>
              <a:buClr>
                <a:schemeClr val="tx1"/>
              </a:buClr>
              <a:defRPr/>
            </a:pPr>
            <a:endParaRPr lang="tr-TR" sz="2300" dirty="0" smtClean="0">
              <a:solidFill>
                <a:srgbClr val="000099"/>
              </a:solidFill>
            </a:endParaRPr>
          </a:p>
          <a:p>
            <a:pPr algn="just" eaLnBrk="1" fontAlgn="auto" hangingPunct="1">
              <a:lnSpc>
                <a:spcPct val="80000"/>
              </a:lnSpc>
              <a:spcAft>
                <a:spcPts val="0"/>
              </a:spcAft>
              <a:buClr>
                <a:schemeClr val="tx1"/>
              </a:buClr>
              <a:defRPr/>
            </a:pPr>
            <a:r>
              <a:rPr lang="tr-TR" sz="2300" dirty="0" smtClean="0">
                <a:solidFill>
                  <a:srgbClr val="000099"/>
                </a:solidFill>
              </a:rPr>
              <a:t>İç kontrol sisteminin etkinliğini düzenli aralıklarla teyit etmeye,</a:t>
            </a:r>
          </a:p>
          <a:p>
            <a:pPr algn="just" eaLnBrk="1" fontAlgn="auto" hangingPunct="1">
              <a:lnSpc>
                <a:spcPct val="80000"/>
              </a:lnSpc>
              <a:spcAft>
                <a:spcPts val="0"/>
              </a:spcAft>
              <a:buClr>
                <a:schemeClr val="tx1"/>
              </a:buClr>
              <a:defRPr/>
            </a:pPr>
            <a:endParaRPr lang="tr-TR" sz="2300" dirty="0" smtClean="0">
              <a:solidFill>
                <a:srgbClr val="000099"/>
              </a:solidFill>
            </a:endParaRPr>
          </a:p>
          <a:p>
            <a:pPr algn="just" eaLnBrk="1" fontAlgn="auto" hangingPunct="1">
              <a:lnSpc>
                <a:spcPct val="80000"/>
              </a:lnSpc>
              <a:spcAft>
                <a:spcPts val="0"/>
              </a:spcAft>
              <a:buClr>
                <a:schemeClr val="tx1"/>
              </a:buClr>
              <a:defRPr/>
            </a:pPr>
            <a:r>
              <a:rPr lang="tr-TR" sz="2300" dirty="0" smtClean="0">
                <a:solidFill>
                  <a:srgbClr val="000099"/>
                </a:solidFill>
              </a:rPr>
              <a:t>İç kontrol güvence beyanları için kanıt oluşturmaya,</a:t>
            </a:r>
          </a:p>
          <a:p>
            <a:pPr marL="274320" indent="-274320" algn="just" eaLnBrk="1" fontAlgn="auto" hangingPunct="1">
              <a:lnSpc>
                <a:spcPct val="80000"/>
              </a:lnSpc>
              <a:spcAft>
                <a:spcPts val="0"/>
              </a:spcAft>
              <a:buClr>
                <a:schemeClr val="tx1"/>
              </a:buClr>
              <a:buFont typeface="Wingdings"/>
              <a:buChar char=""/>
              <a:defRPr/>
            </a:pPr>
            <a:endParaRPr lang="tr-TR" sz="2300" dirty="0" smtClean="0">
              <a:solidFill>
                <a:srgbClr val="000099"/>
              </a:solidFill>
            </a:endParaRPr>
          </a:p>
          <a:p>
            <a:pPr marL="274320" indent="-274320" algn="just" eaLnBrk="1" fontAlgn="auto" hangingPunct="1">
              <a:lnSpc>
                <a:spcPct val="80000"/>
              </a:lnSpc>
              <a:spcAft>
                <a:spcPts val="0"/>
              </a:spcAft>
              <a:buClr>
                <a:schemeClr val="tx1"/>
              </a:buClr>
              <a:buFont typeface="Wingdings" pitchFamily="2" charset="2"/>
              <a:buNone/>
              <a:defRPr/>
            </a:pPr>
            <a:r>
              <a:rPr lang="tr-TR" sz="2300" dirty="0" smtClean="0">
                <a:solidFill>
                  <a:srgbClr val="000099"/>
                </a:solidFill>
              </a:rPr>
              <a:t> 	yardımcı olur.</a:t>
            </a:r>
          </a:p>
          <a:p>
            <a:pPr marL="274320" indent="-274320" algn="just" eaLnBrk="1" fontAlgn="auto" hangingPunct="1">
              <a:spcAft>
                <a:spcPts val="0"/>
              </a:spcAft>
              <a:buClr>
                <a:schemeClr val="tx1"/>
              </a:buClr>
              <a:buFont typeface="Wingdings" pitchFamily="2" charset="2"/>
              <a:buNone/>
              <a:defRPr/>
            </a:pPr>
            <a:endParaRPr lang="tr-TR" dirty="0" smtClean="0">
              <a:solidFill>
                <a:srgbClr val="FF0000"/>
              </a:solidFill>
            </a:endParaRPr>
          </a:p>
          <a:p>
            <a:pPr marL="274320" indent="-274320" eaLnBrk="1" fontAlgn="auto" hangingPunct="1">
              <a:spcAft>
                <a:spcPts val="0"/>
              </a:spcAft>
              <a:buClr>
                <a:schemeClr val="tx1"/>
              </a:buClr>
              <a:buFont typeface="Wingdings" pitchFamily="2" charset="2"/>
              <a:buNone/>
              <a:defRPr/>
            </a:pPr>
            <a:endParaRPr lang="tr-TR" dirty="0" smtClean="0">
              <a:solidFill>
                <a:srgbClr val="FF0000"/>
              </a:solidFill>
            </a:endParaRPr>
          </a:p>
          <a:p>
            <a:pPr marL="274320" indent="-274320" eaLnBrk="1" fontAlgn="auto" hangingPunct="1">
              <a:spcAft>
                <a:spcPts val="0"/>
              </a:spcAft>
              <a:buClr>
                <a:schemeClr val="tx1"/>
              </a:buClr>
              <a:buFont typeface="Wingdings" pitchFamily="2" charset="2"/>
              <a:buNone/>
              <a:defRPr/>
            </a:pPr>
            <a:endParaRPr lang="tr-TR" dirty="0" smtClean="0">
              <a:solidFill>
                <a:schemeClr val="accent2"/>
              </a:solidFill>
            </a:endParaRPr>
          </a:p>
        </p:txBody>
      </p:sp>
    </p:spTree>
    <p:extLst>
      <p:ext uri="{BB962C8B-B14F-4D97-AF65-F5344CB8AC3E}">
        <p14:creationId xmlns:p14="http://schemas.microsoft.com/office/powerpoint/2010/main" val="709964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6" end="6"/>
                                            </p:txEl>
                                          </p:spTgt>
                                        </p:tgtEl>
                                        <p:attrNameLst>
                                          <p:attrName>style.visibility</p:attrName>
                                        </p:attrNameLst>
                                      </p:cBhvr>
                                      <p:to>
                                        <p:strVal val="visible"/>
                                      </p:to>
                                    </p:set>
                                    <p:animEffect transition="in" filter="fade">
                                      <p:cBhvr>
                                        <p:cTn id="28" dur="1000"/>
                                        <p:tgtEl>
                                          <p:spTgt spid="7171">
                                            <p:txEl>
                                              <p:pRg st="6" end="6"/>
                                            </p:txEl>
                                          </p:spTgt>
                                        </p:tgtEl>
                                      </p:cBhvr>
                                    </p:animEffect>
                                    <p:anim calcmode="lin" valueType="num">
                                      <p:cBhvr>
                                        <p:cTn id="29"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fade">
                                      <p:cBhvr>
                                        <p:cTn id="35" dur="1000"/>
                                        <p:tgtEl>
                                          <p:spTgt spid="7171">
                                            <p:txEl>
                                              <p:pRg st="8" end="8"/>
                                            </p:txEl>
                                          </p:spTgt>
                                        </p:tgtEl>
                                      </p:cBhvr>
                                    </p:animEffect>
                                    <p:anim calcmode="lin" valueType="num">
                                      <p:cBhvr>
                                        <p:cTn id="36"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10" end="10"/>
                                            </p:txEl>
                                          </p:spTgt>
                                        </p:tgtEl>
                                        <p:attrNameLst>
                                          <p:attrName>style.visibility</p:attrName>
                                        </p:attrNameLst>
                                      </p:cBhvr>
                                      <p:to>
                                        <p:strVal val="visible"/>
                                      </p:to>
                                    </p:set>
                                    <p:animEffect transition="in" filter="fade">
                                      <p:cBhvr>
                                        <p:cTn id="42" dur="1000"/>
                                        <p:tgtEl>
                                          <p:spTgt spid="7171">
                                            <p:txEl>
                                              <p:pRg st="10" end="10"/>
                                            </p:txEl>
                                          </p:spTgt>
                                        </p:tgtEl>
                                      </p:cBhvr>
                                    </p:animEffect>
                                    <p:anim calcmode="lin" valueType="num">
                                      <p:cBhvr>
                                        <p:cTn id="43"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171">
                                            <p:txEl>
                                              <p:pRg st="12" end="12"/>
                                            </p:txEl>
                                          </p:spTgt>
                                        </p:tgtEl>
                                        <p:attrNameLst>
                                          <p:attrName>style.visibility</p:attrName>
                                        </p:attrNameLst>
                                      </p:cBhvr>
                                      <p:to>
                                        <p:strVal val="visible"/>
                                      </p:to>
                                    </p:set>
                                    <p:animEffect transition="in" filter="fade">
                                      <p:cBhvr>
                                        <p:cTn id="49" dur="1000"/>
                                        <p:tgtEl>
                                          <p:spTgt spid="7171">
                                            <p:txEl>
                                              <p:pRg st="12" end="12"/>
                                            </p:txEl>
                                          </p:spTgt>
                                        </p:tgtEl>
                                      </p:cBhvr>
                                    </p:animEffect>
                                    <p:anim calcmode="lin" valueType="num">
                                      <p:cBhvr>
                                        <p:cTn id="50"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15888"/>
            <a:ext cx="7467600" cy="1009650"/>
          </a:xfrm>
        </p:spPr>
        <p:txBody>
          <a:bodyPr>
            <a:normAutofit fontScale="90000"/>
          </a:bodyPr>
          <a:lstStyle/>
          <a:p>
            <a:pPr>
              <a:defRPr/>
            </a:pPr>
            <a:r>
              <a:rPr lang="tr-TR" sz="2400" dirty="0" smtClean="0">
                <a:solidFill>
                  <a:srgbClr val="FF0000"/>
                </a:solidFill>
              </a:rPr>
              <a:t/>
            </a:r>
            <a:br>
              <a:rPr lang="tr-TR" sz="2400" dirty="0" smtClean="0">
                <a:solidFill>
                  <a:srgbClr val="FF0000"/>
                </a:solidFill>
              </a:rPr>
            </a:br>
            <a:r>
              <a:rPr lang="tr-TR" sz="2400" dirty="0" smtClean="0">
                <a:solidFill>
                  <a:srgbClr val="FF0000"/>
                </a:solidFill>
              </a:rPr>
              <a:t/>
            </a:r>
            <a:br>
              <a:rPr lang="tr-TR" sz="2400" dirty="0" smtClean="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000" b="1" dirty="0"/>
              <a:t>İZLEME</a:t>
            </a: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b="1" dirty="0"/>
              <a:t/>
            </a:r>
            <a:br>
              <a:rPr lang="tr-TR" b="1" dirty="0"/>
            </a:br>
            <a:endParaRPr lang="tr-TR" b="1" dirty="0"/>
          </a:p>
        </p:txBody>
      </p:sp>
      <p:sp>
        <p:nvSpPr>
          <p:cNvPr id="8195" name="Rectangle 3"/>
          <p:cNvSpPr>
            <a:spLocks noGrp="1" noChangeArrowheads="1"/>
          </p:cNvSpPr>
          <p:nvPr>
            <p:ph sz="quarter" idx="1"/>
          </p:nvPr>
        </p:nvSpPr>
        <p:spPr>
          <a:xfrm>
            <a:off x="685800" y="1600200"/>
            <a:ext cx="8305800" cy="4349079"/>
          </a:xfrm>
        </p:spPr>
        <p:txBody>
          <a:bodyPr>
            <a:normAutofit/>
          </a:bodyPr>
          <a:lstStyle/>
          <a:p>
            <a:pPr marL="274320" indent="-274320" eaLnBrk="1" fontAlgn="auto" hangingPunct="1">
              <a:spcAft>
                <a:spcPts val="0"/>
              </a:spcAft>
              <a:buFont typeface="Wingdings" pitchFamily="2" charset="2"/>
              <a:buNone/>
              <a:defRPr/>
            </a:pPr>
            <a:r>
              <a:rPr lang="tr-TR" sz="1900" dirty="0" smtClean="0">
                <a:solidFill>
                  <a:srgbClr val="FF0000"/>
                </a:solidFill>
              </a:rPr>
              <a:t>	</a:t>
            </a:r>
          </a:p>
          <a:p>
            <a:pPr marL="274320" indent="-274320" eaLnBrk="1" fontAlgn="auto" hangingPunct="1">
              <a:spcAft>
                <a:spcPts val="0"/>
              </a:spcAft>
              <a:buFont typeface="Wingdings" pitchFamily="2" charset="2"/>
              <a:buNone/>
              <a:defRPr/>
            </a:pPr>
            <a:r>
              <a:rPr lang="tr-TR" sz="1900" dirty="0" smtClean="0">
                <a:solidFill>
                  <a:srgbClr val="FF0000"/>
                </a:solidFill>
                <a:latin typeface="+mj-lt"/>
                <a:ea typeface="+mj-ea"/>
                <a:cs typeface="+mj-cs"/>
              </a:rPr>
              <a:t>Nasıl </a:t>
            </a:r>
            <a:r>
              <a:rPr lang="tr-TR" sz="1900" dirty="0">
                <a:solidFill>
                  <a:srgbClr val="FF0000"/>
                </a:solidFill>
                <a:latin typeface="+mj-lt"/>
                <a:ea typeface="+mj-ea"/>
                <a:cs typeface="+mj-cs"/>
              </a:rPr>
              <a:t>yapılır?</a:t>
            </a:r>
          </a:p>
          <a:p>
            <a:pPr marL="274320" indent="-274320" algn="just" eaLnBrk="1" fontAlgn="auto" hangingPunct="1">
              <a:spcAft>
                <a:spcPts val="0"/>
              </a:spcAft>
              <a:buFont typeface="Wingdings" pitchFamily="2" charset="2"/>
              <a:buNone/>
              <a:defRPr/>
            </a:pPr>
            <a:endParaRPr lang="tr-TR" sz="1900" dirty="0" smtClean="0">
              <a:solidFill>
                <a:srgbClr val="FF0000"/>
              </a:solidFill>
            </a:endParaRPr>
          </a:p>
          <a:p>
            <a:pPr algn="just" eaLnBrk="1" fontAlgn="auto" hangingPunct="1">
              <a:spcAft>
                <a:spcPts val="0"/>
              </a:spcAft>
              <a:buClr>
                <a:schemeClr val="tx1"/>
              </a:buClr>
              <a:defRPr/>
            </a:pPr>
            <a:r>
              <a:rPr lang="tr-TR" sz="1900" dirty="0" smtClean="0">
                <a:solidFill>
                  <a:srgbClr val="FF0000"/>
                </a:solidFill>
              </a:rPr>
              <a:t>Öz Değerlendirmeler</a:t>
            </a:r>
          </a:p>
          <a:p>
            <a:pPr marL="685800" lvl="2" indent="-285750" algn="just" eaLnBrk="1" fontAlgn="auto" hangingPunct="1">
              <a:spcAft>
                <a:spcPts val="0"/>
              </a:spcAft>
              <a:buClr>
                <a:schemeClr val="tx1"/>
              </a:buClr>
              <a:defRPr/>
            </a:pPr>
            <a:r>
              <a:rPr lang="tr-TR" sz="1500" dirty="0">
                <a:solidFill>
                  <a:srgbClr val="000099"/>
                </a:solidFill>
              </a:rPr>
              <a:t>Faaliyetler ve süreçlerden bağımsız olarak yönetim ve çalışanlar tarafından gerçekleştirilen değerlendirme faaliyetleridir.</a:t>
            </a:r>
          </a:p>
          <a:p>
            <a:pPr algn="just" eaLnBrk="1" fontAlgn="auto" hangingPunct="1">
              <a:spcAft>
                <a:spcPts val="0"/>
              </a:spcAft>
              <a:buClr>
                <a:schemeClr val="tx1"/>
              </a:buClr>
              <a:defRPr/>
            </a:pPr>
            <a:endParaRPr lang="tr-TR" sz="1900" dirty="0" smtClean="0">
              <a:solidFill>
                <a:srgbClr val="000099"/>
              </a:solidFill>
            </a:endParaRPr>
          </a:p>
          <a:p>
            <a:pPr algn="just" eaLnBrk="1" fontAlgn="auto" hangingPunct="1">
              <a:spcAft>
                <a:spcPts val="0"/>
              </a:spcAft>
              <a:buClr>
                <a:schemeClr val="tx1"/>
              </a:buClr>
              <a:defRPr/>
            </a:pPr>
            <a:r>
              <a:rPr lang="tr-TR" sz="1900" dirty="0" smtClean="0">
                <a:solidFill>
                  <a:srgbClr val="FF0000"/>
                </a:solidFill>
              </a:rPr>
              <a:t>İç Denetim</a:t>
            </a:r>
            <a:endParaRPr lang="tr-TR" sz="1900" dirty="0">
              <a:solidFill>
                <a:srgbClr val="FF0000"/>
              </a:solidFill>
            </a:endParaRPr>
          </a:p>
          <a:p>
            <a:pPr marL="685800" lvl="1" algn="just" eaLnBrk="1" fontAlgn="auto" hangingPunct="1">
              <a:lnSpc>
                <a:spcPct val="80000"/>
              </a:lnSpc>
              <a:spcAft>
                <a:spcPts val="0"/>
              </a:spcAft>
              <a:buClr>
                <a:schemeClr val="tx1"/>
              </a:buClr>
              <a:buFont typeface="Arial" pitchFamily="34" charset="0"/>
              <a:buChar char="•"/>
              <a:defRPr/>
            </a:pPr>
            <a:r>
              <a:rPr lang="tr-TR" sz="1500" dirty="0" smtClean="0">
                <a:solidFill>
                  <a:srgbClr val="000099"/>
                </a:solidFill>
              </a:rPr>
              <a:t>Sistematik</a:t>
            </a:r>
            <a:r>
              <a:rPr lang="tr-TR" sz="1500" dirty="0">
                <a:solidFill>
                  <a:srgbClr val="000099"/>
                </a:solidFill>
              </a:rPr>
              <a:t>, sürekli ve disiplinli bir yaklaşımla ve genel kabul görmüş standartlara uygun olarak </a:t>
            </a:r>
            <a:r>
              <a:rPr lang="tr-TR" sz="1500" dirty="0" smtClean="0">
                <a:solidFill>
                  <a:srgbClr val="000099"/>
                </a:solidFill>
              </a:rPr>
              <a:t>sertifikalı iç denetçiler tarafından gerçekleştirilir</a:t>
            </a:r>
            <a:r>
              <a:rPr lang="tr-TR" sz="1500" dirty="0">
                <a:solidFill>
                  <a:srgbClr val="000099"/>
                </a:solidFill>
              </a:rPr>
              <a:t>.</a:t>
            </a:r>
          </a:p>
          <a:p>
            <a:pPr marL="685800" lvl="1" algn="just" eaLnBrk="1" fontAlgn="auto" hangingPunct="1">
              <a:lnSpc>
                <a:spcPct val="80000"/>
              </a:lnSpc>
              <a:spcAft>
                <a:spcPts val="0"/>
              </a:spcAft>
              <a:buClr>
                <a:schemeClr val="tx1"/>
              </a:buClr>
              <a:buFont typeface="Arial" pitchFamily="34" charset="0"/>
              <a:buChar char="•"/>
              <a:defRPr/>
            </a:pPr>
            <a:endParaRPr lang="tr-TR" sz="1500" dirty="0">
              <a:solidFill>
                <a:srgbClr val="000099"/>
              </a:solidFill>
            </a:endParaRPr>
          </a:p>
          <a:p>
            <a:pPr algn="just" eaLnBrk="1" fontAlgn="auto" hangingPunct="1">
              <a:spcAft>
                <a:spcPts val="0"/>
              </a:spcAft>
              <a:buClr>
                <a:schemeClr val="tx1"/>
              </a:buClr>
              <a:defRPr/>
            </a:pPr>
            <a:endParaRPr lang="tr-TR" dirty="0" smtClean="0">
              <a:solidFill>
                <a:srgbClr val="FF0000"/>
              </a:solidFill>
            </a:endParaRPr>
          </a:p>
        </p:txBody>
      </p:sp>
    </p:spTree>
    <p:extLst>
      <p:ext uri="{BB962C8B-B14F-4D97-AF65-F5344CB8AC3E}">
        <p14:creationId xmlns:p14="http://schemas.microsoft.com/office/powerpoint/2010/main" val="1928051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260350"/>
            <a:ext cx="8229600" cy="1139825"/>
          </a:xfrm>
        </p:spPr>
        <p:txBody>
          <a:bodyPr/>
          <a:lstStyle/>
          <a:p>
            <a:pPr algn="ctr" eaLnBrk="1" hangingPunct="1"/>
            <a:r>
              <a:rPr lang="tr-TR" sz="2800" b="1" smtClean="0"/>
              <a:t>İZLEME</a:t>
            </a:r>
            <a:endParaRPr lang="tr-TR" smtClean="0"/>
          </a:p>
        </p:txBody>
      </p:sp>
      <p:sp>
        <p:nvSpPr>
          <p:cNvPr id="27651" name="Rectangle 3"/>
          <p:cNvSpPr>
            <a:spLocks noGrp="1" noChangeArrowheads="1"/>
          </p:cNvSpPr>
          <p:nvPr>
            <p:ph sz="quarter" idx="1"/>
          </p:nvPr>
        </p:nvSpPr>
        <p:spPr>
          <a:xfrm>
            <a:off x="990600" y="1628775"/>
            <a:ext cx="7391400" cy="4873625"/>
          </a:xfrm>
        </p:spPr>
        <p:txBody>
          <a:bodyPr>
            <a:normAutofit/>
          </a:bodyPr>
          <a:lstStyle/>
          <a:p>
            <a:pPr marL="274320" indent="-274320" algn="ctr" eaLnBrk="1" fontAlgn="auto" hangingPunct="1">
              <a:spcBef>
                <a:spcPct val="0"/>
              </a:spcBef>
              <a:spcAft>
                <a:spcPts val="0"/>
              </a:spcAft>
              <a:buFont typeface="Wingdings" pitchFamily="2" charset="2"/>
              <a:buNone/>
              <a:defRPr/>
            </a:pPr>
            <a:r>
              <a:rPr lang="tr-TR" sz="2000" dirty="0" smtClean="0">
                <a:solidFill>
                  <a:srgbClr val="FF0000"/>
                </a:solidFill>
                <a:ea typeface="+mj-ea"/>
                <a:cs typeface="+mj-cs"/>
              </a:rPr>
              <a:t>İç Kontrol Güvence Beyanları</a:t>
            </a:r>
          </a:p>
          <a:p>
            <a:pPr marL="274320" indent="-274320" eaLnBrk="1" fontAlgn="auto" hangingPunct="1">
              <a:spcAft>
                <a:spcPts val="0"/>
              </a:spcAft>
              <a:buFont typeface="Wingdings" pitchFamily="2" charset="2"/>
              <a:buNone/>
              <a:defRPr/>
            </a:pPr>
            <a:endParaRPr lang="tr-TR" sz="2000" dirty="0" smtClean="0">
              <a:solidFill>
                <a:schemeClr val="accent2"/>
              </a:solidFill>
            </a:endParaRPr>
          </a:p>
          <a:p>
            <a:pPr marL="274320" indent="-274320" eaLnBrk="1" fontAlgn="auto" hangingPunct="1">
              <a:spcAft>
                <a:spcPts val="0"/>
              </a:spcAft>
              <a:buFont typeface="Wingdings" pitchFamily="2" charset="2"/>
              <a:buNone/>
              <a:defRPr/>
            </a:pPr>
            <a:r>
              <a:rPr lang="tr-TR" sz="2000" dirty="0" smtClean="0">
                <a:solidFill>
                  <a:srgbClr val="19436D"/>
                </a:solidFill>
              </a:rPr>
              <a:t>Güvence beyanı verecek olanlar;</a:t>
            </a:r>
          </a:p>
          <a:p>
            <a:pPr marL="274320" indent="-274320" eaLnBrk="1" fontAlgn="auto" hangingPunct="1">
              <a:spcAft>
                <a:spcPts val="0"/>
              </a:spcAft>
              <a:buFont typeface="Wingdings" pitchFamily="2" charset="2"/>
              <a:buNone/>
              <a:defRPr/>
            </a:pPr>
            <a:endParaRPr lang="tr-TR" sz="2000" dirty="0" smtClean="0">
              <a:solidFill>
                <a:srgbClr val="19436D"/>
              </a:solidFill>
            </a:endParaRPr>
          </a:p>
          <a:p>
            <a:pPr lvl="1" indent="-342900" eaLnBrk="1" fontAlgn="auto" hangingPunct="1">
              <a:spcAft>
                <a:spcPts val="0"/>
              </a:spcAft>
              <a:buClr>
                <a:srgbClr val="19436D"/>
              </a:buClr>
              <a:buFont typeface="Arial" pitchFamily="34" charset="0"/>
              <a:buChar char="•"/>
              <a:defRPr/>
            </a:pPr>
            <a:r>
              <a:rPr lang="tr-TR" sz="2000" dirty="0">
                <a:solidFill>
                  <a:srgbClr val="000099"/>
                </a:solidFill>
              </a:rPr>
              <a:t>Üst </a:t>
            </a:r>
            <a:r>
              <a:rPr lang="tr-TR" sz="2000" dirty="0" smtClean="0">
                <a:solidFill>
                  <a:srgbClr val="000099"/>
                </a:solidFill>
              </a:rPr>
              <a:t>yöneticiler</a:t>
            </a:r>
          </a:p>
          <a:p>
            <a:pPr lvl="1" indent="-342900" eaLnBrk="1" fontAlgn="auto" hangingPunct="1">
              <a:spcAft>
                <a:spcPts val="0"/>
              </a:spcAft>
              <a:buClr>
                <a:srgbClr val="19436D"/>
              </a:buClr>
              <a:buFont typeface="Arial" pitchFamily="34" charset="0"/>
              <a:buChar char="•"/>
              <a:defRPr/>
            </a:pPr>
            <a:endParaRPr lang="tr-TR" sz="2000" dirty="0">
              <a:solidFill>
                <a:srgbClr val="000099"/>
              </a:solidFill>
            </a:endParaRPr>
          </a:p>
          <a:p>
            <a:pPr lvl="1" indent="-342900" eaLnBrk="1" fontAlgn="auto" hangingPunct="1">
              <a:spcAft>
                <a:spcPts val="0"/>
              </a:spcAft>
              <a:buClr>
                <a:srgbClr val="19436D"/>
              </a:buClr>
              <a:buFont typeface="Arial" pitchFamily="34" charset="0"/>
              <a:buChar char="•"/>
              <a:defRPr/>
            </a:pPr>
            <a:r>
              <a:rPr lang="tr-TR" sz="2000" dirty="0">
                <a:solidFill>
                  <a:srgbClr val="000099"/>
                </a:solidFill>
              </a:rPr>
              <a:t>Bütçe ile ödenek tahsis edilen harcama </a:t>
            </a:r>
            <a:r>
              <a:rPr lang="tr-TR" sz="2000" dirty="0" smtClean="0">
                <a:solidFill>
                  <a:srgbClr val="000099"/>
                </a:solidFill>
              </a:rPr>
              <a:t>yetkilileri</a:t>
            </a:r>
          </a:p>
          <a:p>
            <a:pPr lvl="1" indent="-342900" eaLnBrk="1" fontAlgn="auto" hangingPunct="1">
              <a:spcAft>
                <a:spcPts val="0"/>
              </a:spcAft>
              <a:buClr>
                <a:srgbClr val="19436D"/>
              </a:buClr>
              <a:buFont typeface="Arial" pitchFamily="34" charset="0"/>
              <a:buChar char="•"/>
              <a:defRPr/>
            </a:pPr>
            <a:endParaRPr lang="tr-TR" sz="2000" dirty="0">
              <a:solidFill>
                <a:srgbClr val="000099"/>
              </a:solidFill>
            </a:endParaRPr>
          </a:p>
          <a:p>
            <a:pPr lvl="1" indent="-342900" eaLnBrk="1" fontAlgn="auto" hangingPunct="1">
              <a:spcAft>
                <a:spcPts val="0"/>
              </a:spcAft>
              <a:buClr>
                <a:srgbClr val="19436D"/>
              </a:buClr>
              <a:buFont typeface="Arial" pitchFamily="34" charset="0"/>
              <a:buChar char="•"/>
              <a:defRPr/>
            </a:pPr>
            <a:r>
              <a:rPr lang="tr-TR" sz="2000" dirty="0" smtClean="0">
                <a:solidFill>
                  <a:srgbClr val="000099"/>
                </a:solidFill>
              </a:rPr>
              <a:t>Mali Hizmetler Birimi Yöneticisi</a:t>
            </a:r>
            <a:endParaRPr lang="tr-TR" sz="2000" dirty="0">
              <a:solidFill>
                <a:srgbClr val="000099"/>
              </a:solidFill>
            </a:endParaRPr>
          </a:p>
        </p:txBody>
      </p:sp>
    </p:spTree>
    <p:extLst>
      <p:ext uri="{BB962C8B-B14F-4D97-AF65-F5344CB8AC3E}">
        <p14:creationId xmlns:p14="http://schemas.microsoft.com/office/powerpoint/2010/main" val="1207875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1000"/>
                                        <p:tgtEl>
                                          <p:spTgt spid="27651">
                                            <p:txEl>
                                              <p:pRg st="2" end="2"/>
                                            </p:txEl>
                                          </p:spTgt>
                                        </p:tgtEl>
                                      </p:cBhvr>
                                    </p:animEffect>
                                    <p:anim calcmode="lin" valueType="num">
                                      <p:cBhvr>
                                        <p:cTn id="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fade">
                                      <p:cBhvr>
                                        <p:cTn id="12" dur="1000"/>
                                        <p:tgtEl>
                                          <p:spTgt spid="27651">
                                            <p:txEl>
                                              <p:pRg st="4" end="4"/>
                                            </p:txEl>
                                          </p:spTgt>
                                        </p:tgtEl>
                                      </p:cBhvr>
                                    </p:animEffect>
                                    <p:anim calcmode="lin" valueType="num">
                                      <p:cBhvr>
                                        <p:cTn id="13"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animEffect transition="in" filter="fade">
                                      <p:cBhvr>
                                        <p:cTn id="17" dur="1000"/>
                                        <p:tgtEl>
                                          <p:spTgt spid="27651">
                                            <p:txEl>
                                              <p:pRg st="6" end="6"/>
                                            </p:txEl>
                                          </p:spTgt>
                                        </p:tgtEl>
                                      </p:cBhvr>
                                    </p:animEffect>
                                    <p:anim calcmode="lin" valueType="num">
                                      <p:cBhvr>
                                        <p:cTn id="18"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51">
                                            <p:txEl>
                                              <p:pRg st="8" end="8"/>
                                            </p:txEl>
                                          </p:spTgt>
                                        </p:tgtEl>
                                        <p:attrNameLst>
                                          <p:attrName>style.visibility</p:attrName>
                                        </p:attrNameLst>
                                      </p:cBhvr>
                                      <p:to>
                                        <p:strVal val="visible"/>
                                      </p:to>
                                    </p:set>
                                    <p:animEffect transition="in" filter="fade">
                                      <p:cBhvr>
                                        <p:cTn id="22" dur="1000"/>
                                        <p:tgtEl>
                                          <p:spTgt spid="27651">
                                            <p:txEl>
                                              <p:pRg st="8" end="8"/>
                                            </p:txEl>
                                          </p:spTgt>
                                        </p:tgtEl>
                                      </p:cBhvr>
                                    </p:animEffect>
                                    <p:anim calcmode="lin" valueType="num">
                                      <p:cBhvr>
                                        <p:cTn id="23"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750" y="333375"/>
            <a:ext cx="7391400" cy="863600"/>
          </a:xfrm>
        </p:spPr>
        <p:txBody>
          <a:bodyPr/>
          <a:lstStyle/>
          <a:p>
            <a:pPr algn="ctr" eaLnBrk="1" hangingPunct="1"/>
            <a:r>
              <a:rPr lang="tr-TR" sz="2800" b="1" smtClean="0"/>
              <a:t>İZLEME</a:t>
            </a:r>
            <a:endParaRPr lang="tr-TR" smtClean="0"/>
          </a:p>
        </p:txBody>
      </p:sp>
      <p:sp>
        <p:nvSpPr>
          <p:cNvPr id="28675" name="Rectangle 3"/>
          <p:cNvSpPr>
            <a:spLocks noGrp="1" noChangeArrowheads="1"/>
          </p:cNvSpPr>
          <p:nvPr>
            <p:ph sz="quarter" idx="1"/>
          </p:nvPr>
        </p:nvSpPr>
        <p:spPr>
          <a:xfrm>
            <a:off x="838200" y="1676400"/>
            <a:ext cx="7859713" cy="4840288"/>
          </a:xfrm>
        </p:spPr>
        <p:txBody>
          <a:bodyPr>
            <a:normAutofit/>
          </a:bodyPr>
          <a:lstStyle/>
          <a:p>
            <a:pPr marL="274320" indent="-274320" algn="ctr" eaLnBrk="1" fontAlgn="auto" hangingPunct="1">
              <a:spcBef>
                <a:spcPct val="0"/>
              </a:spcBef>
              <a:spcAft>
                <a:spcPts val="0"/>
              </a:spcAft>
              <a:buClr>
                <a:schemeClr val="tx1"/>
              </a:buClr>
              <a:buFont typeface="Wingdings" pitchFamily="2" charset="2"/>
              <a:buNone/>
              <a:defRPr/>
            </a:pPr>
            <a:r>
              <a:rPr lang="tr-TR" sz="2000" dirty="0" smtClean="0">
                <a:solidFill>
                  <a:srgbClr val="FF0000"/>
                </a:solidFill>
                <a:ea typeface="+mj-ea"/>
                <a:cs typeface="+mj-cs"/>
              </a:rPr>
              <a:t>İç Kontrol Güvence Beyanları</a:t>
            </a:r>
          </a:p>
          <a:p>
            <a:pPr marL="274320" indent="-274320" eaLnBrk="1" fontAlgn="auto" hangingPunct="1">
              <a:spcAft>
                <a:spcPts val="0"/>
              </a:spcAft>
              <a:buClr>
                <a:schemeClr val="tx1"/>
              </a:buClr>
              <a:buFont typeface="Wingdings" pitchFamily="2" charset="2"/>
              <a:buNone/>
              <a:defRPr/>
            </a:pPr>
            <a:endParaRPr lang="tr-TR" sz="2000" dirty="0" smtClean="0">
              <a:solidFill>
                <a:schemeClr val="accent2"/>
              </a:solidFill>
            </a:endParaRPr>
          </a:p>
          <a:p>
            <a:pPr marL="274320" indent="-274320" eaLnBrk="1" fontAlgn="auto" hangingPunct="1">
              <a:spcAft>
                <a:spcPts val="0"/>
              </a:spcAft>
              <a:buClr>
                <a:schemeClr val="tx1"/>
              </a:buClr>
              <a:buFont typeface="Wingdings" pitchFamily="2" charset="2"/>
              <a:buNone/>
              <a:defRPr/>
            </a:pPr>
            <a:r>
              <a:rPr lang="tr-TR" sz="2000" dirty="0">
                <a:solidFill>
                  <a:srgbClr val="000099"/>
                </a:solidFill>
                <a:ea typeface="+mj-ea"/>
                <a:cs typeface="+mj-cs"/>
              </a:rPr>
              <a:t>Güvence beyanlarının kapsamı</a:t>
            </a:r>
            <a:r>
              <a:rPr lang="tr-TR" sz="2000" dirty="0" smtClean="0">
                <a:solidFill>
                  <a:srgbClr val="000099"/>
                </a:solidFill>
              </a:rPr>
              <a:t>;</a:t>
            </a:r>
          </a:p>
          <a:p>
            <a:pPr marL="274320" indent="-274320" eaLnBrk="1" fontAlgn="auto" hangingPunct="1">
              <a:spcAft>
                <a:spcPts val="0"/>
              </a:spcAft>
              <a:buClr>
                <a:schemeClr val="tx1"/>
              </a:buClr>
              <a:buFont typeface="Wingdings" pitchFamily="2" charset="2"/>
              <a:buNone/>
              <a:defRPr/>
            </a:pPr>
            <a:endParaRPr lang="tr-TR" sz="2000" dirty="0" smtClean="0">
              <a:solidFill>
                <a:srgbClr val="000099"/>
              </a:solidFill>
            </a:endParaRPr>
          </a:p>
          <a:p>
            <a:pPr algn="just" eaLnBrk="1" fontAlgn="auto" hangingPunct="1">
              <a:spcAft>
                <a:spcPts val="0"/>
              </a:spcAft>
              <a:buClr>
                <a:srgbClr val="19436D"/>
              </a:buClr>
              <a:defRPr/>
            </a:pPr>
            <a:r>
              <a:rPr lang="tr-TR" sz="2000" dirty="0">
                <a:solidFill>
                  <a:srgbClr val="000099"/>
                </a:solidFill>
              </a:rPr>
              <a:t>İş ve işlemlerin amaçlara, iyi mali yönetim ilkelerine, kontrol düzenlemelerine ve mevzuata uygun bir şekilde </a:t>
            </a:r>
            <a:r>
              <a:rPr lang="tr-TR" sz="2000" dirty="0" smtClean="0">
                <a:solidFill>
                  <a:srgbClr val="000099"/>
                </a:solidFill>
              </a:rPr>
              <a:t>gerçekleştirildiği</a:t>
            </a:r>
          </a:p>
          <a:p>
            <a:pPr algn="just" eaLnBrk="1" fontAlgn="auto" hangingPunct="1">
              <a:spcAft>
                <a:spcPts val="0"/>
              </a:spcAft>
              <a:buClr>
                <a:srgbClr val="19436D"/>
              </a:buClr>
              <a:defRPr/>
            </a:pPr>
            <a:endParaRPr lang="tr-TR" sz="2000" dirty="0">
              <a:solidFill>
                <a:srgbClr val="000099"/>
              </a:solidFill>
            </a:endParaRPr>
          </a:p>
          <a:p>
            <a:pPr algn="just" eaLnBrk="1" fontAlgn="auto" hangingPunct="1">
              <a:spcAft>
                <a:spcPts val="0"/>
              </a:spcAft>
              <a:buClr>
                <a:srgbClr val="19436D"/>
              </a:buClr>
              <a:defRPr/>
            </a:pPr>
            <a:r>
              <a:rPr lang="tr-TR" sz="2000" dirty="0">
                <a:solidFill>
                  <a:srgbClr val="000099"/>
                </a:solidFill>
              </a:rPr>
              <a:t>İç kontrol sisteminin işlemlerin yasallık ve düzenliliği konusunda yeterli güvenceyi </a:t>
            </a:r>
            <a:r>
              <a:rPr lang="tr-TR" sz="2000" dirty="0" smtClean="0">
                <a:solidFill>
                  <a:srgbClr val="000099"/>
                </a:solidFill>
              </a:rPr>
              <a:t>sağladığı</a:t>
            </a:r>
          </a:p>
          <a:p>
            <a:pPr algn="just" eaLnBrk="1" fontAlgn="auto" hangingPunct="1">
              <a:spcAft>
                <a:spcPts val="0"/>
              </a:spcAft>
              <a:buClr>
                <a:srgbClr val="19436D"/>
              </a:buClr>
              <a:defRPr/>
            </a:pPr>
            <a:endParaRPr lang="tr-TR" sz="2000" dirty="0">
              <a:solidFill>
                <a:srgbClr val="000099"/>
              </a:solidFill>
            </a:endParaRPr>
          </a:p>
          <a:p>
            <a:pPr algn="just" eaLnBrk="1" fontAlgn="auto" hangingPunct="1">
              <a:spcAft>
                <a:spcPts val="0"/>
              </a:spcAft>
              <a:buClr>
                <a:srgbClr val="19436D"/>
              </a:buClr>
              <a:defRPr/>
            </a:pPr>
            <a:r>
              <a:rPr lang="tr-TR" sz="2000" dirty="0">
                <a:solidFill>
                  <a:srgbClr val="000099"/>
                </a:solidFill>
              </a:rPr>
              <a:t>Bilgilerin doğruluğu</a:t>
            </a:r>
          </a:p>
        </p:txBody>
      </p:sp>
    </p:spTree>
    <p:extLst>
      <p:ext uri="{BB962C8B-B14F-4D97-AF65-F5344CB8AC3E}">
        <p14:creationId xmlns:p14="http://schemas.microsoft.com/office/powerpoint/2010/main" val="336002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1000"/>
                                        <p:tgtEl>
                                          <p:spTgt spid="28675">
                                            <p:txEl>
                                              <p:pRg st="2" end="2"/>
                                            </p:txEl>
                                          </p:spTgt>
                                        </p:tgtEl>
                                      </p:cBhvr>
                                    </p:animEffect>
                                    <p:anim calcmode="lin" valueType="num">
                                      <p:cBhvr>
                                        <p:cTn id="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txEl>
                                              <p:pRg st="4" end="4"/>
                                            </p:txEl>
                                          </p:spTgt>
                                        </p:tgtEl>
                                        <p:attrNameLst>
                                          <p:attrName>style.visibility</p:attrName>
                                        </p:attrNameLst>
                                      </p:cBhvr>
                                      <p:to>
                                        <p:strVal val="visible"/>
                                      </p:to>
                                    </p:set>
                                    <p:animEffect transition="in" filter="fade">
                                      <p:cBhvr>
                                        <p:cTn id="14" dur="1000"/>
                                        <p:tgtEl>
                                          <p:spTgt spid="28675">
                                            <p:txEl>
                                              <p:pRg st="4" end="4"/>
                                            </p:txEl>
                                          </p:spTgt>
                                        </p:tgtEl>
                                      </p:cBhvr>
                                    </p:animEffect>
                                    <p:anim calcmode="lin" valueType="num">
                                      <p:cBhvr>
                                        <p:cTn id="1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animEffect transition="in" filter="fade">
                                      <p:cBhvr>
                                        <p:cTn id="21" dur="1000"/>
                                        <p:tgtEl>
                                          <p:spTgt spid="28675">
                                            <p:txEl>
                                              <p:pRg st="6" end="6"/>
                                            </p:txEl>
                                          </p:spTgt>
                                        </p:tgtEl>
                                      </p:cBhvr>
                                    </p:animEffect>
                                    <p:anim calcmode="lin" valueType="num">
                                      <p:cBhvr>
                                        <p:cTn id="22"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5">
                                            <p:txEl>
                                              <p:pRg st="8" end="8"/>
                                            </p:txEl>
                                          </p:spTgt>
                                        </p:tgtEl>
                                        <p:attrNameLst>
                                          <p:attrName>style.visibility</p:attrName>
                                        </p:attrNameLst>
                                      </p:cBhvr>
                                      <p:to>
                                        <p:strVal val="visible"/>
                                      </p:to>
                                    </p:set>
                                    <p:animEffect transition="in" filter="fade">
                                      <p:cBhvr>
                                        <p:cTn id="28" dur="1000"/>
                                        <p:tgtEl>
                                          <p:spTgt spid="28675">
                                            <p:txEl>
                                              <p:pRg st="8" end="8"/>
                                            </p:txEl>
                                          </p:spTgt>
                                        </p:tgtEl>
                                      </p:cBhvr>
                                    </p:animEffect>
                                    <p:anim calcmode="lin" valueType="num">
                                      <p:cBhvr>
                                        <p:cTn id="29" dur="10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p:cNvSpPr>
            <a:spLocks noGrp="1"/>
          </p:cNvSpPr>
          <p:nvPr>
            <p:ph type="title"/>
          </p:nvPr>
        </p:nvSpPr>
        <p:spPr/>
        <p:txBody>
          <a:bodyPr/>
          <a:lstStyle/>
          <a:p>
            <a:r>
              <a:rPr lang="tr-TR" sz="2400" smtClean="0">
                <a:solidFill>
                  <a:srgbClr val="006666"/>
                </a:solidFill>
              </a:rPr>
              <a:t>İç Kontrol çalışmalarında yöntem ve  organizasyon</a:t>
            </a:r>
            <a:endParaRPr lang="tr-TR" smtClean="0"/>
          </a:p>
        </p:txBody>
      </p:sp>
      <p:sp>
        <p:nvSpPr>
          <p:cNvPr id="67587" name="İçerik Yer Tutucusu 2"/>
          <p:cNvSpPr>
            <a:spLocks noGrp="1"/>
          </p:cNvSpPr>
          <p:nvPr>
            <p:ph idx="1"/>
          </p:nvPr>
        </p:nvSpPr>
        <p:spPr>
          <a:xfrm>
            <a:off x="1370013" y="1600200"/>
            <a:ext cx="7313612" cy="4953000"/>
          </a:xfrm>
        </p:spPr>
        <p:txBody>
          <a:bodyPr/>
          <a:lstStyle/>
          <a:p>
            <a:pPr algn="just"/>
            <a:endParaRPr lang="tr-TR" sz="2000" dirty="0" smtClean="0">
              <a:solidFill>
                <a:srgbClr val="000099"/>
              </a:solidFill>
            </a:endParaRPr>
          </a:p>
          <a:p>
            <a:pPr algn="just"/>
            <a:r>
              <a:rPr lang="tr-TR" sz="2000" dirty="0" smtClean="0">
                <a:solidFill>
                  <a:srgbClr val="000099"/>
                </a:solidFill>
              </a:rPr>
              <a:t>Üst yönetici (yazılı </a:t>
            </a:r>
            <a:r>
              <a:rPr lang="tr-TR" sz="2000" dirty="0" err="1" smtClean="0">
                <a:solidFill>
                  <a:srgbClr val="000099"/>
                </a:solidFill>
              </a:rPr>
              <a:t>talimatlandırma</a:t>
            </a:r>
            <a:r>
              <a:rPr lang="tr-TR" sz="2000" dirty="0" smtClean="0">
                <a:solidFill>
                  <a:srgbClr val="000099"/>
                </a:solidFill>
              </a:rPr>
              <a:t>)</a:t>
            </a:r>
          </a:p>
          <a:p>
            <a:pPr algn="just"/>
            <a:endParaRPr lang="tr-TR" sz="2000" dirty="0" smtClean="0">
              <a:solidFill>
                <a:srgbClr val="000099"/>
              </a:solidFill>
            </a:endParaRPr>
          </a:p>
          <a:p>
            <a:pPr algn="just"/>
            <a:r>
              <a:rPr lang="tr-TR" sz="2000" dirty="0" smtClean="0">
                <a:solidFill>
                  <a:srgbClr val="000099"/>
                </a:solidFill>
              </a:rPr>
              <a:t>İç Kontrol İzleme ve Yönlendirme Kurulu (Kurulun Oluşturulması)</a:t>
            </a:r>
          </a:p>
          <a:p>
            <a:pPr algn="just"/>
            <a:endParaRPr lang="tr-TR" sz="2000" dirty="0" smtClean="0">
              <a:solidFill>
                <a:srgbClr val="000099"/>
              </a:solidFill>
            </a:endParaRPr>
          </a:p>
          <a:p>
            <a:pPr algn="just"/>
            <a:r>
              <a:rPr lang="tr-TR" sz="2000" dirty="0" smtClean="0">
                <a:solidFill>
                  <a:srgbClr val="000099"/>
                </a:solidFill>
              </a:rPr>
              <a:t>İç Kontrol Standartlarına Uyum Eylem Planı Hazırlama Grubu (Kalite ekibi ile birlikte)</a:t>
            </a:r>
          </a:p>
          <a:p>
            <a:pPr algn="just"/>
            <a:endParaRPr lang="tr-TR" sz="2000" dirty="0" smtClean="0">
              <a:solidFill>
                <a:srgbClr val="000099"/>
              </a:solidFill>
            </a:endParaRPr>
          </a:p>
          <a:p>
            <a:pPr algn="just"/>
            <a:r>
              <a:rPr lang="tr-TR" sz="2000" dirty="0" smtClean="0">
                <a:solidFill>
                  <a:srgbClr val="000099"/>
                </a:solidFill>
              </a:rPr>
              <a:t>Sekretarya ve koordinasyon görevi (mali hizmetler birimi)</a:t>
            </a:r>
          </a:p>
          <a:p>
            <a:pPr algn="just"/>
            <a:endParaRPr lang="tr-TR" sz="2000" dirty="0" smtClean="0">
              <a:solidFill>
                <a:srgbClr val="000099"/>
              </a:solidFill>
            </a:endParaRPr>
          </a:p>
          <a:p>
            <a:pPr algn="just"/>
            <a:r>
              <a:rPr lang="tr-TR" sz="2000" dirty="0" smtClean="0">
                <a:solidFill>
                  <a:srgbClr val="000099"/>
                </a:solidFill>
              </a:rPr>
              <a:t>İç denetim</a:t>
            </a:r>
          </a:p>
        </p:txBody>
      </p:sp>
      <p:sp>
        <p:nvSpPr>
          <p:cNvPr id="67588" name="Slayt Numarası Yer Tutucusu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FCD17C6B-0FFB-40D2-B130-5F6C01AE3CD3}" type="slidenum">
              <a:rPr lang="tr-TR" u="none" smtClean="0"/>
              <a:pPr eaLnBrk="1" hangingPunct="1"/>
              <a:t>85</a:t>
            </a:fld>
            <a:endParaRPr lang="tr-TR" u="none" smtClean="0"/>
          </a:p>
        </p:txBody>
      </p:sp>
    </p:spTree>
    <p:extLst>
      <p:ext uri="{BB962C8B-B14F-4D97-AF65-F5344CB8AC3E}">
        <p14:creationId xmlns:p14="http://schemas.microsoft.com/office/powerpoint/2010/main" val="38189223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Başlık 1"/>
          <p:cNvSpPr>
            <a:spLocks noGrp="1"/>
          </p:cNvSpPr>
          <p:nvPr>
            <p:ph type="title"/>
          </p:nvPr>
        </p:nvSpPr>
        <p:spPr/>
        <p:txBody>
          <a:bodyPr/>
          <a:lstStyle/>
          <a:p>
            <a:r>
              <a:rPr lang="tr-TR" sz="2400" smtClean="0">
                <a:solidFill>
                  <a:srgbClr val="006666"/>
                </a:solidFill>
              </a:rPr>
              <a:t>İç Kontrol çalışmalarında yöntem ve  organizasyon</a:t>
            </a:r>
            <a:endParaRPr lang="tr-TR" smtClean="0"/>
          </a:p>
        </p:txBody>
      </p:sp>
      <p:sp>
        <p:nvSpPr>
          <p:cNvPr id="68611" name="İçerik Yer Tutucusu 2"/>
          <p:cNvSpPr>
            <a:spLocks noGrp="1"/>
          </p:cNvSpPr>
          <p:nvPr>
            <p:ph idx="1"/>
          </p:nvPr>
        </p:nvSpPr>
        <p:spPr>
          <a:xfrm>
            <a:off x="1370013" y="1600200"/>
            <a:ext cx="7313612" cy="4724400"/>
          </a:xfrm>
        </p:spPr>
        <p:txBody>
          <a:bodyPr/>
          <a:lstStyle/>
          <a:p>
            <a:r>
              <a:rPr lang="tr-TR" sz="2000" dirty="0" smtClean="0">
                <a:solidFill>
                  <a:srgbClr val="000099"/>
                </a:solidFill>
              </a:rPr>
              <a:t>Mevcut durum analizi</a:t>
            </a:r>
          </a:p>
          <a:p>
            <a:endParaRPr lang="tr-TR" sz="2000" dirty="0" smtClean="0">
              <a:solidFill>
                <a:srgbClr val="000099"/>
              </a:solidFill>
            </a:endParaRPr>
          </a:p>
          <a:p>
            <a:r>
              <a:rPr lang="tr-TR" sz="2000" dirty="0" smtClean="0">
                <a:solidFill>
                  <a:srgbClr val="000099"/>
                </a:solidFill>
              </a:rPr>
              <a:t>Standartlarla karşılaştırma</a:t>
            </a:r>
          </a:p>
          <a:p>
            <a:endParaRPr lang="tr-TR" sz="2000" dirty="0" smtClean="0">
              <a:solidFill>
                <a:srgbClr val="000099"/>
              </a:solidFill>
            </a:endParaRPr>
          </a:p>
          <a:p>
            <a:r>
              <a:rPr lang="tr-TR" sz="2000" dirty="0" smtClean="0">
                <a:solidFill>
                  <a:srgbClr val="000099"/>
                </a:solidFill>
              </a:rPr>
              <a:t>Boşluk analizi</a:t>
            </a:r>
          </a:p>
          <a:p>
            <a:endParaRPr lang="tr-TR" sz="2000" dirty="0" smtClean="0">
              <a:solidFill>
                <a:srgbClr val="000099"/>
              </a:solidFill>
            </a:endParaRPr>
          </a:p>
          <a:p>
            <a:r>
              <a:rPr lang="tr-TR" sz="2000" dirty="0" smtClean="0">
                <a:solidFill>
                  <a:srgbClr val="000099"/>
                </a:solidFill>
              </a:rPr>
              <a:t>Uyum Eylem Planı</a:t>
            </a:r>
          </a:p>
          <a:p>
            <a:pPr lvl="1"/>
            <a:r>
              <a:rPr lang="tr-TR" sz="1600" dirty="0" smtClean="0">
                <a:solidFill>
                  <a:srgbClr val="000099"/>
                </a:solidFill>
              </a:rPr>
              <a:t>makul güvence sağlandığı durum</a:t>
            </a:r>
          </a:p>
          <a:p>
            <a:pPr lvl="1"/>
            <a:r>
              <a:rPr lang="tr-TR" sz="1600" dirty="0" smtClean="0">
                <a:solidFill>
                  <a:srgbClr val="000099"/>
                </a:solidFill>
              </a:rPr>
              <a:t>Makul güvencenin sağlanmadığı durum</a:t>
            </a:r>
          </a:p>
          <a:p>
            <a:pPr lvl="2"/>
            <a:r>
              <a:rPr lang="tr-TR" sz="1300" dirty="0" smtClean="0">
                <a:solidFill>
                  <a:srgbClr val="000099"/>
                </a:solidFill>
              </a:rPr>
              <a:t>Eylem</a:t>
            </a:r>
          </a:p>
          <a:p>
            <a:pPr lvl="2"/>
            <a:r>
              <a:rPr lang="tr-TR" sz="1300" dirty="0" smtClean="0">
                <a:solidFill>
                  <a:srgbClr val="000099"/>
                </a:solidFill>
              </a:rPr>
              <a:t>Sonraki döneme bırakılması</a:t>
            </a:r>
          </a:p>
          <a:p>
            <a:endParaRPr lang="tr-TR" sz="2000" dirty="0" smtClean="0">
              <a:solidFill>
                <a:srgbClr val="000099"/>
              </a:solidFill>
            </a:endParaRPr>
          </a:p>
          <a:p>
            <a:r>
              <a:rPr lang="tr-TR" sz="2000" dirty="0" smtClean="0">
                <a:solidFill>
                  <a:srgbClr val="000099"/>
                </a:solidFill>
              </a:rPr>
              <a:t>İzleme ve Değerlendirme</a:t>
            </a:r>
          </a:p>
          <a:p>
            <a:endParaRPr lang="tr-TR" sz="2000" dirty="0" smtClean="0">
              <a:solidFill>
                <a:srgbClr val="000099"/>
              </a:solidFill>
            </a:endParaRPr>
          </a:p>
        </p:txBody>
      </p:sp>
      <p:sp>
        <p:nvSpPr>
          <p:cNvPr id="68612" name="Slayt Numarası Yer Tutucusu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Verdana" pitchFamily="34" charset="0"/>
              </a:defRPr>
            </a:lvl1pPr>
            <a:lvl2pPr marL="742950" indent="-285750" eaLnBrk="0" hangingPunct="0">
              <a:defRPr u="sng">
                <a:solidFill>
                  <a:schemeClr val="tx1"/>
                </a:solidFill>
                <a:latin typeface="Verdana" pitchFamily="34" charset="0"/>
              </a:defRPr>
            </a:lvl2pPr>
            <a:lvl3pPr marL="1143000" indent="-228600" eaLnBrk="0" hangingPunct="0">
              <a:defRPr u="sng">
                <a:solidFill>
                  <a:schemeClr val="tx1"/>
                </a:solidFill>
                <a:latin typeface="Verdana" pitchFamily="34" charset="0"/>
              </a:defRPr>
            </a:lvl3pPr>
            <a:lvl4pPr marL="1600200" indent="-228600" eaLnBrk="0" hangingPunct="0">
              <a:defRPr u="sng">
                <a:solidFill>
                  <a:schemeClr val="tx1"/>
                </a:solidFill>
                <a:latin typeface="Verdana" pitchFamily="34" charset="0"/>
              </a:defRPr>
            </a:lvl4pPr>
            <a:lvl5pPr marL="2057400" indent="-228600" eaLnBrk="0" hangingPunct="0">
              <a:defRPr u="sng">
                <a:solidFill>
                  <a:schemeClr val="tx1"/>
                </a:solidFill>
                <a:latin typeface="Verdana" pitchFamily="34" charset="0"/>
              </a:defRPr>
            </a:lvl5pPr>
            <a:lvl6pPr marL="2514600" indent="-228600" algn="ctr" eaLnBrk="0" fontAlgn="base" hangingPunct="0">
              <a:spcBef>
                <a:spcPct val="0"/>
              </a:spcBef>
              <a:spcAft>
                <a:spcPct val="0"/>
              </a:spcAft>
              <a:defRPr u="sng">
                <a:solidFill>
                  <a:schemeClr val="tx1"/>
                </a:solidFill>
                <a:latin typeface="Verdana" pitchFamily="34" charset="0"/>
              </a:defRPr>
            </a:lvl6pPr>
            <a:lvl7pPr marL="2971800" indent="-228600" algn="ctr" eaLnBrk="0" fontAlgn="base" hangingPunct="0">
              <a:spcBef>
                <a:spcPct val="0"/>
              </a:spcBef>
              <a:spcAft>
                <a:spcPct val="0"/>
              </a:spcAft>
              <a:defRPr u="sng">
                <a:solidFill>
                  <a:schemeClr val="tx1"/>
                </a:solidFill>
                <a:latin typeface="Verdana" pitchFamily="34" charset="0"/>
              </a:defRPr>
            </a:lvl7pPr>
            <a:lvl8pPr marL="3429000" indent="-228600" algn="ctr" eaLnBrk="0" fontAlgn="base" hangingPunct="0">
              <a:spcBef>
                <a:spcPct val="0"/>
              </a:spcBef>
              <a:spcAft>
                <a:spcPct val="0"/>
              </a:spcAft>
              <a:defRPr u="sng">
                <a:solidFill>
                  <a:schemeClr val="tx1"/>
                </a:solidFill>
                <a:latin typeface="Verdana" pitchFamily="34" charset="0"/>
              </a:defRPr>
            </a:lvl8pPr>
            <a:lvl9pPr marL="3886200" indent="-228600" algn="ctr" eaLnBrk="0" fontAlgn="base" hangingPunct="0">
              <a:spcBef>
                <a:spcPct val="0"/>
              </a:spcBef>
              <a:spcAft>
                <a:spcPct val="0"/>
              </a:spcAft>
              <a:defRPr u="sng">
                <a:solidFill>
                  <a:schemeClr val="tx1"/>
                </a:solidFill>
                <a:latin typeface="Verdana" pitchFamily="34" charset="0"/>
              </a:defRPr>
            </a:lvl9pPr>
          </a:lstStyle>
          <a:p>
            <a:pPr eaLnBrk="1" hangingPunct="1"/>
            <a:fld id="{4EDAEC17-096D-4C85-8E81-AD30477747FF}" type="slidenum">
              <a:rPr lang="tr-TR" u="none" smtClean="0"/>
              <a:pPr eaLnBrk="1" hangingPunct="1"/>
              <a:t>86</a:t>
            </a:fld>
            <a:endParaRPr lang="tr-TR" u="none" smtClean="0"/>
          </a:p>
        </p:txBody>
      </p:sp>
    </p:spTree>
    <p:extLst>
      <p:ext uri="{BB962C8B-B14F-4D97-AF65-F5344CB8AC3E}">
        <p14:creationId xmlns:p14="http://schemas.microsoft.com/office/powerpoint/2010/main" val="1857881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normAutofit/>
          </a:bodyPr>
          <a:lstStyle/>
          <a:p>
            <a:r>
              <a:rPr lang="en-US" dirty="0" smtClean="0"/>
              <a:t>UYUM EYLEM PLANININ YAPISI</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5157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1009638"/>
          </a:xfrm>
        </p:spPr>
        <p:txBody>
          <a:bodyPr>
            <a:normAutofit/>
          </a:bodyPr>
          <a:lstStyle/>
          <a:p>
            <a:r>
              <a:rPr lang="tr-TR" dirty="0" smtClean="0"/>
              <a:t>GENEL YAPI</a:t>
            </a:r>
            <a:endParaRPr lang="tr-TR" dirty="0"/>
          </a:p>
        </p:txBody>
      </p:sp>
      <p:sp>
        <p:nvSpPr>
          <p:cNvPr id="3" name="2 İçerik Yer Tutucusu"/>
          <p:cNvSpPr>
            <a:spLocks noGrp="1"/>
          </p:cNvSpPr>
          <p:nvPr>
            <p:ph idx="1"/>
          </p:nvPr>
        </p:nvSpPr>
        <p:spPr>
          <a:xfrm>
            <a:off x="457200" y="1935163"/>
            <a:ext cx="7472386" cy="4422795"/>
          </a:xfrm>
        </p:spPr>
        <p:txBody>
          <a:bodyPr>
            <a:normAutofit/>
          </a:bodyPr>
          <a:lstStyle/>
          <a:p>
            <a:pPr marL="355600" lvl="1" indent="38100">
              <a:buNone/>
            </a:pPr>
            <a:r>
              <a:rPr lang="tr-TR" dirty="0" smtClean="0"/>
              <a:t>BİLEŞEN	(5)</a:t>
            </a:r>
          </a:p>
          <a:p>
            <a:pPr marL="355600" lvl="1" indent="38100">
              <a:buNone/>
            </a:pPr>
            <a:r>
              <a:rPr lang="tr-TR" dirty="0"/>
              <a:t>	</a:t>
            </a:r>
            <a:r>
              <a:rPr lang="tr-TR" dirty="0" smtClean="0"/>
              <a:t>STANDART (18)</a:t>
            </a:r>
          </a:p>
          <a:p>
            <a:pPr marL="355600" lvl="1" indent="38100">
              <a:buNone/>
            </a:pPr>
            <a:r>
              <a:rPr lang="tr-TR" dirty="0"/>
              <a:t>	</a:t>
            </a:r>
            <a:r>
              <a:rPr lang="tr-TR" dirty="0" smtClean="0"/>
              <a:t>	ŞART (79)</a:t>
            </a:r>
          </a:p>
          <a:p>
            <a:pPr marL="355600" lvl="1" indent="38100">
              <a:buNone/>
            </a:pPr>
            <a:r>
              <a:rPr lang="tr-TR" dirty="0"/>
              <a:t>	</a:t>
            </a:r>
            <a:r>
              <a:rPr lang="tr-TR" dirty="0" smtClean="0"/>
              <a:t>		FAALİYETLER (?)</a:t>
            </a:r>
          </a:p>
        </p:txBody>
      </p:sp>
    </p:spTree>
    <p:extLst>
      <p:ext uri="{BB962C8B-B14F-4D97-AF65-F5344CB8AC3E}">
        <p14:creationId xmlns:p14="http://schemas.microsoft.com/office/powerpoint/2010/main" val="1837510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06363" y="477838"/>
            <a:ext cx="8929687" cy="5907087"/>
          </a:xfrm>
          <a:prstGeom prst="rect">
            <a:avLst/>
          </a:prstGeom>
          <a:noFill/>
          <a:ln w="9525">
            <a:noFill/>
            <a:miter lim="800000"/>
            <a:headEnd/>
            <a:tailEnd/>
          </a:ln>
          <a:effectLst/>
        </p:spPr>
      </p:pic>
    </p:spTree>
    <p:extLst>
      <p:ext uri="{BB962C8B-B14F-4D97-AF65-F5344CB8AC3E}">
        <p14:creationId xmlns:p14="http://schemas.microsoft.com/office/powerpoint/2010/main" val="3358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5018 ve Kamu Maliyesi Çerçevesi</a:t>
            </a:r>
            <a:endParaRPr lang="tr-TR" sz="3600" b="1" dirty="0"/>
          </a:p>
        </p:txBody>
      </p:sp>
      <p:sp>
        <p:nvSpPr>
          <p:cNvPr id="3" name="2 İçerik Yer Tutucusu"/>
          <p:cNvSpPr>
            <a:spLocks noGrp="1"/>
          </p:cNvSpPr>
          <p:nvPr>
            <p:ph idx="1"/>
          </p:nvPr>
        </p:nvSpPr>
        <p:spPr>
          <a:xfrm>
            <a:off x="457200" y="1412776"/>
            <a:ext cx="8229600" cy="5184576"/>
          </a:xfrm>
        </p:spPr>
        <p:txBody>
          <a:bodyPr>
            <a:noAutofit/>
          </a:bodyPr>
          <a:lstStyle/>
          <a:p>
            <a:pPr marL="90488" indent="0">
              <a:buNone/>
            </a:pPr>
            <a:r>
              <a:rPr lang="tr-TR" sz="2400" b="1" dirty="0" smtClean="0"/>
              <a:t>Madde </a:t>
            </a:r>
            <a:r>
              <a:rPr lang="tr-TR" sz="2400" b="1" dirty="0"/>
              <a:t>4-</a:t>
            </a:r>
            <a:r>
              <a:rPr lang="tr-TR" sz="2400" dirty="0"/>
              <a:t> Kamu maliyesi; </a:t>
            </a:r>
            <a:endParaRPr lang="tr-TR" sz="2400" dirty="0" smtClean="0"/>
          </a:p>
          <a:p>
            <a:pPr marL="490538" lvl="1" indent="0">
              <a:buFont typeface="Wingdings" pitchFamily="2" charset="2"/>
              <a:buChar char="§"/>
            </a:pPr>
            <a:r>
              <a:rPr lang="tr-TR" sz="2400" dirty="0" smtClean="0"/>
              <a:t> gelirlerin </a:t>
            </a:r>
            <a:r>
              <a:rPr lang="tr-TR" sz="2400" dirty="0"/>
              <a:t>toplanması, harcamaların yapılması, açıkların finansmanı, </a:t>
            </a:r>
            <a:endParaRPr lang="tr-TR" sz="2400" dirty="0" smtClean="0"/>
          </a:p>
          <a:p>
            <a:pPr marL="490538" lvl="1" indent="0">
              <a:buFont typeface="Wingdings" pitchFamily="2" charset="2"/>
              <a:buChar char="§"/>
            </a:pPr>
            <a:r>
              <a:rPr lang="tr-TR" sz="2400" dirty="0" smtClean="0"/>
              <a:t> kamunun </a:t>
            </a:r>
            <a:r>
              <a:rPr lang="tr-TR" sz="2400" dirty="0"/>
              <a:t>varlık ve borçları ile diğer yükümlülüklerinin yönetimini </a:t>
            </a:r>
            <a:r>
              <a:rPr lang="tr-TR" sz="2400" dirty="0" smtClean="0"/>
              <a:t>kapsar</a:t>
            </a:r>
            <a:r>
              <a:rPr lang="tr-TR" sz="2400" dirty="0"/>
              <a:t> </a:t>
            </a:r>
            <a:r>
              <a:rPr lang="tr-TR" sz="2400" dirty="0" smtClean="0"/>
              <a:t>diye tanımlanmakta…başka şeyler (!)</a:t>
            </a:r>
            <a:endParaRPr lang="tr-TR" sz="2400" b="1" dirty="0"/>
          </a:p>
          <a:p>
            <a:pPr>
              <a:buNone/>
            </a:pPr>
            <a:r>
              <a:rPr lang="tr-TR" sz="2400" b="1" dirty="0" smtClean="0"/>
              <a:t>Madde </a:t>
            </a:r>
            <a:r>
              <a:rPr lang="tr-TR" sz="2400" b="1" dirty="0"/>
              <a:t>5-</a:t>
            </a:r>
            <a:r>
              <a:rPr lang="tr-TR" sz="2400" dirty="0"/>
              <a:t> Kamu maliyesinin temel </a:t>
            </a:r>
            <a:r>
              <a:rPr lang="tr-TR" sz="2400" dirty="0" smtClean="0"/>
              <a:t>ilkeleri..</a:t>
            </a:r>
          </a:p>
          <a:p>
            <a:pPr marL="490538" lvl="1" indent="0">
              <a:buFont typeface="Wingdings" pitchFamily="2" charset="2"/>
              <a:buChar char="§"/>
            </a:pPr>
            <a:r>
              <a:rPr lang="tr-TR" sz="2400" dirty="0"/>
              <a:t>Kamu maliyesini tanımlayan </a:t>
            </a:r>
            <a:r>
              <a:rPr lang="tr-TR" sz="2400" dirty="0" smtClean="0"/>
              <a:t>unsurlarla uyumlu </a:t>
            </a:r>
            <a:r>
              <a:rPr lang="tr-TR" sz="2400" dirty="0"/>
              <a:t>bütünsel bir </a:t>
            </a:r>
            <a:r>
              <a:rPr lang="tr-TR" sz="2400" dirty="0" smtClean="0"/>
              <a:t>yönetim anlayışı ile ele alınması</a:t>
            </a:r>
          </a:p>
          <a:p>
            <a:pPr marL="490538" lvl="1" indent="0">
              <a:buFont typeface="Wingdings" pitchFamily="2" charset="2"/>
              <a:buChar char="§"/>
            </a:pPr>
            <a:r>
              <a:rPr lang="tr-TR" sz="2400" dirty="0" smtClean="0"/>
              <a:t>Bütçe hakkına uygun şekilde yürütülmesi</a:t>
            </a:r>
            <a:endParaRPr lang="tr-TR" sz="2400" dirty="0"/>
          </a:p>
          <a:p>
            <a:pPr marL="490538" lvl="1" indent="0">
              <a:buFont typeface="Wingdings" pitchFamily="2" charset="2"/>
              <a:buChar char="§"/>
            </a:pPr>
            <a:r>
              <a:rPr lang="tr-TR" sz="2400" dirty="0" smtClean="0"/>
              <a:t>Maliye politikasının, </a:t>
            </a:r>
            <a:r>
              <a:rPr lang="tr-TR" sz="2400" dirty="0"/>
              <a:t>makroekonomik ve sosyal hedefler ile uyumlu bir şekilde </a:t>
            </a:r>
            <a:r>
              <a:rPr lang="tr-TR" sz="2400" dirty="0" smtClean="0"/>
              <a:t>oluşturulması ve mali yönetime ilişkin kararlara yön vermesi</a:t>
            </a:r>
          </a:p>
          <a:p>
            <a:pPr marL="490538" lvl="1" indent="0">
              <a:buFont typeface="Wingdings" pitchFamily="2" charset="2"/>
              <a:buChar char="§"/>
            </a:pPr>
            <a:r>
              <a:rPr lang="tr-TR" sz="2400" dirty="0" smtClean="0"/>
              <a:t>Mali disiplinin sağlanması</a:t>
            </a:r>
            <a:endParaRPr lang="tr-TR" sz="2400" dirty="0"/>
          </a:p>
        </p:txBody>
      </p:sp>
      <p:sp>
        <p:nvSpPr>
          <p:cNvPr id="4" name="3 Slayt Numarası Yer Tutucusu"/>
          <p:cNvSpPr>
            <a:spLocks noGrp="1"/>
          </p:cNvSpPr>
          <p:nvPr>
            <p:ph type="sldNum" sz="quarter" idx="12"/>
          </p:nvPr>
        </p:nvSpPr>
        <p:spPr/>
        <p:txBody>
          <a:bodyPr/>
          <a:lstStyle/>
          <a:p>
            <a:fld id="{C82BC245-AE3B-4E72-94EC-706466790AFD}" type="slidenum">
              <a:rPr lang="tr-TR" smtClean="0"/>
              <a:pPr/>
              <a:t>9</a:t>
            </a:fld>
            <a:endParaRPr lang="tr-T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EYLEM PLANI MATRİSİ</a:t>
            </a:r>
            <a:endParaRPr lang="tr-TR" dirty="0"/>
          </a:p>
        </p:txBody>
      </p:sp>
      <p:pic>
        <p:nvPicPr>
          <p:cNvPr id="55299" name="Picture 3"/>
          <p:cNvPicPr>
            <a:picLocks noChangeAspect="1" noChangeArrowheads="1"/>
          </p:cNvPicPr>
          <p:nvPr/>
        </p:nvPicPr>
        <p:blipFill>
          <a:blip r:embed="rId2" cstate="print"/>
          <a:srcRect/>
          <a:stretch>
            <a:fillRect/>
          </a:stretch>
        </p:blipFill>
        <p:spPr bwMode="auto">
          <a:xfrm>
            <a:off x="130626" y="2428868"/>
            <a:ext cx="8772525" cy="1476375"/>
          </a:xfrm>
          <a:prstGeom prst="rect">
            <a:avLst/>
          </a:prstGeom>
          <a:noFill/>
          <a:ln w="9525">
            <a:noFill/>
            <a:miter lim="800000"/>
            <a:headEnd/>
            <a:tailEnd/>
          </a:ln>
          <a:effectLst/>
        </p:spPr>
      </p:pic>
    </p:spTree>
    <p:extLst>
      <p:ext uri="{BB962C8B-B14F-4D97-AF65-F5344CB8AC3E}">
        <p14:creationId xmlns:p14="http://schemas.microsoft.com/office/powerpoint/2010/main" val="6614261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cstate="print"/>
          <a:srcRect/>
          <a:stretch>
            <a:fillRect/>
          </a:stretch>
        </p:blipFill>
        <p:spPr bwMode="auto">
          <a:xfrm>
            <a:off x="1071538" y="428604"/>
            <a:ext cx="6858048" cy="6000791"/>
          </a:xfrm>
          <a:prstGeom prst="rect">
            <a:avLst/>
          </a:prstGeom>
          <a:noFill/>
          <a:ln w="9525">
            <a:noFill/>
            <a:miter lim="800000"/>
            <a:headEnd/>
            <a:tailEnd/>
          </a:ln>
          <a:effectLst/>
        </p:spPr>
      </p:pic>
    </p:spTree>
    <p:extLst>
      <p:ext uri="{BB962C8B-B14F-4D97-AF65-F5344CB8AC3E}">
        <p14:creationId xmlns:p14="http://schemas.microsoft.com/office/powerpoint/2010/main" val="2730305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785786" y="357166"/>
            <a:ext cx="7643866" cy="6072230"/>
          </a:xfrm>
          <a:prstGeom prst="rect">
            <a:avLst/>
          </a:prstGeom>
          <a:noFill/>
          <a:ln w="9525">
            <a:noFill/>
            <a:miter lim="800000"/>
            <a:headEnd/>
            <a:tailEnd/>
          </a:ln>
          <a:effectLst/>
        </p:spPr>
      </p:pic>
    </p:spTree>
    <p:extLst>
      <p:ext uri="{BB962C8B-B14F-4D97-AF65-F5344CB8AC3E}">
        <p14:creationId xmlns:p14="http://schemas.microsoft.com/office/powerpoint/2010/main" val="39976210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cstate="print"/>
          <a:srcRect/>
          <a:stretch>
            <a:fillRect/>
          </a:stretch>
        </p:blipFill>
        <p:spPr bwMode="auto">
          <a:xfrm>
            <a:off x="928662" y="571480"/>
            <a:ext cx="7143799" cy="5929354"/>
          </a:xfrm>
          <a:prstGeom prst="rect">
            <a:avLst/>
          </a:prstGeom>
          <a:noFill/>
          <a:ln w="9525">
            <a:noFill/>
            <a:miter lim="800000"/>
            <a:headEnd/>
            <a:tailEnd/>
          </a:ln>
          <a:effectLst/>
        </p:spPr>
      </p:pic>
    </p:spTree>
    <p:extLst>
      <p:ext uri="{BB962C8B-B14F-4D97-AF65-F5344CB8AC3E}">
        <p14:creationId xmlns:p14="http://schemas.microsoft.com/office/powerpoint/2010/main" val="28662649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a:stretch>
            <a:fillRect/>
          </a:stretch>
        </p:blipFill>
        <p:spPr bwMode="auto">
          <a:xfrm>
            <a:off x="1933575" y="690563"/>
            <a:ext cx="5276850" cy="5476875"/>
          </a:xfrm>
          <a:prstGeom prst="rect">
            <a:avLst/>
          </a:prstGeom>
          <a:noFill/>
          <a:ln w="9525">
            <a:noFill/>
            <a:miter lim="800000"/>
            <a:headEnd/>
            <a:tailEnd/>
          </a:ln>
          <a:effectLst/>
        </p:spPr>
      </p:pic>
    </p:spTree>
    <p:extLst>
      <p:ext uri="{BB962C8B-B14F-4D97-AF65-F5344CB8AC3E}">
        <p14:creationId xmlns:p14="http://schemas.microsoft.com/office/powerpoint/2010/main" val="39753841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538" y="1142984"/>
            <a:ext cx="6929486" cy="4786345"/>
          </a:xfrm>
          <a:prstGeom prst="rect">
            <a:avLst/>
          </a:prstGeom>
          <a:noFill/>
          <a:ln w="9525">
            <a:noFill/>
            <a:miter lim="800000"/>
            <a:headEnd/>
            <a:tailEnd/>
          </a:ln>
          <a:effectLst/>
        </p:spPr>
      </p:pic>
    </p:spTree>
    <p:extLst>
      <p:ext uri="{BB962C8B-B14F-4D97-AF65-F5344CB8AC3E}">
        <p14:creationId xmlns:p14="http://schemas.microsoft.com/office/powerpoint/2010/main" val="3243832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28596" y="857232"/>
            <a:ext cx="8229600" cy="1357322"/>
          </a:xfrm>
        </p:spPr>
        <p:txBody>
          <a:bodyPr>
            <a:normAutofit fontScale="90000"/>
          </a:bodyPr>
          <a:lstStyle/>
          <a:p>
            <a:r>
              <a:rPr lang="tr-TR" dirty="0" smtClean="0"/>
              <a:t>NEDEN ÖNCELİKLENDİRME ÖNEMLİ?</a:t>
            </a:r>
          </a:p>
        </p:txBody>
      </p:sp>
      <p:sp>
        <p:nvSpPr>
          <p:cNvPr id="46083" name="Content Placeholder 2"/>
          <p:cNvSpPr>
            <a:spLocks noGrp="1"/>
          </p:cNvSpPr>
          <p:nvPr>
            <p:ph idx="4294967295"/>
          </p:nvPr>
        </p:nvSpPr>
        <p:spPr>
          <a:xfrm>
            <a:off x="457200" y="2285992"/>
            <a:ext cx="8229600" cy="4038608"/>
          </a:xfrm>
        </p:spPr>
        <p:txBody>
          <a:bodyPr/>
          <a:lstStyle/>
          <a:p>
            <a:r>
              <a:rPr lang="tr-TR" dirty="0" smtClean="0"/>
              <a:t>Her bir iç kontrol standardı her kurum ve birim açısından aynı önemde  olmayabilir.</a:t>
            </a:r>
          </a:p>
          <a:p>
            <a:r>
              <a:rPr lang="tr-TR" dirty="0" smtClean="0"/>
              <a:t>Dolayısı ile her kurum ve veya birim  faaliyetleri, öncelikleri, temel riskleri, kontrol ortamı gibi  konulara bağlı olarak  önem ve öncelik verilmesi gereken standartlara farklı </a:t>
            </a:r>
            <a:r>
              <a:rPr lang="tr-TR" dirty="0" err="1" smtClean="0"/>
              <a:t>belirliyebilecektir</a:t>
            </a:r>
            <a:r>
              <a:rPr lang="tr-TR" dirty="0" smtClean="0"/>
              <a:t>.</a:t>
            </a:r>
          </a:p>
          <a:p>
            <a:endParaRPr lang="tr-TR" dirty="0" smtClean="0"/>
          </a:p>
        </p:txBody>
      </p:sp>
    </p:spTree>
    <p:extLst>
      <p:ext uri="{BB962C8B-B14F-4D97-AF65-F5344CB8AC3E}">
        <p14:creationId xmlns:p14="http://schemas.microsoft.com/office/powerpoint/2010/main" val="27118925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Uyum</a:t>
            </a:r>
            <a:r>
              <a:rPr lang="en-US" dirty="0" smtClean="0"/>
              <a:t> </a:t>
            </a:r>
            <a:r>
              <a:rPr lang="en-US" dirty="0" err="1" smtClean="0"/>
              <a:t>Eylem</a:t>
            </a:r>
            <a:r>
              <a:rPr lang="en-US" dirty="0" smtClean="0"/>
              <a:t> </a:t>
            </a:r>
            <a:r>
              <a:rPr lang="en-US" dirty="0" err="1" smtClean="0"/>
              <a:t>Planının</a:t>
            </a:r>
            <a:r>
              <a:rPr lang="en-US" dirty="0" smtClean="0"/>
              <a:t> </a:t>
            </a:r>
            <a:r>
              <a:rPr lang="en-US" dirty="0" err="1" smtClean="0"/>
              <a:t>Yapısı</a:t>
            </a:r>
            <a:endParaRPr lang="en-US" dirty="0"/>
          </a:p>
        </p:txBody>
      </p:sp>
      <p:graphicFrame>
        <p:nvGraphicFramePr>
          <p:cNvPr id="4" name="Table 3"/>
          <p:cNvGraphicFramePr>
            <a:graphicFrameLocks noGrp="1"/>
          </p:cNvGraphicFramePr>
          <p:nvPr>
            <p:extLst/>
          </p:nvPr>
        </p:nvGraphicFramePr>
        <p:xfrm>
          <a:off x="457200" y="1901132"/>
          <a:ext cx="8435279" cy="4048147"/>
        </p:xfrm>
        <a:graphic>
          <a:graphicData uri="http://schemas.openxmlformats.org/drawingml/2006/table">
            <a:tbl>
              <a:tblPr/>
              <a:tblGrid>
                <a:gridCol w="779585"/>
                <a:gridCol w="1830710"/>
                <a:gridCol w="779585"/>
                <a:gridCol w="823381"/>
                <a:gridCol w="823381"/>
                <a:gridCol w="718269"/>
                <a:gridCol w="665712"/>
                <a:gridCol w="665712"/>
                <a:gridCol w="674472"/>
                <a:gridCol w="674472"/>
              </a:tblGrid>
              <a:tr h="247659">
                <a:tc gridSpan="10">
                  <a:txBody>
                    <a:bodyPr/>
                    <a:lstStyle/>
                    <a:p>
                      <a:pPr algn="ctr" fontAlgn="b"/>
                      <a:r>
                        <a:rPr lang="en-US" sz="1500" b="1" i="0" u="none" strike="noStrike">
                          <a:effectLst/>
                          <a:latin typeface="Times New Roman"/>
                        </a:rPr>
                        <a:t>1- KONTROL ORTAMI</a:t>
                      </a:r>
                    </a:p>
                  </a:txBody>
                  <a:tcPr marL="9603" marR="9603" marT="960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782">
                <a:tc>
                  <a:txBody>
                    <a:bodyPr/>
                    <a:lstStyle/>
                    <a:p>
                      <a:pPr algn="l" fontAlgn="b"/>
                      <a:r>
                        <a:rPr lang="en-US" sz="700" b="1" i="0" u="none" strike="noStrike">
                          <a:effectLst/>
                          <a:latin typeface="Times New Roman"/>
                        </a:rPr>
                        <a:t> </a:t>
                      </a:r>
                    </a:p>
                  </a:txBody>
                  <a:tcPr marL="9603" marR="9603" marT="9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New Roman"/>
                        </a:rPr>
                        <a:t> </a:t>
                      </a:r>
                    </a:p>
                  </a:txBody>
                  <a:tcPr marL="9603" marR="9603" marT="9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New Roman"/>
                        </a:rPr>
                        <a:t> </a:t>
                      </a:r>
                    </a:p>
                  </a:txBody>
                  <a:tcPr marL="9603" marR="9603" marT="96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700" b="1"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Times New Roman"/>
                      </a:endParaRPr>
                    </a:p>
                  </a:txBody>
                  <a:tcPr marL="9603" marR="9603" marT="9603" marB="0" anchor="b">
                    <a:lnL>
                      <a:noFill/>
                    </a:lnL>
                    <a:lnR>
                      <a:noFill/>
                    </a:lnR>
                    <a:lnT>
                      <a:noFill/>
                    </a:lnT>
                    <a:lnB w="6350" cap="flat" cmpd="sng" algn="ctr">
                      <a:solidFill>
                        <a:srgbClr val="000000"/>
                      </a:solidFill>
                      <a:prstDash val="solid"/>
                      <a:round/>
                      <a:headEnd type="none" w="med" len="med"/>
                      <a:tailEnd type="none" w="med" len="med"/>
                    </a:lnB>
                  </a:tcPr>
                </a:tc>
              </a:tr>
              <a:tr h="340064">
                <a:tc>
                  <a:txBody>
                    <a:bodyPr/>
                    <a:lstStyle/>
                    <a:p>
                      <a:pPr algn="ctr" fontAlgn="ctr"/>
                      <a:r>
                        <a:rPr lang="en-US" sz="700" b="1" i="0" u="none" strike="noStrike">
                          <a:effectLst/>
                          <a:latin typeface="Times New Roman"/>
                        </a:rPr>
                        <a:t>Standart Kod No</a:t>
                      </a:r>
                    </a:p>
                  </a:txBody>
                  <a:tcPr marL="9603" marR="9603" marT="9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700" b="1" i="0" u="none" strike="noStrike">
                          <a:effectLst/>
                          <a:latin typeface="Times New Roman"/>
                        </a:rPr>
                        <a:t>Kamu İç Kontrol Standardı ve Genel Şartı</a:t>
                      </a:r>
                    </a:p>
                  </a:txBody>
                  <a:tcPr marL="9603" marR="9603" marT="96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Mevcut Durum</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Eylem Kod No</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Öngörülen Eylem veya Eylemler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Sorumlu Birim veya Çalışma grubu üyeleri</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İşbirliği Yapılacak Birim</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Çıktı/ Sonuç</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Tamamlanma Tarihi</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a:rPr>
                        <a:t>Açıklama</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341770">
                <a:tc>
                  <a:txBody>
                    <a:bodyPr/>
                    <a:lstStyle/>
                    <a:p>
                      <a:pPr algn="l" fontAlgn="ctr"/>
                      <a:r>
                        <a:rPr lang="en-US" sz="700" b="1" i="0" u="none" strike="noStrike">
                          <a:effectLst/>
                          <a:latin typeface="Times New Roman"/>
                        </a:rPr>
                        <a:t>KOS1</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9">
                  <a:txBody>
                    <a:bodyPr/>
                    <a:lstStyle/>
                    <a:p>
                      <a:pPr algn="ctr" fontAlgn="ctr"/>
                      <a:r>
                        <a:rPr lang="en-US" sz="700" b="1" i="0" u="none" strike="noStrike">
                          <a:effectLst/>
                          <a:latin typeface="Times New Roman"/>
                        </a:rPr>
                        <a:t>Etik Değerler ve Dürüstlük: </a:t>
                      </a:r>
                      <a:r>
                        <a:rPr lang="en-US" sz="700" b="0" i="0" u="none" strike="noStrike">
                          <a:effectLst/>
                          <a:latin typeface="Times New Roman"/>
                        </a:rPr>
                        <a:t>Personel davranışlarını belirleyen kuralların personel tarafından bilinmesi sağlanmalıdır.</a:t>
                      </a:r>
                      <a:endParaRPr lang="en-US" sz="700" b="1" i="0" u="none" strike="noStrike">
                        <a:effectLst/>
                        <a:latin typeface="Times New Roman"/>
                      </a:endParaRPr>
                    </a:p>
                  </a:txBody>
                  <a:tcPr marL="9603" marR="9603" marT="96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306">
                <a:tc rowSpan="4">
                  <a:txBody>
                    <a:bodyPr/>
                    <a:lstStyle/>
                    <a:p>
                      <a:pPr algn="l" fontAlgn="ctr"/>
                      <a:r>
                        <a:rPr lang="en-US" sz="700" b="0" i="0" u="none" strike="noStrike">
                          <a:effectLst/>
                          <a:latin typeface="Times New Roman"/>
                        </a:rPr>
                        <a:t>KOS 1.1</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İç kontrol sistemi ve işleyişi yönetici ve personel tarafından sahiplenilmeli ve desteklenmelidir.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rowSpan="4">
                  <a:txBody>
                    <a:bodyPr/>
                    <a:lstStyle/>
                    <a:p>
                      <a:pPr algn="ctr" fontAlgn="ctr"/>
                      <a:r>
                        <a:rPr lang="en-US" sz="700" b="0" i="0" u="none" strike="noStrike">
                          <a:effectLst/>
                          <a:latin typeface="Times New Roman"/>
                        </a:rPr>
                        <a:t>KOS 1.2</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İdarenin yöneticileri iç kontrol sisteminin uygulanmasında personele örnek olmalıdır.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rowSpan="4">
                  <a:txBody>
                    <a:bodyPr/>
                    <a:lstStyle/>
                    <a:p>
                      <a:pPr algn="ctr" fontAlgn="ctr"/>
                      <a:r>
                        <a:rPr lang="en-US" sz="700" b="0" i="0" u="none" strike="noStrike">
                          <a:effectLst/>
                          <a:latin typeface="Times New Roman"/>
                        </a:rPr>
                        <a:t>KOS 1.3</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Etik kurallar bilinmeli ve tüm faaliyetlerde bu kurallara uyulmalıdır.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rowSpan="4">
                  <a:txBody>
                    <a:bodyPr/>
                    <a:lstStyle/>
                    <a:p>
                      <a:pPr algn="ctr" fontAlgn="ctr"/>
                      <a:r>
                        <a:rPr lang="en-US" sz="700" b="0" i="0" u="none" strike="noStrike">
                          <a:effectLst/>
                          <a:latin typeface="Times New Roman"/>
                        </a:rPr>
                        <a:t>KOS 1.4</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Faaliyetlerde dürüstlük, saydamlık ve hesap verebilirlik sağlanmalıdır.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rowSpan="4">
                  <a:txBody>
                    <a:bodyPr/>
                    <a:lstStyle/>
                    <a:p>
                      <a:pPr algn="l" fontAlgn="ctr"/>
                      <a:r>
                        <a:rPr lang="en-US" sz="700" b="0" i="0" u="none" strike="noStrike">
                          <a:effectLst/>
                          <a:latin typeface="Times New Roman"/>
                        </a:rPr>
                        <a:t>KOS 1.5</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İdarenin personeline ve hizmet verilenlere adil ve eşit davranılmalıdır.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306">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959">
                <a:tc rowSpan="4">
                  <a:txBody>
                    <a:bodyPr/>
                    <a:lstStyle/>
                    <a:p>
                      <a:pPr algn="ctr" fontAlgn="ctr"/>
                      <a:r>
                        <a:rPr lang="en-US" sz="700" b="0" i="0" u="none" strike="noStrike">
                          <a:effectLst/>
                          <a:latin typeface="Times New Roman"/>
                        </a:rPr>
                        <a:t>KOS 1.6</a:t>
                      </a:r>
                    </a:p>
                  </a:txBody>
                  <a:tcPr marL="9603" marR="9603" marT="9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US" sz="700" b="0" i="0" u="none" strike="noStrike">
                          <a:effectLst/>
                          <a:latin typeface="Times New Roman"/>
                        </a:rPr>
                        <a:t>İdarenin faaliyetlerine ilişkin tüm bilgi ve belgeler doğru, tam ve güvenilir olmalıdır.</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681">
                <a:tc vMerge="1">
                  <a:txBody>
                    <a:bodyPr/>
                    <a:lstStyle/>
                    <a:p>
                      <a:endParaRPr lang="en-US"/>
                    </a:p>
                  </a:txBody>
                  <a:tcPr/>
                </a:tc>
                <a:tc vMerge="1">
                  <a:txBody>
                    <a:bodyPr/>
                    <a:lstStyle/>
                    <a:p>
                      <a:endParaRPr lang="en-US"/>
                    </a:p>
                  </a:txBody>
                  <a:tcPr/>
                </a:tc>
                <a:tc>
                  <a:txBody>
                    <a:bodyPr/>
                    <a:lstStyle/>
                    <a:p>
                      <a:pPr algn="l" fontAlgn="ctr"/>
                      <a:r>
                        <a:rPr lang="en-US" sz="800" b="0" i="0" u="none" strike="noStrike">
                          <a:effectLst/>
                          <a:latin typeface="Arial"/>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681">
                <a:tc vMerge="1">
                  <a:txBody>
                    <a:bodyPr/>
                    <a:lstStyle/>
                    <a:p>
                      <a:endParaRPr lang="en-US"/>
                    </a:p>
                  </a:txBody>
                  <a:tcPr/>
                </a:tc>
                <a:tc vMerge="1">
                  <a:txBody>
                    <a:bodyPr/>
                    <a:lstStyle/>
                    <a:p>
                      <a:endParaRPr lang="en-US"/>
                    </a:p>
                  </a:txBody>
                  <a:tcPr/>
                </a:tc>
                <a:tc>
                  <a:txBody>
                    <a:bodyPr/>
                    <a:lstStyle/>
                    <a:p>
                      <a:pPr algn="l" fontAlgn="ctr"/>
                      <a:r>
                        <a:rPr lang="en-US" sz="800" b="0" i="0" u="none" strike="noStrike">
                          <a:effectLst/>
                          <a:latin typeface="Arial"/>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95">
                <a:tc vMerge="1">
                  <a:txBody>
                    <a:bodyPr/>
                    <a:lstStyle/>
                    <a:p>
                      <a:endParaRPr lang="en-US"/>
                    </a:p>
                  </a:txBody>
                  <a:tcPr/>
                </a:tc>
                <a:tc vMerge="1">
                  <a:txBody>
                    <a:bodyPr/>
                    <a:lstStyle/>
                    <a:p>
                      <a:endParaRPr lang="en-US"/>
                    </a:p>
                  </a:txBody>
                  <a:tcPr/>
                </a:tc>
                <a:tc>
                  <a:txBody>
                    <a:bodyPr/>
                    <a:lstStyle/>
                    <a:p>
                      <a:pPr algn="l" fontAlgn="ctr"/>
                      <a:r>
                        <a:rPr lang="en-US" sz="800" b="0" i="0" u="none" strike="noStrike">
                          <a:effectLst/>
                          <a:latin typeface="Arial"/>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Times New Roman"/>
                        </a:rPr>
                        <a:t> </a:t>
                      </a:r>
                    </a:p>
                  </a:txBody>
                  <a:tcPr marL="9603" marR="9603" marT="9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4875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2861</TotalTime>
  <Words>3653</Words>
  <Application>Microsoft Office PowerPoint</Application>
  <PresentationFormat>Ekran Gösterisi (4:3)</PresentationFormat>
  <Paragraphs>1152</Paragraphs>
  <Slides>97</Slides>
  <Notes>22</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97</vt:i4>
      </vt:variant>
    </vt:vector>
  </HeadingPairs>
  <TitlesOfParts>
    <vt:vector size="113" baseType="lpstr">
      <vt:lpstr>ＭＳ 明朝</vt:lpstr>
      <vt:lpstr>ＭＳ Ｐゴシック</vt:lpstr>
      <vt:lpstr>Arial</vt:lpstr>
      <vt:lpstr>Arial Narrow</vt:lpstr>
      <vt:lpstr>Calibri</vt:lpstr>
      <vt:lpstr>Cambria</vt:lpstr>
      <vt:lpstr>Century Gothic</vt:lpstr>
      <vt:lpstr>Comic Sans MS</vt:lpstr>
      <vt:lpstr>Courier New</vt:lpstr>
      <vt:lpstr>Georgia</vt:lpstr>
      <vt:lpstr>Symbol</vt:lpstr>
      <vt:lpstr>Times New Roman</vt:lpstr>
      <vt:lpstr>Verdana</vt:lpstr>
      <vt:lpstr>Wingdings</vt:lpstr>
      <vt:lpstr>Wingdings 2</vt:lpstr>
      <vt:lpstr>Ofis Teması</vt:lpstr>
      <vt:lpstr>MALİ YÖNETİM, SORUMLULUKLAR, İÇ KONTROL VE UYUM EYLEM PLANININ YAPISI (I)</vt:lpstr>
      <vt:lpstr>PROGRAM PLANI</vt:lpstr>
      <vt:lpstr>Eğitimin Amacı</vt:lpstr>
      <vt:lpstr>PowerPoint Sunusu</vt:lpstr>
      <vt:lpstr>Kamusal Karar Alma Süreci: Politika Oluşturma, Planlama ve Bütçeleme</vt:lpstr>
      <vt:lpstr>PowerPoint Sunusu</vt:lpstr>
      <vt:lpstr>Türkiye: Yeni Mali Yönetim Sistemi</vt:lpstr>
      <vt:lpstr>Mali Yönetim Sisteminin Değişen Kurgusu</vt:lpstr>
      <vt:lpstr>5018 ve Kamu Maliyesi Çerçevesi</vt:lpstr>
      <vt:lpstr>PowerPoint Sunusu</vt:lpstr>
      <vt:lpstr>Yeni Mali Yönetim Anlayışı İle Uyumlu Performans Bütçe Sistemi</vt:lpstr>
      <vt:lpstr>Çok Yıllı Bütçe</vt:lpstr>
      <vt:lpstr>PowerPoint Sunusu</vt:lpstr>
      <vt:lpstr>Performans Esaslı Bütçeleme ve Dört Temel Unsur</vt:lpstr>
      <vt:lpstr>Stratejik Planlama (5018/9)</vt:lpstr>
      <vt:lpstr>Stratejik Planlama</vt:lpstr>
      <vt:lpstr>PowerPoint Sunusu</vt:lpstr>
      <vt:lpstr>Performans Programı: Kavramsal Çerçeve</vt:lpstr>
      <vt:lpstr>Genel İlkeler</vt:lpstr>
      <vt:lpstr>Performans Programı ve Bütçe Süreci</vt:lpstr>
      <vt:lpstr>Stratejik Yönetim Sistemi</vt:lpstr>
      <vt:lpstr>Modelin Genel Kurgusu</vt:lpstr>
      <vt:lpstr>II. MALİ yönetim ve SORUMLULUK</vt:lpstr>
      <vt:lpstr>Daha Ayrışmış Bir Sorumluluk Yapısı</vt:lpstr>
      <vt:lpstr>Yönetsel Sorumluluk</vt:lpstr>
      <vt:lpstr>Yönetsel Sorumluluk</vt:lpstr>
      <vt:lpstr>Yönetsel Sorumluluk</vt:lpstr>
      <vt:lpstr>Harcama Yetkilisi</vt:lpstr>
      <vt:lpstr>Harcama yetkilisi-Gerçekleştirme Görevlisi</vt:lpstr>
      <vt:lpstr>Harcama yetkilisi-Gerçekleştirme Görevlisi: Tartışmalar</vt:lpstr>
      <vt:lpstr>Harcama Yetkilisi-Harcama Talimatı</vt:lpstr>
      <vt:lpstr>Muhasebe yetkilisi </vt:lpstr>
      <vt:lpstr>IIı. İç KONTROL sistemi ve yapısı</vt:lpstr>
      <vt:lpstr>İÇ KONTROL: KAVRAMSAL ÇERÇEVE </vt:lpstr>
      <vt:lpstr>İç Kontrolü Anlamak:Bazı Sihirli Sözcükler</vt:lpstr>
      <vt:lpstr>İç Kontrolün Dört Temel Hedefi ve Beş Bileşeni: Kısa Bir Giriş</vt:lpstr>
      <vt:lpstr>İç Kontrolün 4 Hedefi, 5 Bileşeni ve Kurumsal Yapı: İç Kontrol Matrisi</vt:lpstr>
      <vt:lpstr>İÇ KONTROL: YÖNETİM ARACI</vt:lpstr>
      <vt:lpstr>İç Kontrol: 5018’le gelen yasal çerçeve</vt:lpstr>
      <vt:lpstr>İç Kontrol Zayıflığı</vt:lpstr>
      <vt:lpstr>İç Kontrol Mevzuatı</vt:lpstr>
      <vt:lpstr>Sayıştay Kanunu</vt:lpstr>
      <vt:lpstr>İç Kontrol Sorumluluğu</vt:lpstr>
      <vt:lpstr>Kamu İç Kontrol Standartları</vt:lpstr>
      <vt:lpstr>GENEL YAPI</vt:lpstr>
      <vt:lpstr>Kamu İç Kontrol Standartları</vt:lpstr>
      <vt:lpstr>PowerPoint Sunusu</vt:lpstr>
      <vt:lpstr>I.Bileşen : Kontrol Ortamı</vt:lpstr>
      <vt:lpstr>Kamu İç Kontrol Standartları I. Bileşen: Kontrol Ortamı</vt:lpstr>
      <vt:lpstr>Kamu İç Kontrol Standartları I. Bileşen: Kontrol Ortamı</vt:lpstr>
      <vt:lpstr>Kamu İç Kontrol Standartları I. Bileşen: Kontrol Ortamı</vt:lpstr>
      <vt:lpstr>Kamu İç Kontrol Standartları I. Bileşen: Kontrol Ortamı Misyon, organizasyon yapısı ve görevler</vt:lpstr>
      <vt:lpstr>Kamu İç Kontrol Standartları I. Bileşen: Kontrol Ortamı</vt:lpstr>
      <vt:lpstr>Kamu İç Kontrol Standartları I. Bileşen: Kontrol Ortamı</vt:lpstr>
      <vt:lpstr>Kamu İç Kontrol Standartları I. Bileşen: Kontrol Ortamı</vt:lpstr>
      <vt:lpstr>PowerPoint Sunusu</vt:lpstr>
      <vt:lpstr>Kamu İç Kontrol Standartları II. Bileşen: Risk Değerlendirmesi</vt:lpstr>
      <vt:lpstr>Kamu İç Kontrol Standartları II. Bileşen: Risk Değerlendirmesi</vt:lpstr>
      <vt:lpstr>Kamu İç Kontrol Standartları II. Bileşen: Risk Değerlendirmesi</vt:lpstr>
      <vt:lpstr>Kamu İç Kontrol Standartları II. Bileşen: Risk Değerlendirmesi</vt:lpstr>
      <vt:lpstr>Kamu İç Kontrol Standartları II. Bileşen: Risk Değerlendirmesi</vt:lpstr>
      <vt:lpstr>Kamu İç Kontrol Standartları II. Bileşen: Risk Değerlendirmesi</vt:lpstr>
      <vt:lpstr>Kamu İç Kontrol Standartları II. Bileşen: Risk Değerlendirmesi</vt:lpstr>
      <vt:lpstr>PowerPoint Sunusu</vt:lpstr>
      <vt:lpstr>Kamu İç Kontrol Standartları III. Bileşen: Kontrol Faaliyetleri</vt:lpstr>
      <vt:lpstr>Kamu İç Kontrol Standartları III. Bileşen: Kontrol Faaliyetleri</vt:lpstr>
      <vt:lpstr>Kamu İç Kontrol Standartları III. Bileşen: Kontrol Faaliyetleri</vt:lpstr>
      <vt:lpstr>Kamu İç Kontrol Standartları III. Bileşen: Kontrol Faaliyetleri</vt:lpstr>
      <vt:lpstr>Kamu İç Kontrol Standartları III. Bileşen: Kontrol Faaliyetleri</vt:lpstr>
      <vt:lpstr>PowerPoint Sunusu</vt:lpstr>
      <vt:lpstr>Kamu İç Kontrol Standartları IV. Bileşen: Bilgi ve İletişim</vt:lpstr>
      <vt:lpstr>Kamu İç Kontrol Standartları IV. Bileşen: Bilgi ve İletişim</vt:lpstr>
      <vt:lpstr>Kamu İç Kontrol Standartları IV. Bileşen: Bilgi ve İletişim</vt:lpstr>
      <vt:lpstr>Kamu İç Kontrol Standartları IV. Bileşen: Bilgi ve İletişim</vt:lpstr>
      <vt:lpstr>Standart 14: Raporlama</vt:lpstr>
      <vt:lpstr>PowerPoint Sunusu</vt:lpstr>
      <vt:lpstr>Standart 16: Hata, Usulsüzlük ve Yolsuzlukların Bildirilmesi</vt:lpstr>
      <vt:lpstr>PowerPoint Sunusu</vt:lpstr>
      <vt:lpstr>Kamu İç Kontrol Standartları V. Bileşen: İzleme</vt:lpstr>
      <vt:lpstr>İZLEME</vt:lpstr>
      <vt:lpstr>   İZLEME   </vt:lpstr>
      <vt:lpstr>               İZLEME            </vt:lpstr>
      <vt:lpstr>İZLEME</vt:lpstr>
      <vt:lpstr>İZLEME</vt:lpstr>
      <vt:lpstr>İç Kontrol çalışmalarında yöntem ve  organizasyon</vt:lpstr>
      <vt:lpstr>İç Kontrol çalışmalarında yöntem ve  organizasyon</vt:lpstr>
      <vt:lpstr>UYUM EYLEM PLANININ YAPISI</vt:lpstr>
      <vt:lpstr>GENEL YAPI</vt:lpstr>
      <vt:lpstr>PowerPoint Sunusu</vt:lpstr>
      <vt:lpstr>EYLEM PLANI MATRİSİ</vt:lpstr>
      <vt:lpstr>PowerPoint Sunusu</vt:lpstr>
      <vt:lpstr>PowerPoint Sunusu</vt:lpstr>
      <vt:lpstr>PowerPoint Sunusu</vt:lpstr>
      <vt:lpstr>PowerPoint Sunusu</vt:lpstr>
      <vt:lpstr>PowerPoint Sunusu</vt:lpstr>
      <vt:lpstr>NEDEN ÖNCELİKLENDİRME ÖNEMLİ?</vt:lpstr>
      <vt:lpstr>Uyum Eylem Planının Yapısı</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HHAKAN YILMAZ</cp:lastModifiedBy>
  <cp:revision>229</cp:revision>
  <dcterms:created xsi:type="dcterms:W3CDTF">2011-01-29T07:44:09Z</dcterms:created>
  <dcterms:modified xsi:type="dcterms:W3CDTF">2015-11-13T11:53:59Z</dcterms:modified>
</cp:coreProperties>
</file>