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27"/>
  </p:notesMasterIdLst>
  <p:sldIdLst>
    <p:sldId id="256" r:id="rId2"/>
    <p:sldId id="258" r:id="rId3"/>
    <p:sldId id="259" r:id="rId4"/>
    <p:sldId id="267" r:id="rId5"/>
    <p:sldId id="262" r:id="rId6"/>
    <p:sldId id="260" r:id="rId7"/>
    <p:sldId id="261" r:id="rId8"/>
    <p:sldId id="263" r:id="rId9"/>
    <p:sldId id="265" r:id="rId10"/>
    <p:sldId id="264" r:id="rId11"/>
    <p:sldId id="269" r:id="rId12"/>
    <p:sldId id="268" r:id="rId13"/>
    <p:sldId id="274" r:id="rId14"/>
    <p:sldId id="270" r:id="rId15"/>
    <p:sldId id="271" r:id="rId16"/>
    <p:sldId id="272" r:id="rId17"/>
    <p:sldId id="273" r:id="rId18"/>
    <p:sldId id="281" r:id="rId19"/>
    <p:sldId id="275" r:id="rId20"/>
    <p:sldId id="276" r:id="rId21"/>
    <p:sldId id="277" r:id="rId22"/>
    <p:sldId id="278" r:id="rId23"/>
    <p:sldId id="279" r:id="rId24"/>
    <p:sldId id="280" r:id="rId25"/>
    <p:sldId id="282"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4" autoAdjust="0"/>
    <p:restoredTop sz="94629" autoAdjust="0"/>
  </p:normalViewPr>
  <p:slideViewPr>
    <p:cSldViewPr>
      <p:cViewPr varScale="1">
        <p:scale>
          <a:sx n="69" d="100"/>
          <a:sy n="69" d="100"/>
        </p:scale>
        <p:origin x="-5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F628E8-86D3-462B-9AE0-DED17006D0AE}" type="datetimeFigureOut">
              <a:rPr lang="tr-TR" smtClean="0"/>
              <a:pPr/>
              <a:t>17.02.2016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CD04AF-2CE4-4BBA-BBD0-6D28B50C88C6}" type="slidenum">
              <a:rPr lang="tr-TR" smtClean="0"/>
              <a:pPr/>
              <a:t>‹#›</a:t>
            </a:fld>
            <a:endParaRPr lang="tr-TR"/>
          </a:p>
        </p:txBody>
      </p:sp>
    </p:spTree>
    <p:extLst>
      <p:ext uri="{BB962C8B-B14F-4D97-AF65-F5344CB8AC3E}">
        <p14:creationId xmlns:p14="http://schemas.microsoft.com/office/powerpoint/2010/main" xmlns="" val="3675866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1</a:t>
            </a:fld>
            <a:endParaRPr lang="tr-TR"/>
          </a:p>
        </p:txBody>
      </p:sp>
    </p:spTree>
    <p:extLst>
      <p:ext uri="{BB962C8B-B14F-4D97-AF65-F5344CB8AC3E}">
        <p14:creationId xmlns:p14="http://schemas.microsoft.com/office/powerpoint/2010/main" xmlns="" val="819908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10</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11</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12</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13</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14</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15</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16</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17</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18</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19</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2</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20</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21</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22</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23</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24</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25</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3</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4</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5</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6</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7</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8</a:t>
            </a:fld>
            <a:endParaRPr lang="tr-TR"/>
          </a:p>
        </p:txBody>
      </p:sp>
    </p:spTree>
    <p:extLst>
      <p:ext uri="{BB962C8B-B14F-4D97-AF65-F5344CB8AC3E}">
        <p14:creationId xmlns:p14="http://schemas.microsoft.com/office/powerpoint/2010/main" xmlns="" val="4009178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CD04AF-2CE4-4BBA-BBD0-6D28B50C88C6}" type="slidenum">
              <a:rPr lang="tr-TR" smtClean="0"/>
              <a:pPr/>
              <a:t>9</a:t>
            </a:fld>
            <a:endParaRPr lang="tr-TR"/>
          </a:p>
        </p:txBody>
      </p:sp>
    </p:spTree>
    <p:extLst>
      <p:ext uri="{BB962C8B-B14F-4D97-AF65-F5344CB8AC3E}">
        <p14:creationId xmlns:p14="http://schemas.microsoft.com/office/powerpoint/2010/main" xmlns="" val="4009178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23720DD-5B6D-40BF-8493-A6B52D484E6B}" type="datetimeFigureOut">
              <a:rPr lang="tr-TR" smtClean="0"/>
              <a:pPr/>
              <a:t>17.02.2016</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302176B-0E47-46AC-8F43-DAB4B8A37D06}" type="slidenum">
              <a:rPr lang="tr-TR" smtClean="0"/>
              <a:pPr/>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17.02.2016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17.02.2016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17.02.2016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17.02.2016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17.02.2016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17.02.2016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pPr/>
              <a:t>17.02.2016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17.02.2016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17.02.2016</a:t>
            </a:fld>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17.02.2016</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23720DD-5B6D-40BF-8493-A6B52D484E6B}" type="datetimeFigureOut">
              <a:rPr lang="tr-TR" smtClean="0"/>
              <a:pPr/>
              <a:t>17.02.2016</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002060"/>
            </a:gs>
            <a:gs pos="100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7675" y="1340768"/>
            <a:ext cx="4499992" cy="1368152"/>
          </a:xfrm>
        </p:spPr>
        <p:txBody>
          <a:bodyPr>
            <a:normAutofit fontScale="90000"/>
          </a:bodyPr>
          <a:lstStyle/>
          <a:p>
            <a:pPr algn="ctr"/>
            <a:r>
              <a:rPr lang="tr-TR" sz="8800" b="1" dirty="0" smtClean="0">
                <a:solidFill>
                  <a:schemeClr val="tx1"/>
                </a:solidFill>
                <a:latin typeface="Times New Roman" panose="02020603050405020304" pitchFamily="18" charset="0"/>
                <a:cs typeface="Times New Roman" panose="02020603050405020304" pitchFamily="18" charset="0"/>
              </a:rPr>
              <a:t>ZABITA</a:t>
            </a:r>
            <a:endParaRPr lang="tr-TR" sz="8800" b="1" dirty="0">
              <a:solidFill>
                <a:schemeClr val="tx1"/>
              </a:solidFill>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4733365" y="3501008"/>
            <a:ext cx="3309803" cy="2592288"/>
          </a:xfrm>
        </p:spPr>
        <p:txBody>
          <a:bodyPr>
            <a:normAutofit/>
          </a:bodyPr>
          <a:lstStyle/>
          <a:p>
            <a:pPr algn="ctr"/>
            <a:endParaRPr lang="tr-TR" b="1" dirty="0" smtClean="0">
              <a:solidFill>
                <a:srgbClr val="FF0000"/>
              </a:solidFill>
              <a:latin typeface="Times New Roman" panose="02020603050405020304" pitchFamily="18" charset="0"/>
              <a:cs typeface="Times New Roman" panose="02020603050405020304" pitchFamily="18" charset="0"/>
            </a:endParaRPr>
          </a:p>
          <a:p>
            <a:pPr algn="ctr"/>
            <a:r>
              <a:rPr lang="tr-TR" b="1" dirty="0" smtClean="0">
                <a:solidFill>
                  <a:srgbClr val="FF0000"/>
                </a:solidFill>
                <a:latin typeface="Times New Roman" panose="02020603050405020304" pitchFamily="18" charset="0"/>
                <a:cs typeface="Times New Roman" panose="02020603050405020304" pitchFamily="18" charset="0"/>
              </a:rPr>
              <a:t>Enis </a:t>
            </a:r>
            <a:r>
              <a:rPr lang="tr-TR" b="1" dirty="0" err="1" smtClean="0">
                <a:solidFill>
                  <a:srgbClr val="FF0000"/>
                </a:solidFill>
                <a:latin typeface="Times New Roman" panose="02020603050405020304" pitchFamily="18" charset="0"/>
                <a:cs typeface="Times New Roman" panose="02020603050405020304" pitchFamily="18" charset="0"/>
              </a:rPr>
              <a:t>Sertan</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smtClean="0">
                <a:solidFill>
                  <a:srgbClr val="FF0000"/>
                </a:solidFill>
                <a:latin typeface="Times New Roman" panose="02020603050405020304" pitchFamily="18" charset="0"/>
                <a:cs typeface="Times New Roman" panose="02020603050405020304" pitchFamily="18" charset="0"/>
              </a:rPr>
              <a:t>ŞENSES</a:t>
            </a:r>
          </a:p>
          <a:p>
            <a:pPr algn="ctr"/>
            <a:r>
              <a:rPr lang="tr-TR" b="1" dirty="0" smtClean="0">
                <a:solidFill>
                  <a:srgbClr val="FF0000"/>
                </a:solidFill>
                <a:latin typeface="Times New Roman" panose="02020603050405020304" pitchFamily="18" charset="0"/>
                <a:cs typeface="Times New Roman" panose="02020603050405020304" pitchFamily="18" charset="0"/>
              </a:rPr>
              <a:t>Sincan Belediyesi</a:t>
            </a:r>
            <a:endParaRPr lang="tr-TR" b="1" dirty="0" smtClean="0">
              <a:solidFill>
                <a:srgbClr val="FF0000"/>
              </a:solidFill>
              <a:latin typeface="Times New Roman" panose="02020603050405020304" pitchFamily="18" charset="0"/>
              <a:cs typeface="Times New Roman" panose="02020603050405020304" pitchFamily="18" charset="0"/>
            </a:endParaRPr>
          </a:p>
          <a:p>
            <a:pPr algn="ctr"/>
            <a:r>
              <a:rPr lang="tr-TR" b="1" dirty="0" smtClean="0">
                <a:solidFill>
                  <a:srgbClr val="FF0000"/>
                </a:solidFill>
                <a:latin typeface="Times New Roman" panose="02020603050405020304" pitchFamily="18" charset="0"/>
                <a:cs typeface="Times New Roman" panose="02020603050405020304" pitchFamily="18" charset="0"/>
              </a:rPr>
              <a:t>Zabıta Yazı İşleri Amiri</a:t>
            </a:r>
          </a:p>
          <a:p>
            <a:pPr algn="ctr"/>
            <a:endParaRPr lang="tr-TR" b="1" dirty="0" smtClean="0">
              <a:solidFill>
                <a:srgbClr val="FF0000"/>
              </a:solidFill>
              <a:latin typeface="Times New Roman" panose="02020603050405020304" pitchFamily="18" charset="0"/>
              <a:cs typeface="Times New Roman" panose="02020603050405020304" pitchFamily="18" charset="0"/>
            </a:endParaRPr>
          </a:p>
          <a:p>
            <a:pPr algn="ctr"/>
            <a:r>
              <a:rPr lang="tr-TR" b="1" dirty="0" smtClean="0">
                <a:solidFill>
                  <a:srgbClr val="FF0000"/>
                </a:solidFill>
                <a:latin typeface="Times New Roman" panose="02020603050405020304" pitchFamily="18" charset="0"/>
                <a:cs typeface="Times New Roman" panose="02020603050405020304" pitchFamily="18" charset="0"/>
              </a:rPr>
              <a:t>enissertan@gmail.com</a:t>
            </a:r>
          </a:p>
          <a:p>
            <a:pPr algn="ctr"/>
            <a:endParaRPr lang="tr-TR" b="1" dirty="0">
              <a:solidFill>
                <a:srgbClr val="FF0000"/>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44008" y="-14809"/>
            <a:ext cx="3528392" cy="3443809"/>
          </a:xfrm>
          <a:prstGeom prst="rect">
            <a:avLst/>
          </a:prstGeom>
        </p:spPr>
      </p:pic>
      <p:sp>
        <p:nvSpPr>
          <p:cNvPr id="7" name="Başlık 1"/>
          <p:cNvSpPr txBox="1">
            <a:spLocks/>
          </p:cNvSpPr>
          <p:nvPr/>
        </p:nvSpPr>
        <p:spPr>
          <a:xfrm>
            <a:off x="0" y="6381328"/>
            <a:ext cx="9144000" cy="475150"/>
          </a:xfrm>
          <a:prstGeom prst="rect">
            <a:avLst/>
          </a:prstGeom>
        </p:spPr>
        <p:txBody>
          <a:bodyPr vert="horz" lIns="91440" tIns="45720" rIns="91440" bIns="45720" rtlCol="0" anchor="b">
            <a:normAutofit fontScale="30000" lnSpcReduction="20000"/>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8800" b="1" dirty="0" smtClean="0">
                <a:solidFill>
                  <a:srgbClr val="FF0000"/>
                </a:solidFill>
                <a:latin typeface="Times New Roman" panose="02020603050405020304" pitchFamily="18" charset="0"/>
                <a:cs typeface="Times New Roman" panose="02020603050405020304" pitchFamily="18" charset="0"/>
              </a:rPr>
              <a:t>ŞUBAT 2016</a:t>
            </a:r>
          </a:p>
        </p:txBody>
      </p:sp>
    </p:spTree>
    <p:extLst>
      <p:ext uri="{BB962C8B-B14F-4D97-AF65-F5344CB8AC3E}">
        <p14:creationId xmlns:p14="http://schemas.microsoft.com/office/powerpoint/2010/main" xmlns="" val="2416825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5576" y="836712"/>
            <a:ext cx="7632848" cy="5400600"/>
          </a:xfrm>
        </p:spPr>
        <p:txBody>
          <a:bodyPr>
            <a:normAutofit/>
          </a:bodyPr>
          <a:lstStyle/>
          <a:p>
            <a:pPr>
              <a:buNone/>
              <a:defRPr/>
            </a:pPr>
            <a:r>
              <a:rPr lang="tr-TR" b="1" dirty="0">
                <a:solidFill>
                  <a:srgbClr val="FF3300"/>
                </a:solidFill>
                <a:latin typeface="Times New Roman" panose="02020603050405020304" pitchFamily="18" charset="0"/>
                <a:cs typeface="Times New Roman" panose="02020603050405020304" pitchFamily="18" charset="0"/>
              </a:rPr>
              <a:t>Çalışma Düzeni</a:t>
            </a:r>
            <a:br>
              <a:rPr lang="tr-TR" b="1" dirty="0">
                <a:solidFill>
                  <a:srgbClr val="FF3300"/>
                </a:solidFill>
                <a:latin typeface="Times New Roman" panose="02020603050405020304" pitchFamily="18" charset="0"/>
                <a:cs typeface="Times New Roman" panose="02020603050405020304" pitchFamily="18" charset="0"/>
              </a:rPr>
            </a:br>
            <a:r>
              <a:rPr lang="tr-TR" b="1" dirty="0">
                <a:solidFill>
                  <a:srgbClr val="FF3300"/>
                </a:solidFill>
                <a:latin typeface="Times New Roman" panose="02020603050405020304" pitchFamily="18" charset="0"/>
                <a:cs typeface="Times New Roman" panose="02020603050405020304" pitchFamily="18" charset="0"/>
              </a:rPr>
              <a:t/>
            </a:r>
            <a:br>
              <a:rPr lang="tr-TR" b="1" dirty="0">
                <a:solidFill>
                  <a:srgbClr val="FF3300"/>
                </a:solidFill>
                <a:latin typeface="Times New Roman" panose="02020603050405020304" pitchFamily="18" charset="0"/>
                <a:cs typeface="Times New Roman" panose="02020603050405020304" pitchFamily="18" charset="0"/>
              </a:rPr>
            </a:br>
            <a:r>
              <a:rPr lang="tr-TR" dirty="0" smtClean="0">
                <a:solidFill>
                  <a:schemeClr val="tx1"/>
                </a:solidFill>
                <a:latin typeface="Times New Roman" panose="02020603050405020304" pitchFamily="18" charset="0"/>
                <a:cs typeface="Times New Roman" panose="02020603050405020304" pitchFamily="18" charset="0"/>
              </a:rPr>
              <a:t>Belediye Zabıta teşkilatı belediye başkanına bağlı olarak görev yapar.</a:t>
            </a:r>
            <a:br>
              <a:rPr lang="tr-TR" dirty="0" smtClean="0">
                <a:solidFill>
                  <a:schemeClr val="tx1"/>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
            </a:r>
            <a:br>
              <a:rPr lang="tr-TR" dirty="0">
                <a:solidFill>
                  <a:schemeClr val="tx1"/>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Belediye Zabıta hizmetleri resmi tatil günleri de dâhil olmak üzere, günün 24 saati aksatılmadan </a:t>
            </a:r>
            <a:r>
              <a:rPr lang="tr-TR" dirty="0" smtClean="0">
                <a:solidFill>
                  <a:schemeClr val="tx1"/>
                </a:solidFill>
                <a:latin typeface="Times New Roman" panose="02020603050405020304" pitchFamily="18" charset="0"/>
                <a:cs typeface="Times New Roman" panose="02020603050405020304" pitchFamily="18" charset="0"/>
              </a:rPr>
              <a:t>sürdürülür.</a:t>
            </a:r>
          </a:p>
          <a:p>
            <a:pPr>
              <a:buNone/>
              <a:defRPr/>
            </a:pPr>
            <a:r>
              <a:rPr lang="tr-TR" b="1" dirty="0" smtClean="0">
                <a:solidFill>
                  <a:srgbClr val="FF3300"/>
                </a:solidFill>
                <a:latin typeface="Times New Roman" panose="02020603050405020304" pitchFamily="18" charset="0"/>
                <a:cs typeface="Times New Roman" panose="02020603050405020304" pitchFamily="18" charset="0"/>
              </a:rPr>
              <a:t>Görevleri</a:t>
            </a:r>
          </a:p>
          <a:p>
            <a:pPr>
              <a:buNone/>
              <a:defRPr/>
            </a:pPr>
            <a:r>
              <a:rPr lang="tr-TR" b="1" dirty="0" smtClean="0">
                <a:latin typeface="Times New Roman" panose="02020603050405020304" pitchFamily="18" charset="0"/>
                <a:cs typeface="Times New Roman" panose="02020603050405020304" pitchFamily="18" charset="0"/>
              </a:rPr>
              <a:t>	</a:t>
            </a:r>
            <a:r>
              <a:rPr lang="tr-TR" dirty="0" smtClean="0">
                <a:solidFill>
                  <a:schemeClr val="tx1"/>
                </a:solidFill>
                <a:latin typeface="Times New Roman" panose="02020603050405020304" pitchFamily="18" charset="0"/>
                <a:cs typeface="Times New Roman" panose="02020603050405020304" pitchFamily="18" charset="0"/>
              </a:rPr>
              <a:t>a) Beldenin düzeni ve esenliği ile ilgili görevleri;</a:t>
            </a:r>
          </a:p>
          <a:p>
            <a:pPr>
              <a:buNone/>
              <a:defRPr/>
            </a:pPr>
            <a:r>
              <a:rPr lang="tr-TR" dirty="0" smtClean="0">
                <a:solidFill>
                  <a:schemeClr val="tx1"/>
                </a:solidFill>
                <a:latin typeface="Times New Roman" panose="02020603050405020304" pitchFamily="18" charset="0"/>
                <a:cs typeface="Times New Roman" panose="02020603050405020304" pitchFamily="18" charset="0"/>
              </a:rPr>
              <a:t>	b) İmar ile ilgili görevleri;</a:t>
            </a:r>
          </a:p>
          <a:p>
            <a:pPr>
              <a:buNone/>
              <a:defRPr/>
            </a:pPr>
            <a:r>
              <a:rPr lang="tr-TR" dirty="0" smtClean="0">
                <a:solidFill>
                  <a:schemeClr val="tx1"/>
                </a:solidFill>
                <a:latin typeface="Times New Roman" panose="02020603050405020304" pitchFamily="18" charset="0"/>
                <a:cs typeface="Times New Roman" panose="02020603050405020304" pitchFamily="18" charset="0"/>
              </a:rPr>
              <a:t>	c) Sağlık ile ilgili görevleri;</a:t>
            </a:r>
          </a:p>
          <a:p>
            <a:pPr>
              <a:buNone/>
              <a:defRPr/>
            </a:pPr>
            <a:r>
              <a:rPr lang="tr-TR" dirty="0" smtClean="0">
                <a:solidFill>
                  <a:schemeClr val="tx1"/>
                </a:solidFill>
                <a:latin typeface="Times New Roman" panose="02020603050405020304" pitchFamily="18" charset="0"/>
                <a:cs typeface="Times New Roman" panose="02020603050405020304" pitchFamily="18" charset="0"/>
              </a:rPr>
              <a:t>	ç) Trafikle ilgili görevleri;</a:t>
            </a:r>
          </a:p>
          <a:p>
            <a:pPr>
              <a:buNone/>
              <a:defRPr/>
            </a:pPr>
            <a:r>
              <a:rPr lang="tr-TR" dirty="0" smtClean="0">
                <a:solidFill>
                  <a:schemeClr val="tx1"/>
                </a:solidFill>
                <a:latin typeface="Times New Roman" panose="02020603050405020304" pitchFamily="18" charset="0"/>
                <a:cs typeface="Times New Roman" panose="02020603050405020304" pitchFamily="18" charset="0"/>
              </a:rPr>
              <a:t>	d) Yardım görevleri;</a:t>
            </a:r>
            <a:endParaRPr lang="tr-TR" dirty="0">
              <a:solidFill>
                <a:schemeClr val="tx1"/>
              </a:solidFill>
            </a:endParaRPr>
          </a:p>
        </p:txBody>
      </p:sp>
    </p:spTree>
    <p:extLst>
      <p:ext uri="{BB962C8B-B14F-4D97-AF65-F5344CB8AC3E}">
        <p14:creationId xmlns:p14="http://schemas.microsoft.com/office/powerpoint/2010/main" xmlns="" val="2384406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5576" y="836712"/>
            <a:ext cx="7632848" cy="5400600"/>
          </a:xfrm>
        </p:spPr>
        <p:txBody>
          <a:bodyPr>
            <a:normAutofit fontScale="92500" lnSpcReduction="20000"/>
          </a:bodyPr>
          <a:lstStyle/>
          <a:p>
            <a:pPr>
              <a:buNone/>
              <a:defRPr/>
            </a:pPr>
            <a:r>
              <a:rPr lang="tr-TR" b="1" dirty="0" smtClean="0">
                <a:solidFill>
                  <a:srgbClr val="FF0000"/>
                </a:solidFill>
                <a:latin typeface="Times New Roman" panose="02020603050405020304" pitchFamily="18" charset="0"/>
                <a:cs typeface="Times New Roman" panose="02020603050405020304" pitchFamily="18" charset="0"/>
              </a:rPr>
              <a:t>Beldenin düzeni ve esenliği ile ilgili görevleri;</a:t>
            </a:r>
          </a:p>
          <a:p>
            <a:pPr>
              <a:buNone/>
              <a:defRPr/>
            </a:pPr>
            <a:endParaRPr lang="tr-TR" dirty="0" smtClean="0">
              <a:solidFill>
                <a:srgbClr val="FF0000"/>
              </a:solidFill>
              <a:latin typeface="Times New Roman" panose="02020603050405020304" pitchFamily="18" charset="0"/>
              <a:cs typeface="Times New Roman" panose="02020603050405020304" pitchFamily="18" charset="0"/>
            </a:endParaRPr>
          </a:p>
          <a:p>
            <a:pPr marL="68580" indent="0">
              <a:buNone/>
            </a:pPr>
            <a:r>
              <a:rPr lang="tr-TR" dirty="0" smtClean="0">
                <a:solidFill>
                  <a:schemeClr val="tx1"/>
                </a:solidFill>
                <a:latin typeface="Times New Roman" panose="02020603050405020304" pitchFamily="18" charset="0"/>
                <a:cs typeface="Times New Roman" panose="02020603050405020304" pitchFamily="18" charset="0"/>
              </a:rPr>
              <a:t>- Belediye </a:t>
            </a:r>
            <a:r>
              <a:rPr lang="tr-TR" dirty="0">
                <a:solidFill>
                  <a:schemeClr val="tx1"/>
                </a:solidFill>
                <a:latin typeface="Times New Roman" panose="02020603050405020304" pitchFamily="18" charset="0"/>
                <a:cs typeface="Times New Roman" panose="02020603050405020304" pitchFamily="18" charset="0"/>
              </a:rPr>
              <a:t>sınırları içinde beldenin düzenini, belde halkının huzurunu ve sağlığını sağlayıp korumak amacıyla kanun, tüzük ve yönetmeliklerde, belediye zabıtasınca yerine getirileceği belirtilen görevleri yapmak ve yetkileri kullanmak</a:t>
            </a:r>
            <a:r>
              <a:rPr lang="tr-TR" dirty="0" smtClean="0">
                <a:solidFill>
                  <a:schemeClr val="tx1"/>
                </a:solidFill>
                <a:latin typeface="Times New Roman" panose="02020603050405020304" pitchFamily="18" charset="0"/>
                <a:cs typeface="Times New Roman" panose="02020603050405020304" pitchFamily="18" charset="0"/>
              </a:rPr>
              <a:t>.</a:t>
            </a:r>
          </a:p>
          <a:p>
            <a:pPr marL="525780" indent="-457200">
              <a:buAutoNum type="arabicParenR"/>
            </a:pPr>
            <a:endParaRPr lang="tr-TR" dirty="0">
              <a:solidFill>
                <a:schemeClr val="tx1"/>
              </a:solidFill>
              <a:latin typeface="Times New Roman" panose="02020603050405020304" pitchFamily="18" charset="0"/>
              <a:cs typeface="Times New Roman" panose="02020603050405020304" pitchFamily="18" charset="0"/>
            </a:endParaRPr>
          </a:p>
          <a:p>
            <a:pPr marL="68580" indent="0">
              <a:buNone/>
            </a:pPr>
            <a:r>
              <a:rPr lang="tr-TR" dirty="0" smtClean="0">
                <a:solidFill>
                  <a:schemeClr val="tx1"/>
                </a:solidFill>
                <a:latin typeface="Times New Roman" panose="02020603050405020304" pitchFamily="18" charset="0"/>
                <a:cs typeface="Times New Roman" panose="02020603050405020304" pitchFamily="18" charset="0"/>
              </a:rPr>
              <a:t>- </a:t>
            </a:r>
            <a:r>
              <a:rPr lang="tr-TR" b="1" dirty="0" smtClean="0">
                <a:solidFill>
                  <a:schemeClr val="tx1"/>
                </a:solidFill>
                <a:latin typeface="Times New Roman" panose="02020603050405020304" pitchFamily="18" charset="0"/>
                <a:cs typeface="Times New Roman" panose="02020603050405020304" pitchFamily="18" charset="0"/>
              </a:rPr>
              <a:t>Belediyece </a:t>
            </a:r>
            <a:r>
              <a:rPr lang="tr-TR" b="1" dirty="0">
                <a:solidFill>
                  <a:schemeClr val="tx1"/>
                </a:solidFill>
                <a:latin typeface="Times New Roman" panose="02020603050405020304" pitchFamily="18" charset="0"/>
                <a:cs typeface="Times New Roman" panose="02020603050405020304" pitchFamily="18" charset="0"/>
              </a:rPr>
              <a:t>yerine getirileceği belirtilip de mahiyeti itibariyle belediyenin mevcut diğer birimlerini ilgilendirmeyen ve belediye zabıta kuruluşunca yerine getirilmesi tabii olan görevleri yapmak</a:t>
            </a:r>
            <a:r>
              <a:rPr lang="tr-TR" b="1" dirty="0" smtClean="0">
                <a:solidFill>
                  <a:schemeClr val="tx1"/>
                </a:solidFill>
                <a:latin typeface="Times New Roman" panose="02020603050405020304" pitchFamily="18" charset="0"/>
                <a:cs typeface="Times New Roman" panose="02020603050405020304" pitchFamily="18" charset="0"/>
              </a:rPr>
              <a:t>.</a:t>
            </a:r>
          </a:p>
          <a:p>
            <a:pPr marL="68580" indent="0">
              <a:buNone/>
            </a:pPr>
            <a:endParaRPr lang="tr-TR" dirty="0">
              <a:solidFill>
                <a:schemeClr val="tx1"/>
              </a:solidFill>
              <a:latin typeface="Times New Roman" panose="02020603050405020304" pitchFamily="18" charset="0"/>
              <a:cs typeface="Times New Roman" panose="02020603050405020304" pitchFamily="18" charset="0"/>
            </a:endParaRPr>
          </a:p>
          <a:p>
            <a:pPr marL="68580" indent="0">
              <a:buNone/>
            </a:pPr>
            <a:r>
              <a:rPr lang="tr-TR" dirty="0" smtClean="0">
                <a:solidFill>
                  <a:schemeClr val="tx1"/>
                </a:solidFill>
                <a:latin typeface="Times New Roman" panose="02020603050405020304" pitchFamily="18" charset="0"/>
                <a:cs typeface="Times New Roman" panose="02020603050405020304" pitchFamily="18" charset="0"/>
              </a:rPr>
              <a:t>- Belediye </a:t>
            </a:r>
            <a:r>
              <a:rPr lang="tr-TR" dirty="0">
                <a:solidFill>
                  <a:schemeClr val="tx1"/>
                </a:solidFill>
                <a:latin typeface="Times New Roman" panose="02020603050405020304" pitchFamily="18" charset="0"/>
                <a:cs typeface="Times New Roman" panose="02020603050405020304" pitchFamily="18" charset="0"/>
              </a:rPr>
              <a:t>karar organları tarafından alınmış kararları, emir ve yasakları uygulamak ve sonuçlarını izlemek</a:t>
            </a:r>
            <a:r>
              <a:rPr lang="tr-TR" dirty="0" smtClean="0">
                <a:solidFill>
                  <a:schemeClr val="tx1"/>
                </a:solidFill>
                <a:latin typeface="Times New Roman" panose="02020603050405020304" pitchFamily="18" charset="0"/>
                <a:cs typeface="Times New Roman" panose="02020603050405020304" pitchFamily="18" charset="0"/>
              </a:rPr>
              <a:t>,</a:t>
            </a:r>
          </a:p>
          <a:p>
            <a:pPr marL="68580" indent="0">
              <a:buNone/>
            </a:pPr>
            <a:endParaRPr lang="tr-TR" dirty="0">
              <a:solidFill>
                <a:schemeClr val="tx1"/>
              </a:solidFill>
              <a:latin typeface="Times New Roman" panose="02020603050405020304" pitchFamily="18" charset="0"/>
              <a:cs typeface="Times New Roman" panose="02020603050405020304" pitchFamily="18" charset="0"/>
            </a:endParaRPr>
          </a:p>
          <a:p>
            <a:pPr>
              <a:buNone/>
              <a:defRPr/>
            </a:pPr>
            <a:r>
              <a:rPr lang="tr-TR" dirty="0" smtClean="0">
                <a:solidFill>
                  <a:schemeClr val="tx1"/>
                </a:solidFill>
                <a:latin typeface="Times New Roman" panose="02020603050405020304" pitchFamily="18" charset="0"/>
                <a:cs typeface="Times New Roman" panose="02020603050405020304" pitchFamily="18" charset="0"/>
              </a:rPr>
              <a:t>	</a:t>
            </a: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45379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5576" y="836712"/>
            <a:ext cx="7632848" cy="5400600"/>
          </a:xfrm>
        </p:spPr>
        <p:txBody>
          <a:bodyPr>
            <a:normAutofit/>
          </a:bodyPr>
          <a:lstStyle/>
          <a:p>
            <a:pPr>
              <a:buNone/>
              <a:defRPr/>
            </a:pPr>
            <a:r>
              <a:rPr lang="tr-TR" b="1" dirty="0" smtClean="0">
                <a:solidFill>
                  <a:srgbClr val="FF0000"/>
                </a:solidFill>
                <a:latin typeface="Times New Roman" panose="02020603050405020304" pitchFamily="18" charset="0"/>
                <a:cs typeface="Times New Roman" panose="02020603050405020304" pitchFamily="18" charset="0"/>
              </a:rPr>
              <a:t>Beldenin düzeni ve esenliği ile ilgili görevleri;</a:t>
            </a:r>
          </a:p>
          <a:p>
            <a:pPr marL="68580" indent="0">
              <a:buNone/>
              <a:defRPr/>
            </a:pPr>
            <a:r>
              <a:rPr lang="tr-TR" dirty="0" smtClean="0">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Ulusal Bayram ve Törenlerin gereği</a:t>
            </a:r>
            <a:br>
              <a:rPr lang="tr-TR" dirty="0">
                <a:solidFill>
                  <a:schemeClr val="tx1"/>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(Bayram ve Törenlerde Gerekli önlemleri almak)</a:t>
            </a:r>
          </a:p>
          <a:p>
            <a:pPr>
              <a:buNone/>
              <a:defRPr/>
            </a:pPr>
            <a:r>
              <a:rPr lang="tr-TR" dirty="0" smtClean="0">
                <a:solidFill>
                  <a:schemeClr val="tx1"/>
                </a:solidFill>
                <a:latin typeface="Times New Roman" panose="02020603050405020304" pitchFamily="18" charset="0"/>
                <a:cs typeface="Times New Roman" panose="02020603050405020304" pitchFamily="18" charset="0"/>
              </a:rPr>
              <a:t>	</a:t>
            </a:r>
            <a:endParaRPr lang="tr-TR" dirty="0">
              <a:solidFill>
                <a:schemeClr val="tx1"/>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77923" y="2420888"/>
            <a:ext cx="5188154" cy="3456384"/>
          </a:xfrm>
          <a:prstGeom prst="rect">
            <a:avLst/>
          </a:prstGeom>
        </p:spPr>
      </p:pic>
    </p:spTree>
    <p:extLst>
      <p:ext uri="{BB962C8B-B14F-4D97-AF65-F5344CB8AC3E}">
        <p14:creationId xmlns:p14="http://schemas.microsoft.com/office/powerpoint/2010/main" xmlns="" val="2384406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5576" y="836712"/>
            <a:ext cx="7632848" cy="5400600"/>
          </a:xfrm>
        </p:spPr>
        <p:txBody>
          <a:bodyPr>
            <a:normAutofit fontScale="92500" lnSpcReduction="20000"/>
          </a:bodyPr>
          <a:lstStyle/>
          <a:p>
            <a:pPr>
              <a:buNone/>
              <a:defRPr/>
            </a:pPr>
            <a:r>
              <a:rPr lang="tr-TR" b="1" dirty="0" smtClean="0">
                <a:solidFill>
                  <a:srgbClr val="FF0000"/>
                </a:solidFill>
                <a:latin typeface="Times New Roman" panose="02020603050405020304" pitchFamily="18" charset="0"/>
                <a:cs typeface="Times New Roman" panose="02020603050405020304" pitchFamily="18" charset="0"/>
              </a:rPr>
              <a:t>Beldenin düzeni ve esenliği ile ilgili görevleri;</a:t>
            </a:r>
          </a:p>
          <a:p>
            <a:pPr>
              <a:buNone/>
              <a:defRPr/>
            </a:pPr>
            <a:endParaRPr lang="tr-TR" dirty="0" smtClean="0">
              <a:solidFill>
                <a:srgbClr val="FF0000"/>
              </a:solidFill>
              <a:latin typeface="Times New Roman" panose="02020603050405020304" pitchFamily="18" charset="0"/>
              <a:cs typeface="Times New Roman" panose="02020603050405020304" pitchFamily="18" charset="0"/>
            </a:endParaRPr>
          </a:p>
          <a:p>
            <a:pPr marL="68580" indent="0">
              <a:buNone/>
              <a:defRPr/>
            </a:pPr>
            <a:r>
              <a:rPr lang="tr-TR" dirty="0" smtClean="0">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İşyerlerine Hafta Tatili uygulaması</a:t>
            </a:r>
            <a:br>
              <a:rPr lang="tr-TR" dirty="0">
                <a:solidFill>
                  <a:schemeClr val="tx1"/>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(Hafta Tatilinde çalışacak işyerlerinin takibini ve düzenini sağlamak</a:t>
            </a:r>
            <a:r>
              <a:rPr lang="tr-TR" dirty="0" smtClean="0">
                <a:solidFill>
                  <a:schemeClr val="tx1"/>
                </a:solidFill>
                <a:latin typeface="Times New Roman" panose="02020603050405020304" pitchFamily="18" charset="0"/>
                <a:cs typeface="Times New Roman" panose="02020603050405020304" pitchFamily="18" charset="0"/>
              </a:rPr>
              <a:t>) –  </a:t>
            </a:r>
            <a:r>
              <a:rPr lang="tr-TR" dirty="0" smtClean="0">
                <a:solidFill>
                  <a:srgbClr val="FF0000"/>
                </a:solidFill>
                <a:latin typeface="Times New Roman" panose="02020603050405020304" pitchFamily="18" charset="0"/>
                <a:cs typeface="Times New Roman" panose="02020603050405020304" pitchFamily="18" charset="0"/>
              </a:rPr>
              <a:t>( 6585 SK sonrası ??? )</a:t>
            </a:r>
            <a:endParaRPr lang="tr-TR" dirty="0">
              <a:solidFill>
                <a:srgbClr val="FF0000"/>
              </a:solidFill>
              <a:latin typeface="Times New Roman" panose="02020603050405020304" pitchFamily="18" charset="0"/>
              <a:cs typeface="Times New Roman" panose="02020603050405020304" pitchFamily="18" charset="0"/>
            </a:endParaRPr>
          </a:p>
          <a:p>
            <a:pPr marL="525780" indent="-457200">
              <a:buAutoNum type="arabicParenR"/>
            </a:pPr>
            <a:endParaRPr lang="tr-TR" dirty="0">
              <a:solidFill>
                <a:schemeClr val="tx1"/>
              </a:solidFill>
              <a:latin typeface="Times New Roman" panose="02020603050405020304" pitchFamily="18" charset="0"/>
              <a:cs typeface="Times New Roman" panose="02020603050405020304" pitchFamily="18" charset="0"/>
            </a:endParaRP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Bulunan Eşyalar Hakkında</a:t>
            </a:r>
            <a:br>
              <a:rPr lang="tr-TR" dirty="0">
                <a:solidFill>
                  <a:schemeClr val="tx1"/>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(Kaybolan eşyaları sahibine verilmesini sağlamak)</a:t>
            </a:r>
          </a:p>
          <a:p>
            <a:pPr marL="68580" indent="0">
              <a:buNone/>
            </a:pPr>
            <a:endParaRPr lang="tr-TR" dirty="0">
              <a:solidFill>
                <a:schemeClr val="tx1"/>
              </a:solidFill>
              <a:latin typeface="Times New Roman" panose="02020603050405020304" pitchFamily="18" charset="0"/>
              <a:cs typeface="Times New Roman" panose="02020603050405020304" pitchFamily="18" charset="0"/>
            </a:endParaRP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Sular Kanunu (Çeşme vs.)</a:t>
            </a:r>
            <a:br>
              <a:rPr lang="tr-TR" dirty="0">
                <a:solidFill>
                  <a:schemeClr val="tx1"/>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(Umumun kullanımına ait içme sularının sağlığa uygunluğunu denetlemek)</a:t>
            </a:r>
          </a:p>
          <a:p>
            <a:pPr marL="68580" indent="0">
              <a:buNone/>
            </a:pPr>
            <a:endParaRPr lang="tr-TR" dirty="0">
              <a:solidFill>
                <a:schemeClr val="tx1"/>
              </a:solidFill>
              <a:latin typeface="Times New Roman" panose="02020603050405020304" pitchFamily="18" charset="0"/>
              <a:cs typeface="Times New Roman" panose="02020603050405020304" pitchFamily="18" charset="0"/>
            </a:endParaRPr>
          </a:p>
          <a:p>
            <a:pPr>
              <a:buNone/>
              <a:defRPr/>
            </a:pPr>
            <a:r>
              <a:rPr lang="tr-TR" dirty="0" smtClean="0">
                <a:solidFill>
                  <a:schemeClr val="tx1"/>
                </a:solidFill>
                <a:latin typeface="Times New Roman" panose="02020603050405020304" pitchFamily="18" charset="0"/>
                <a:cs typeface="Times New Roman" panose="02020603050405020304" pitchFamily="18" charset="0"/>
              </a:rPr>
              <a:t>-Tüketicinin Korunması </a:t>
            </a:r>
          </a:p>
          <a:p>
            <a:pPr>
              <a:buNone/>
              <a:defRPr/>
            </a:pPr>
            <a:r>
              <a:rPr lang="tr-TR" dirty="0" smtClean="0">
                <a:solidFill>
                  <a:schemeClr val="tx1"/>
                </a:solidFill>
                <a:latin typeface="Times New Roman" panose="02020603050405020304" pitchFamily="18" charset="0"/>
                <a:cs typeface="Times New Roman" panose="02020603050405020304" pitchFamily="18" charset="0"/>
              </a:rPr>
              <a:t>(Tüketicinin </a:t>
            </a:r>
            <a:r>
              <a:rPr lang="tr-TR" dirty="0">
                <a:solidFill>
                  <a:schemeClr val="tx1"/>
                </a:solidFill>
                <a:latin typeface="Times New Roman" panose="02020603050405020304" pitchFamily="18" charset="0"/>
                <a:cs typeface="Times New Roman" panose="02020603050405020304" pitchFamily="18" charset="0"/>
              </a:rPr>
              <a:t>korunmasıyla ilgili düzen, şikayet ve sorunların </a:t>
            </a:r>
            <a:r>
              <a:rPr lang="tr-TR" dirty="0" smtClean="0">
                <a:solidFill>
                  <a:schemeClr val="tx1"/>
                </a:solidFill>
                <a:latin typeface="Times New Roman" panose="02020603050405020304" pitchFamily="18" charset="0"/>
                <a:cs typeface="Times New Roman" panose="02020603050405020304" pitchFamily="18" charset="0"/>
              </a:rPr>
              <a:t>çözümünü Belediyelere verilen yetkiler dahilinde sağlamak</a:t>
            </a:r>
            <a:r>
              <a:rPr lang="tr-TR" dirty="0">
                <a:solidFill>
                  <a:schemeClr val="tx1"/>
                </a:solidFill>
                <a:latin typeface="Times New Roman" panose="02020603050405020304" pitchFamily="18" charset="0"/>
                <a:cs typeface="Times New Roman" panose="02020603050405020304" pitchFamily="18" charset="0"/>
              </a:rPr>
              <a:t>)</a:t>
            </a:r>
          </a:p>
          <a:p>
            <a:pPr>
              <a:buNone/>
              <a:defRPr/>
            </a:pPr>
            <a:r>
              <a:rPr lang="tr-TR" dirty="0" smtClean="0">
                <a:solidFill>
                  <a:schemeClr val="tx1"/>
                </a:solidFill>
                <a:latin typeface="Times New Roman" panose="02020603050405020304" pitchFamily="18" charset="0"/>
                <a:cs typeface="Times New Roman" panose="02020603050405020304" pitchFamily="18" charset="0"/>
              </a:rPr>
              <a:t>	</a:t>
            </a: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36492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5576" y="836712"/>
            <a:ext cx="7632848" cy="5400600"/>
          </a:xfrm>
        </p:spPr>
        <p:txBody>
          <a:bodyPr>
            <a:normAutofit/>
          </a:bodyPr>
          <a:lstStyle/>
          <a:p>
            <a:pPr>
              <a:buNone/>
              <a:defRPr/>
            </a:pPr>
            <a:r>
              <a:rPr lang="tr-TR" b="1" dirty="0" smtClean="0">
                <a:solidFill>
                  <a:srgbClr val="FF0000"/>
                </a:solidFill>
                <a:latin typeface="Times New Roman" panose="02020603050405020304" pitchFamily="18" charset="0"/>
                <a:cs typeface="Times New Roman" panose="02020603050405020304" pitchFamily="18" charset="0"/>
              </a:rPr>
              <a:t>Beldenin düzeni ve esenliği ile ilgili görevleri;</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Nüfus Hizmetleri </a:t>
            </a:r>
            <a:br>
              <a:rPr lang="tr-TR" dirty="0" smtClean="0">
                <a:solidFill>
                  <a:schemeClr val="tx1"/>
                </a:solidFill>
                <a:latin typeface="Times New Roman" panose="02020603050405020304" pitchFamily="18" charset="0"/>
                <a:cs typeface="Times New Roman" panose="02020603050405020304" pitchFamily="18" charset="0"/>
              </a:rPr>
            </a:br>
            <a:r>
              <a:rPr lang="tr-TR" dirty="0" smtClean="0">
                <a:solidFill>
                  <a:schemeClr val="tx1"/>
                </a:solidFill>
                <a:latin typeface="Times New Roman" panose="02020603050405020304" pitchFamily="18" charset="0"/>
                <a:cs typeface="Times New Roman" panose="02020603050405020304" pitchFamily="18" charset="0"/>
              </a:rPr>
              <a:t>(Bina ve Sokaklarda </a:t>
            </a:r>
            <a:r>
              <a:rPr lang="tr-TR" dirty="0">
                <a:solidFill>
                  <a:schemeClr val="tx1"/>
                </a:solidFill>
                <a:latin typeface="Times New Roman" panose="02020603050405020304" pitchFamily="18" charset="0"/>
                <a:cs typeface="Times New Roman" panose="02020603050405020304" pitchFamily="18" charset="0"/>
              </a:rPr>
              <a:t>a</a:t>
            </a:r>
            <a:r>
              <a:rPr lang="tr-TR" dirty="0" smtClean="0">
                <a:solidFill>
                  <a:schemeClr val="tx1"/>
                </a:solidFill>
                <a:latin typeface="Times New Roman" panose="02020603050405020304" pitchFamily="18" charset="0"/>
                <a:cs typeface="Times New Roman" panose="02020603050405020304" pitchFamily="18" charset="0"/>
              </a:rPr>
              <a:t>dres ve numaraları levhalarının korunması )</a:t>
            </a:r>
          </a:p>
          <a:p>
            <a:pPr>
              <a:buNone/>
              <a:defRPr/>
            </a:pPr>
            <a:endParaRPr lang="tr-TR" dirty="0" smtClean="0">
              <a:solidFill>
                <a:schemeClr val="tx1"/>
              </a:solidFill>
              <a:latin typeface="Times New Roman" panose="02020603050405020304" pitchFamily="18" charset="0"/>
              <a:cs typeface="Times New Roman" panose="02020603050405020304" pitchFamily="18" charset="0"/>
            </a:endParaRPr>
          </a:p>
          <a:p>
            <a:pPr>
              <a:buNone/>
              <a:defRPr/>
            </a:pPr>
            <a:r>
              <a:rPr lang="tr-TR" dirty="0" smtClean="0">
                <a:solidFill>
                  <a:schemeClr val="tx1"/>
                </a:solidFill>
                <a:latin typeface="Times New Roman" panose="02020603050405020304" pitchFamily="18" charset="0"/>
                <a:cs typeface="Times New Roman" panose="02020603050405020304" pitchFamily="18" charset="0"/>
              </a:rPr>
              <a:t>	</a:t>
            </a:r>
            <a:endParaRPr lang="tr-TR" dirty="0">
              <a:solidFill>
                <a:schemeClr val="tx1"/>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87624" y="2585442"/>
            <a:ext cx="6912768" cy="3651870"/>
          </a:xfrm>
          <a:prstGeom prst="rect">
            <a:avLst/>
          </a:prstGeom>
        </p:spPr>
      </p:pic>
    </p:spTree>
    <p:extLst>
      <p:ext uri="{BB962C8B-B14F-4D97-AF65-F5344CB8AC3E}">
        <p14:creationId xmlns:p14="http://schemas.microsoft.com/office/powerpoint/2010/main" xmlns="" val="2445379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5576" y="836712"/>
            <a:ext cx="7632848" cy="5400600"/>
          </a:xfrm>
        </p:spPr>
        <p:txBody>
          <a:bodyPr>
            <a:normAutofit fontScale="85000" lnSpcReduction="20000"/>
          </a:bodyPr>
          <a:lstStyle/>
          <a:p>
            <a:pPr>
              <a:buNone/>
              <a:defRPr/>
            </a:pPr>
            <a:r>
              <a:rPr lang="tr-TR" b="1" dirty="0" smtClean="0">
                <a:solidFill>
                  <a:srgbClr val="FF0000"/>
                </a:solidFill>
                <a:latin typeface="Times New Roman" panose="02020603050405020304" pitchFamily="18" charset="0"/>
                <a:cs typeface="Times New Roman" panose="02020603050405020304" pitchFamily="18" charset="0"/>
              </a:rPr>
              <a:t>Beldenin düzeni ve esenliği ile ilgili görevleri;</a:t>
            </a:r>
          </a:p>
          <a:p>
            <a:pPr>
              <a:buNone/>
              <a:defRPr/>
            </a:pPr>
            <a:endParaRPr lang="tr-TR" dirty="0" smtClean="0">
              <a:solidFill>
                <a:srgbClr val="FF0000"/>
              </a:solidFill>
              <a:latin typeface="Times New Roman" panose="02020603050405020304" pitchFamily="18" charset="0"/>
              <a:cs typeface="Times New Roman" panose="02020603050405020304" pitchFamily="18" charset="0"/>
            </a:endParaRPr>
          </a:p>
          <a:p>
            <a:pPr marL="68580" indent="0">
              <a:buNone/>
              <a:defRPr/>
            </a:pPr>
            <a:r>
              <a:rPr lang="tr-TR" dirty="0" smtClean="0">
                <a:latin typeface="Times New Roman" panose="02020603050405020304" pitchFamily="18" charset="0"/>
                <a:cs typeface="Times New Roman" panose="02020603050405020304" pitchFamily="18" charset="0"/>
              </a:rPr>
              <a:t>- </a:t>
            </a:r>
            <a:r>
              <a:rPr lang="tr-TR" dirty="0" smtClean="0">
                <a:solidFill>
                  <a:schemeClr val="tx1"/>
                </a:solidFill>
                <a:latin typeface="Times New Roman" panose="02020603050405020304" pitchFamily="18" charset="0"/>
                <a:cs typeface="Times New Roman" panose="02020603050405020304" pitchFamily="18" charset="0"/>
              </a:rPr>
              <a:t>Belediye </a:t>
            </a:r>
            <a:r>
              <a:rPr lang="tr-TR" dirty="0">
                <a:solidFill>
                  <a:schemeClr val="tx1"/>
                </a:solidFill>
                <a:latin typeface="Times New Roman" panose="02020603050405020304" pitchFamily="18" charset="0"/>
                <a:cs typeface="Times New Roman" panose="02020603050405020304" pitchFamily="18" charset="0"/>
              </a:rPr>
              <a:t>gelirlerinin düzenli ödenmesini, Belediyeye ödenecek vergi ve harçların     yatırılmasını sağlamak, uygulamayanlar hakkında gerekli işlemleri yapmak</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Yaş </a:t>
            </a:r>
            <a:r>
              <a:rPr lang="tr-TR" dirty="0">
                <a:solidFill>
                  <a:schemeClr val="tx1"/>
                </a:solidFill>
                <a:latin typeface="Times New Roman" panose="02020603050405020304" pitchFamily="18" charset="0"/>
                <a:cs typeface="Times New Roman" panose="02020603050405020304" pitchFamily="18" charset="0"/>
              </a:rPr>
              <a:t>sebze ve meyve ticaretinin düzen ve işleyişini sağlamak. Kayıt dışı satışları engellemek ve gerekli işlemleri </a:t>
            </a:r>
            <a:r>
              <a:rPr lang="tr-TR" dirty="0" smtClean="0">
                <a:solidFill>
                  <a:schemeClr val="tx1"/>
                </a:solidFill>
                <a:latin typeface="Times New Roman" panose="02020603050405020304" pitchFamily="18" charset="0"/>
                <a:cs typeface="Times New Roman" panose="02020603050405020304" pitchFamily="18" charset="0"/>
              </a:rPr>
              <a:t>yapmak.</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Yangın, Deprem, Su baskını gibi afetlerde görevli ekiplerle birlikte koordineli gerekli tedbirleri almak.</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Belediyelerin ruhsatlandırdığı </a:t>
            </a:r>
            <a:r>
              <a:rPr lang="tr-TR" dirty="0" smtClean="0">
                <a:solidFill>
                  <a:schemeClr val="tx1"/>
                </a:solidFill>
                <a:latin typeface="Times New Roman" panose="02020603050405020304" pitchFamily="18" charset="0"/>
                <a:cs typeface="Times New Roman" panose="02020603050405020304" pitchFamily="18" charset="0"/>
              </a:rPr>
              <a:t>iş yerlerinin açma çalıştırma işlemlerini sağlamak, işyerleri hakkında denetim, takip ve cezai işlemleri yerine getirmek.</a:t>
            </a:r>
            <a:r>
              <a:rPr lang="tr-TR" b="1" dirty="0" smtClean="0">
                <a:solidFill>
                  <a:schemeClr val="tx1"/>
                </a:solidFill>
                <a:latin typeface="Times New Roman" panose="02020603050405020304" pitchFamily="18" charset="0"/>
                <a:cs typeface="Times New Roman" panose="02020603050405020304" pitchFamily="18" charset="0"/>
              </a:rPr>
              <a:t>( 2464 SK Md-81 ???)</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Ölçü </a:t>
            </a:r>
            <a:r>
              <a:rPr lang="tr-TR" dirty="0">
                <a:solidFill>
                  <a:schemeClr val="tx1"/>
                </a:solidFill>
                <a:latin typeface="Times New Roman" panose="02020603050405020304" pitchFamily="18" charset="0"/>
                <a:cs typeface="Times New Roman" panose="02020603050405020304" pitchFamily="18" charset="0"/>
              </a:rPr>
              <a:t>ve Tartı aletlerini kontrol etmek, usule uygun olmayan ölçü ve tartı aletlerin kullanımını engellemek ve gerekli işlemleri yapmak.</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Fikir </a:t>
            </a:r>
            <a:r>
              <a:rPr lang="tr-TR" dirty="0">
                <a:solidFill>
                  <a:schemeClr val="tx1"/>
                </a:solidFill>
                <a:latin typeface="Times New Roman" panose="02020603050405020304" pitchFamily="18" charset="0"/>
                <a:cs typeface="Times New Roman" panose="02020603050405020304" pitchFamily="18" charset="0"/>
              </a:rPr>
              <a:t>ve Sanat eserlerinin ( CD, VCD, DVD vb. gibi taşıyıcı materyallerin) eserlerinin yol meydan Pazar iskele gibi vb. yerlerde satışına izin vermemek.</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Amme </a:t>
            </a:r>
            <a:r>
              <a:rPr lang="tr-TR" dirty="0">
                <a:solidFill>
                  <a:schemeClr val="tx1"/>
                </a:solidFill>
                <a:latin typeface="Times New Roman" panose="02020603050405020304" pitchFamily="18" charset="0"/>
                <a:cs typeface="Times New Roman" panose="02020603050405020304" pitchFamily="18" charset="0"/>
              </a:rPr>
              <a:t>Alacaklarının tahsil usulü</a:t>
            </a:r>
            <a:br>
              <a:rPr lang="tr-TR" dirty="0">
                <a:solidFill>
                  <a:schemeClr val="tx1"/>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(Belediye alacaklarından dolayı yapılacak tahsilatlarda yardımcı olmak)</a:t>
            </a:r>
          </a:p>
        </p:txBody>
      </p:sp>
    </p:spTree>
    <p:extLst>
      <p:ext uri="{BB962C8B-B14F-4D97-AF65-F5344CB8AC3E}">
        <p14:creationId xmlns:p14="http://schemas.microsoft.com/office/powerpoint/2010/main" xmlns="" val="4054381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5576" y="836712"/>
            <a:ext cx="7632848" cy="5400600"/>
          </a:xfrm>
        </p:spPr>
        <p:txBody>
          <a:bodyPr>
            <a:normAutofit/>
          </a:bodyPr>
          <a:lstStyle/>
          <a:p>
            <a:pPr>
              <a:buNone/>
              <a:defRPr/>
            </a:pPr>
            <a:r>
              <a:rPr lang="tr-TR" b="1" dirty="0" smtClean="0">
                <a:solidFill>
                  <a:srgbClr val="FF0000"/>
                </a:solidFill>
                <a:latin typeface="Times New Roman" panose="02020603050405020304" pitchFamily="18" charset="0"/>
                <a:cs typeface="Times New Roman" panose="02020603050405020304" pitchFamily="18" charset="0"/>
              </a:rPr>
              <a:t>Beldenin düzeni ve esenliği ile ilgili görevleri;</a:t>
            </a:r>
          </a:p>
          <a:p>
            <a:pPr>
              <a:buNone/>
              <a:defRPr/>
            </a:pPr>
            <a:r>
              <a:rPr lang="tr-TR" dirty="0" smtClean="0">
                <a:solidFill>
                  <a:schemeClr val="tx1"/>
                </a:solidFill>
                <a:latin typeface="Times New Roman" panose="02020603050405020304" pitchFamily="18" charset="0"/>
                <a:cs typeface="Times New Roman" panose="02020603050405020304" pitchFamily="18" charset="0"/>
              </a:rPr>
              <a:t>- Cezaevi mahkum iaşe bedelleri ve asker ailelerinden, yardıma muhtaç olduğunu </a:t>
            </a:r>
            <a:r>
              <a:rPr lang="tr-TR" dirty="0">
                <a:solidFill>
                  <a:schemeClr val="tx1"/>
                </a:solidFill>
                <a:latin typeface="Times New Roman" panose="02020603050405020304" pitchFamily="18" charset="0"/>
                <a:cs typeface="Times New Roman" panose="02020603050405020304" pitchFamily="18" charset="0"/>
              </a:rPr>
              <a:t>beyanla müracaat edenler hakkında muhtaçlık durumu araştırması yapmak.</a:t>
            </a:r>
            <a:endParaRPr lang="tr-TR" b="1" dirty="0" smtClean="0">
              <a:solidFill>
                <a:schemeClr val="tx1"/>
              </a:solidFill>
              <a:latin typeface="Times New Roman" panose="02020603050405020304" pitchFamily="18" charset="0"/>
              <a:cs typeface="Times New Roman" panose="02020603050405020304" pitchFamily="18" charset="0"/>
            </a:endParaRP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Kabahatler Kanunu ile verilen görevleri yerine getirmek.</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Kanun </a:t>
            </a:r>
            <a:r>
              <a:rPr lang="tr-TR" dirty="0">
                <a:solidFill>
                  <a:schemeClr val="tx1"/>
                </a:solidFill>
                <a:latin typeface="Times New Roman" panose="02020603050405020304" pitchFamily="18" charset="0"/>
                <a:cs typeface="Times New Roman" panose="02020603050405020304" pitchFamily="18" charset="0"/>
              </a:rPr>
              <a:t>ile kabahat kabul edilen konularda gerekli yaptırım tutanaklarını düzenlemek ve gerekli işlemleri yapmak.</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Korunması </a:t>
            </a:r>
            <a:r>
              <a:rPr lang="tr-TR" dirty="0">
                <a:solidFill>
                  <a:schemeClr val="tx1"/>
                </a:solidFill>
                <a:latin typeface="Times New Roman" panose="02020603050405020304" pitchFamily="18" charset="0"/>
                <a:cs typeface="Times New Roman" panose="02020603050405020304" pitchFamily="18" charset="0"/>
              </a:rPr>
              <a:t>Belediyeye ait turistik yerlerin zarara uğramalarına meydan vermemek.</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Mülki </a:t>
            </a:r>
            <a:r>
              <a:rPr lang="tr-TR" dirty="0">
                <a:solidFill>
                  <a:schemeClr val="tx1"/>
                </a:solidFill>
                <a:latin typeface="Times New Roman" panose="02020603050405020304" pitchFamily="18" charset="0"/>
                <a:cs typeface="Times New Roman" panose="02020603050405020304" pitchFamily="18" charset="0"/>
              </a:rPr>
              <a:t>İdare Amiri, Başkan ve yetkili kıldığı kişilerin emirlerini yerine getirmek.</a:t>
            </a:r>
          </a:p>
        </p:txBody>
      </p:sp>
    </p:spTree>
    <p:extLst>
      <p:ext uri="{BB962C8B-B14F-4D97-AF65-F5344CB8AC3E}">
        <p14:creationId xmlns:p14="http://schemas.microsoft.com/office/powerpoint/2010/main" xmlns="" val="2392827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5576" y="692696"/>
            <a:ext cx="7632848" cy="5544616"/>
          </a:xfrm>
        </p:spPr>
        <p:txBody>
          <a:bodyPr>
            <a:normAutofit/>
          </a:bodyPr>
          <a:lstStyle/>
          <a:p>
            <a:pPr>
              <a:buNone/>
              <a:defRPr/>
            </a:pPr>
            <a:r>
              <a:rPr lang="tr-TR" b="1" dirty="0" smtClean="0">
                <a:solidFill>
                  <a:srgbClr val="FF0000"/>
                </a:solidFill>
                <a:latin typeface="Times New Roman" panose="02020603050405020304" pitchFamily="18" charset="0"/>
                <a:cs typeface="Times New Roman" panose="02020603050405020304" pitchFamily="18" charset="0"/>
              </a:rPr>
              <a:t>	</a:t>
            </a:r>
            <a:r>
              <a:rPr lang="tr-TR" b="1" i="1" dirty="0" smtClean="0">
                <a:solidFill>
                  <a:srgbClr val="FF0000"/>
                </a:solidFill>
                <a:latin typeface="Times New Roman" panose="02020603050405020304" pitchFamily="18" charset="0"/>
                <a:cs typeface="Times New Roman" panose="02020603050405020304" pitchFamily="18" charset="0"/>
              </a:rPr>
              <a:t>Zabıta, Belediyece Yerine Getirilmesi Gereken İş ve İşlemlerin Genel Koordinatörüdür… </a:t>
            </a:r>
          </a:p>
          <a:p>
            <a:pPr>
              <a:buNone/>
              <a:defRPr/>
            </a:pPr>
            <a:endParaRPr lang="tr-TR" dirty="0">
              <a:solidFill>
                <a:schemeClr val="tx1"/>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552" y="1513492"/>
            <a:ext cx="2736304" cy="184350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55636" y="1513492"/>
            <a:ext cx="2440500" cy="1843500"/>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68144" y="1513492"/>
            <a:ext cx="2748930" cy="1843500"/>
          </a:xfrm>
          <a:prstGeom prst="rect">
            <a:avLst/>
          </a:prstGeom>
        </p:spPr>
      </p:pic>
      <p:pic>
        <p:nvPicPr>
          <p:cNvPr id="7" name="Resim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43608" y="3429000"/>
            <a:ext cx="6896100" cy="3050679"/>
          </a:xfrm>
          <a:prstGeom prst="rect">
            <a:avLst/>
          </a:prstGeom>
        </p:spPr>
      </p:pic>
    </p:spTree>
    <p:extLst>
      <p:ext uri="{BB962C8B-B14F-4D97-AF65-F5344CB8AC3E}">
        <p14:creationId xmlns:p14="http://schemas.microsoft.com/office/powerpoint/2010/main" xmlns="" val="305198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5576" y="836712"/>
            <a:ext cx="7632848" cy="5400600"/>
          </a:xfrm>
        </p:spPr>
        <p:txBody>
          <a:bodyPr>
            <a:normAutofit/>
          </a:bodyPr>
          <a:lstStyle/>
          <a:p>
            <a:pPr>
              <a:buNone/>
              <a:defRPr/>
            </a:pPr>
            <a:r>
              <a:rPr lang="tr-TR" b="1" dirty="0" smtClean="0">
                <a:solidFill>
                  <a:srgbClr val="FF0000"/>
                </a:solidFill>
                <a:latin typeface="Times New Roman" panose="02020603050405020304" pitchFamily="18" charset="0"/>
                <a:cs typeface="Times New Roman" panose="02020603050405020304" pitchFamily="18" charset="0"/>
              </a:rPr>
              <a:t>Durum Tespit Tutanağı Yetkisi;</a:t>
            </a:r>
          </a:p>
          <a:p>
            <a:pPr>
              <a:buNone/>
              <a:defRPr/>
            </a:pPr>
            <a:r>
              <a:rPr lang="tr-TR" dirty="0" smtClean="0">
                <a:solidFill>
                  <a:schemeClr val="tx1"/>
                </a:solidFill>
                <a:latin typeface="Times New Roman" panose="02020603050405020304" pitchFamily="18" charset="0"/>
                <a:cs typeface="Times New Roman" panose="02020603050405020304" pitchFamily="18" charset="0"/>
              </a:rPr>
              <a:t>	</a:t>
            </a:r>
            <a:r>
              <a:rPr lang="tr-TR" dirty="0" err="1" smtClean="0">
                <a:solidFill>
                  <a:schemeClr val="tx1"/>
                </a:solidFill>
                <a:latin typeface="Times New Roman" panose="02020603050405020304" pitchFamily="18" charset="0"/>
                <a:cs typeface="Times New Roman" panose="02020603050405020304" pitchFamily="18" charset="0"/>
              </a:rPr>
              <a:t>Zabıta’nın</a:t>
            </a:r>
            <a:r>
              <a:rPr lang="tr-TR" dirty="0" smtClean="0">
                <a:solidFill>
                  <a:schemeClr val="tx1"/>
                </a:solidFill>
                <a:latin typeface="Times New Roman" panose="02020603050405020304" pitchFamily="18" charset="0"/>
                <a:cs typeface="Times New Roman" panose="02020603050405020304" pitchFamily="18" charset="0"/>
              </a:rPr>
              <a:t> kendisi tarafından idari yaptırım uygulama yetkisi olmasa dahi ilgili kurumlara yönlendirebileceği bir yetki olarak değerlendirilmelidir.</a:t>
            </a:r>
          </a:p>
          <a:p>
            <a:pPr>
              <a:buNone/>
              <a:defRPr/>
            </a:pPr>
            <a:endParaRPr lang="tr-TR" dirty="0" smtClean="0">
              <a:solidFill>
                <a:schemeClr val="tx1"/>
              </a:solidFill>
              <a:latin typeface="Times New Roman" panose="02020603050405020304" pitchFamily="18" charset="0"/>
              <a:cs typeface="Times New Roman" panose="02020603050405020304" pitchFamily="18" charset="0"/>
            </a:endParaRPr>
          </a:p>
          <a:p>
            <a:pPr>
              <a:buFontTx/>
              <a:buChar char="-"/>
              <a:defRPr/>
            </a:pPr>
            <a:r>
              <a:rPr lang="tr-TR" dirty="0" smtClean="0">
                <a:solidFill>
                  <a:schemeClr val="tx1"/>
                </a:solidFill>
                <a:latin typeface="Times New Roman" panose="02020603050405020304" pitchFamily="18" charset="0"/>
                <a:cs typeface="Times New Roman" panose="02020603050405020304" pitchFamily="18" charset="0"/>
              </a:rPr>
              <a:t>Gıda, Tarım ve Hayvancılık Bakanlığı,</a:t>
            </a:r>
          </a:p>
          <a:p>
            <a:pPr>
              <a:buFontTx/>
              <a:buChar char="-"/>
              <a:defRPr/>
            </a:pPr>
            <a:r>
              <a:rPr lang="tr-TR" dirty="0" smtClean="0">
                <a:solidFill>
                  <a:schemeClr val="tx1"/>
                </a:solidFill>
                <a:latin typeface="Times New Roman" panose="02020603050405020304" pitchFamily="18" charset="0"/>
                <a:cs typeface="Times New Roman" panose="02020603050405020304" pitchFamily="18" charset="0"/>
              </a:rPr>
              <a:t>Çevre ve Şehircilik Bakanlığı,</a:t>
            </a:r>
          </a:p>
          <a:p>
            <a:pPr>
              <a:buFontTx/>
              <a:buChar char="-"/>
              <a:defRPr/>
            </a:pPr>
            <a:r>
              <a:rPr lang="tr-TR" dirty="0" smtClean="0">
                <a:solidFill>
                  <a:schemeClr val="tx1"/>
                </a:solidFill>
                <a:latin typeface="Times New Roman" panose="02020603050405020304" pitchFamily="18" charset="0"/>
                <a:cs typeface="Times New Roman" panose="02020603050405020304" pitchFamily="18" charset="0"/>
              </a:rPr>
              <a:t>Emniyet Müdürlüğü,</a:t>
            </a:r>
          </a:p>
          <a:p>
            <a:pPr>
              <a:buFontTx/>
              <a:buChar char="-"/>
              <a:defRPr/>
            </a:pPr>
            <a:r>
              <a:rPr lang="tr-TR" dirty="0" smtClean="0">
                <a:solidFill>
                  <a:schemeClr val="tx1"/>
                </a:solidFill>
                <a:latin typeface="Times New Roman" panose="02020603050405020304" pitchFamily="18" charset="0"/>
                <a:cs typeface="Times New Roman" panose="02020603050405020304" pitchFamily="18" charset="0"/>
              </a:rPr>
              <a:t>Aile ve Sosyal Politikalar Bakanlığı,</a:t>
            </a:r>
          </a:p>
          <a:p>
            <a:pPr>
              <a:buFontTx/>
              <a:buChar char="-"/>
              <a:defRPr/>
            </a:pPr>
            <a:r>
              <a:rPr lang="tr-TR" dirty="0" smtClean="0">
                <a:solidFill>
                  <a:schemeClr val="tx1"/>
                </a:solidFill>
                <a:latin typeface="Times New Roman" panose="02020603050405020304" pitchFamily="18" charset="0"/>
                <a:cs typeface="Times New Roman" panose="02020603050405020304" pitchFamily="18" charset="0"/>
              </a:rPr>
              <a:t>Maliye Bakanlığı,</a:t>
            </a:r>
          </a:p>
          <a:p>
            <a:pPr>
              <a:buFontTx/>
              <a:buChar char="-"/>
              <a:defRPr/>
            </a:pPr>
            <a:r>
              <a:rPr lang="tr-TR" dirty="0" smtClean="0">
                <a:solidFill>
                  <a:schemeClr val="tx1"/>
                </a:solidFill>
                <a:latin typeface="Times New Roman" panose="02020603050405020304" pitchFamily="18" charset="0"/>
                <a:cs typeface="Times New Roman" panose="02020603050405020304" pitchFamily="18" charset="0"/>
              </a:rPr>
              <a:t>Gümrük ve Ticaret Bakanlığı,</a:t>
            </a:r>
          </a:p>
          <a:p>
            <a:pPr marL="68580" indent="0">
              <a:buNone/>
              <a:defRPr/>
            </a:pPr>
            <a:r>
              <a:rPr lang="tr-TR" dirty="0">
                <a:solidFill>
                  <a:schemeClr val="tx1"/>
                </a:solidFill>
                <a:latin typeface="Times New Roman" panose="02020603050405020304" pitchFamily="18" charset="0"/>
                <a:cs typeface="Times New Roman" panose="02020603050405020304" pitchFamily="18" charset="0"/>
              </a:rPr>
              <a:t>v</a:t>
            </a:r>
            <a:r>
              <a:rPr lang="tr-TR" dirty="0" smtClean="0">
                <a:solidFill>
                  <a:schemeClr val="tx1"/>
                </a:solidFill>
                <a:latin typeface="Times New Roman" panose="02020603050405020304" pitchFamily="18" charset="0"/>
                <a:cs typeface="Times New Roman" panose="02020603050405020304" pitchFamily="18" charset="0"/>
              </a:rPr>
              <a:t>b.</a:t>
            </a: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44859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5576" y="836712"/>
            <a:ext cx="7632848" cy="5400600"/>
          </a:xfrm>
        </p:spPr>
        <p:txBody>
          <a:bodyPr>
            <a:normAutofit/>
          </a:bodyPr>
          <a:lstStyle/>
          <a:p>
            <a:pPr>
              <a:buNone/>
              <a:defRPr/>
            </a:pPr>
            <a:r>
              <a:rPr lang="tr-TR" b="1" dirty="0" smtClean="0">
                <a:solidFill>
                  <a:srgbClr val="FF0000"/>
                </a:solidFill>
                <a:latin typeface="Times New Roman" panose="02020603050405020304" pitchFamily="18" charset="0"/>
                <a:cs typeface="Times New Roman" panose="02020603050405020304" pitchFamily="18" charset="0"/>
              </a:rPr>
              <a:t>İmar ile ilgili görevleri;</a:t>
            </a:r>
          </a:p>
          <a:p>
            <a:pPr marL="68580" indent="0">
              <a:buNone/>
              <a:defRPr/>
            </a:pPr>
            <a:r>
              <a:rPr lang="tr-TR" dirty="0" smtClean="0">
                <a:latin typeface="Times New Roman" panose="02020603050405020304" pitchFamily="18" charset="0"/>
                <a:cs typeface="Times New Roman" panose="02020603050405020304" pitchFamily="18" charset="0"/>
              </a:rPr>
              <a:t>- </a:t>
            </a:r>
            <a:r>
              <a:rPr lang="tr-TR" sz="2000" dirty="0" smtClean="0">
                <a:solidFill>
                  <a:schemeClr val="tx1"/>
                </a:solidFill>
                <a:latin typeface="Times New Roman" panose="02020603050405020304" pitchFamily="18" charset="0"/>
                <a:cs typeface="Times New Roman" panose="02020603050405020304" pitchFamily="18" charset="0"/>
              </a:rPr>
              <a:t>İmar </a:t>
            </a:r>
            <a:r>
              <a:rPr lang="tr-TR" sz="2000" dirty="0">
                <a:solidFill>
                  <a:schemeClr val="tx1"/>
                </a:solidFill>
                <a:latin typeface="Times New Roman" panose="02020603050405020304" pitchFamily="18" charset="0"/>
                <a:cs typeface="Times New Roman" panose="02020603050405020304" pitchFamily="18" charset="0"/>
              </a:rPr>
              <a:t>Kanun ve Yönetmelikleri çerçevesinde Belediye Fen kuruluşlarının  yetkili Memurlarıyla birlikte yasal işlem yapmak.</a:t>
            </a:r>
          </a:p>
          <a:p>
            <a:pPr marL="68580" indent="0">
              <a:buNone/>
              <a:defRPr/>
            </a:pPr>
            <a:r>
              <a:rPr lang="tr-TR" sz="2000" dirty="0" smtClean="0">
                <a:solidFill>
                  <a:schemeClr val="tx1"/>
                </a:solidFill>
                <a:latin typeface="Times New Roman" panose="02020603050405020304" pitchFamily="18" charset="0"/>
                <a:cs typeface="Times New Roman" panose="02020603050405020304" pitchFamily="18" charset="0"/>
              </a:rPr>
              <a:t>- Gecekondu </a:t>
            </a:r>
            <a:r>
              <a:rPr lang="tr-TR" sz="2000" dirty="0">
                <a:solidFill>
                  <a:schemeClr val="tx1"/>
                </a:solidFill>
                <a:latin typeface="Times New Roman" panose="02020603050405020304" pitchFamily="18" charset="0"/>
                <a:cs typeface="Times New Roman" panose="02020603050405020304" pitchFamily="18" charset="0"/>
              </a:rPr>
              <a:t>kanununa göre yıkım önlemleri (İzinsiz yapıların tespitini yapmak fen elemanları ile birlikte yıkılması sağlamak ve tedbirler almak)</a:t>
            </a:r>
          </a:p>
          <a:p>
            <a:pPr marL="68580" indent="0">
              <a:buNone/>
              <a:defRPr/>
            </a:pPr>
            <a:r>
              <a:rPr lang="tr-TR" sz="2000" dirty="0" smtClean="0">
                <a:solidFill>
                  <a:schemeClr val="tx1"/>
                </a:solidFill>
                <a:latin typeface="Times New Roman" panose="02020603050405020304" pitchFamily="18" charset="0"/>
                <a:cs typeface="Times New Roman" panose="02020603050405020304" pitchFamily="18" charset="0"/>
              </a:rPr>
              <a:t>- Kültür </a:t>
            </a:r>
            <a:r>
              <a:rPr lang="tr-TR" sz="2000" dirty="0">
                <a:solidFill>
                  <a:schemeClr val="tx1"/>
                </a:solidFill>
                <a:latin typeface="Times New Roman" panose="02020603050405020304" pitchFamily="18" charset="0"/>
                <a:cs typeface="Times New Roman" panose="02020603050405020304" pitchFamily="18" charset="0"/>
              </a:rPr>
              <a:t>ve tabiat varlıklarını koruma</a:t>
            </a:r>
            <a:br>
              <a:rPr lang="tr-TR" sz="2000" dirty="0">
                <a:solidFill>
                  <a:schemeClr val="tx1"/>
                </a:solidFill>
                <a:latin typeface="Times New Roman" panose="02020603050405020304" pitchFamily="18" charset="0"/>
                <a:cs typeface="Times New Roman" panose="02020603050405020304" pitchFamily="18" charset="0"/>
              </a:rPr>
            </a:br>
            <a:r>
              <a:rPr lang="tr-TR" sz="2000" dirty="0">
                <a:solidFill>
                  <a:schemeClr val="tx1"/>
                </a:solidFill>
                <a:latin typeface="Times New Roman" panose="02020603050405020304" pitchFamily="18" charset="0"/>
                <a:cs typeface="Times New Roman" panose="02020603050405020304" pitchFamily="18" charset="0"/>
              </a:rPr>
              <a:t>(Ruhsatsız yapı, izinsiz kazı ve sondaj yaptıranları ilgili mercilere bildirmek)</a:t>
            </a:r>
          </a:p>
          <a:p>
            <a:pPr>
              <a:buNone/>
              <a:defRPr/>
            </a:pPr>
            <a:endParaRPr lang="tr-TR" dirty="0">
              <a:solidFill>
                <a:schemeClr val="tx1"/>
              </a:solidFill>
              <a:latin typeface="Times New Roman" panose="02020603050405020304" pitchFamily="18" charset="0"/>
              <a:cs typeface="Times New Roman" panose="02020603050405020304" pitchFamily="18" charset="0"/>
            </a:endParaRPr>
          </a:p>
        </p:txBody>
      </p:sp>
      <p:pic>
        <p:nvPicPr>
          <p:cNvPr id="4" name="Resim 3"/>
          <p:cNvPicPr/>
          <p:nvPr/>
        </p:nvPicPr>
        <p:blipFill>
          <a:blip r:embed="rId3" cstate="print">
            <a:extLst>
              <a:ext uri="{28A0092B-C50C-407E-A947-70E740481C1C}">
                <a14:useLocalDpi xmlns:a14="http://schemas.microsoft.com/office/drawing/2010/main" xmlns="" val="0"/>
              </a:ext>
            </a:extLst>
          </a:blip>
          <a:stretch>
            <a:fillRect/>
          </a:stretch>
        </p:blipFill>
        <p:spPr>
          <a:xfrm>
            <a:off x="467544" y="4003238"/>
            <a:ext cx="2751249" cy="2306082"/>
          </a:xfrm>
          <a:prstGeom prst="rect">
            <a:avLst/>
          </a:prstGeom>
        </p:spPr>
      </p:pic>
      <p:pic>
        <p:nvPicPr>
          <p:cNvPr id="5" name="Resim 4"/>
          <p:cNvPicPr/>
          <p:nvPr/>
        </p:nvPicPr>
        <p:blipFill>
          <a:blip r:embed="rId4" cstate="print">
            <a:extLst>
              <a:ext uri="{28A0092B-C50C-407E-A947-70E740481C1C}">
                <a14:useLocalDpi xmlns:a14="http://schemas.microsoft.com/office/drawing/2010/main" xmlns="" val="0"/>
              </a:ext>
            </a:extLst>
          </a:blip>
          <a:stretch>
            <a:fillRect/>
          </a:stretch>
        </p:blipFill>
        <p:spPr>
          <a:xfrm>
            <a:off x="3059832" y="3949238"/>
            <a:ext cx="3097241" cy="2360082"/>
          </a:xfrm>
          <a:prstGeom prst="rect">
            <a:avLst/>
          </a:prstGeom>
        </p:spPr>
      </p:pic>
      <p:pic>
        <p:nvPicPr>
          <p:cNvPr id="6" name="Resim 5"/>
          <p:cNvPicPr/>
          <p:nvPr/>
        </p:nvPicPr>
        <p:blipFill>
          <a:blip r:embed="rId5" cstate="print">
            <a:extLst>
              <a:ext uri="{28A0092B-C50C-407E-A947-70E740481C1C}">
                <a14:useLocalDpi xmlns:a14="http://schemas.microsoft.com/office/drawing/2010/main" xmlns="" val="0"/>
              </a:ext>
            </a:extLst>
          </a:blip>
          <a:stretch>
            <a:fillRect/>
          </a:stretch>
        </p:blipFill>
        <p:spPr>
          <a:xfrm>
            <a:off x="5940152" y="3949238"/>
            <a:ext cx="2664296" cy="2360082"/>
          </a:xfrm>
          <a:prstGeom prst="rect">
            <a:avLst/>
          </a:prstGeom>
        </p:spPr>
      </p:pic>
    </p:spTree>
    <p:extLst>
      <p:ext uri="{BB962C8B-B14F-4D97-AF65-F5344CB8AC3E}">
        <p14:creationId xmlns:p14="http://schemas.microsoft.com/office/powerpoint/2010/main" xmlns="" val="2507181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52736"/>
            <a:ext cx="7024744" cy="648072"/>
          </a:xfrm>
        </p:spPr>
        <p:txBody>
          <a:bodyPr>
            <a:normAutofit fontScale="90000"/>
          </a:bodyPr>
          <a:lstStyle/>
          <a:p>
            <a:r>
              <a:rPr lang="tr-TR" b="1" dirty="0" smtClean="0">
                <a:solidFill>
                  <a:srgbClr val="FF0000"/>
                </a:solidFill>
              </a:rPr>
              <a:t>Belediye Zabıtası;</a:t>
            </a:r>
            <a:endParaRPr lang="tr-TR" b="1" dirty="0">
              <a:solidFill>
                <a:srgbClr val="FF0000"/>
              </a:solidFill>
            </a:endParaRPr>
          </a:p>
        </p:txBody>
      </p:sp>
      <p:sp>
        <p:nvSpPr>
          <p:cNvPr id="3" name="İçerik Yer Tutucusu 2"/>
          <p:cNvSpPr>
            <a:spLocks noGrp="1"/>
          </p:cNvSpPr>
          <p:nvPr>
            <p:ph idx="1"/>
          </p:nvPr>
        </p:nvSpPr>
        <p:spPr>
          <a:xfrm>
            <a:off x="971600" y="2132856"/>
            <a:ext cx="6777317" cy="3888432"/>
          </a:xfrm>
        </p:spPr>
        <p:txBody>
          <a:bodyPr>
            <a:normAutofit/>
          </a:bodyPr>
          <a:lstStyle/>
          <a:p>
            <a:r>
              <a:rPr lang="tr-TR" b="1" dirty="0" smtClean="0">
                <a:solidFill>
                  <a:schemeClr val="tx1"/>
                </a:solidFill>
                <a:latin typeface="Times New Roman" panose="02020603050405020304" pitchFamily="18" charset="0"/>
                <a:cs typeface="Times New Roman" panose="02020603050405020304" pitchFamily="18" charset="0"/>
              </a:rPr>
              <a:t>Esenlik,</a:t>
            </a:r>
          </a:p>
          <a:p>
            <a:r>
              <a:rPr lang="tr-TR" b="1" dirty="0" smtClean="0">
                <a:solidFill>
                  <a:schemeClr val="tx1"/>
                </a:solidFill>
                <a:latin typeface="Times New Roman" panose="02020603050405020304" pitchFamily="18" charset="0"/>
                <a:cs typeface="Times New Roman" panose="02020603050405020304" pitchFamily="18" charset="0"/>
              </a:rPr>
              <a:t>Huzur,</a:t>
            </a:r>
          </a:p>
          <a:p>
            <a:r>
              <a:rPr lang="tr-TR" b="1" dirty="0" smtClean="0">
                <a:solidFill>
                  <a:schemeClr val="tx1"/>
                </a:solidFill>
                <a:latin typeface="Times New Roman" panose="02020603050405020304" pitchFamily="18" charset="0"/>
                <a:cs typeface="Times New Roman" panose="02020603050405020304" pitchFamily="18" charset="0"/>
              </a:rPr>
              <a:t>Sağlık ve düzenin sağlanmasıyla görevlidir. </a:t>
            </a:r>
          </a:p>
          <a:p>
            <a:r>
              <a:rPr lang="tr-TR" b="1" dirty="0" smtClean="0">
                <a:solidFill>
                  <a:schemeClr val="tx1"/>
                </a:solidFill>
                <a:latin typeface="Times New Roman" panose="02020603050405020304" pitchFamily="18" charset="0"/>
                <a:cs typeface="Times New Roman" panose="02020603050405020304" pitchFamily="18" charset="0"/>
              </a:rPr>
              <a:t>Bu amaçla, belediye </a:t>
            </a:r>
            <a:r>
              <a:rPr lang="tr-TR" b="1" dirty="0">
                <a:solidFill>
                  <a:schemeClr val="tx1"/>
                </a:solidFill>
                <a:latin typeface="Times New Roman" panose="02020603050405020304" pitchFamily="18" charset="0"/>
                <a:cs typeface="Times New Roman" panose="02020603050405020304" pitchFamily="18" charset="0"/>
              </a:rPr>
              <a:t>meclisi tarafından alınan ve belediye zabıtası tarafından yerine getirilmesi gereken emir ve yasaklarla bunlara uymayanlar hakkında mevzuatta öngörülen ceza ve diğer yaptırımları uygular.</a:t>
            </a:r>
          </a:p>
          <a:p>
            <a:endParaRPr lang="tr-TR" dirty="0"/>
          </a:p>
        </p:txBody>
      </p:sp>
      <p:sp>
        <p:nvSpPr>
          <p:cNvPr id="4" name="Başlık 1"/>
          <p:cNvSpPr txBox="1">
            <a:spLocks/>
          </p:cNvSpPr>
          <p:nvPr/>
        </p:nvSpPr>
        <p:spPr>
          <a:xfrm>
            <a:off x="4708262" y="0"/>
            <a:ext cx="3512372" cy="620688"/>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800" b="1" i="1"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82747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5576" y="836712"/>
            <a:ext cx="7632848" cy="5400600"/>
          </a:xfrm>
        </p:spPr>
        <p:txBody>
          <a:bodyPr>
            <a:normAutofit fontScale="70000" lnSpcReduction="20000"/>
          </a:bodyPr>
          <a:lstStyle/>
          <a:p>
            <a:pPr>
              <a:buNone/>
              <a:defRPr/>
            </a:pPr>
            <a:r>
              <a:rPr lang="tr-TR" b="1" dirty="0" smtClean="0">
                <a:solidFill>
                  <a:srgbClr val="FF0000"/>
                </a:solidFill>
                <a:latin typeface="Times New Roman" panose="02020603050405020304" pitchFamily="18" charset="0"/>
                <a:cs typeface="Times New Roman" panose="02020603050405020304" pitchFamily="18" charset="0"/>
              </a:rPr>
              <a:t>Sağlık ile ilgili görevleri;</a:t>
            </a:r>
          </a:p>
          <a:p>
            <a:pPr>
              <a:buNone/>
              <a:defRPr/>
            </a:pPr>
            <a:endParaRPr lang="tr-TR" b="1" dirty="0" smtClean="0">
              <a:solidFill>
                <a:srgbClr val="FF0000"/>
              </a:solidFill>
              <a:latin typeface="Times New Roman" panose="02020603050405020304" pitchFamily="18" charset="0"/>
              <a:cs typeface="Times New Roman" panose="02020603050405020304" pitchFamily="18" charset="0"/>
            </a:endParaRPr>
          </a:p>
          <a:p>
            <a:pPr marL="68580" indent="0">
              <a:buNone/>
              <a:defRPr/>
            </a:pPr>
            <a:r>
              <a:rPr lang="tr-TR" dirty="0" smtClean="0">
                <a:latin typeface="Times New Roman" panose="02020603050405020304" pitchFamily="18" charset="0"/>
                <a:cs typeface="Times New Roman" panose="02020603050405020304" pitchFamily="18" charset="0"/>
              </a:rPr>
              <a:t>- </a:t>
            </a:r>
            <a:r>
              <a:rPr lang="tr-TR" dirty="0" smtClean="0">
                <a:solidFill>
                  <a:schemeClr val="tx1"/>
                </a:solidFill>
                <a:latin typeface="Times New Roman" panose="02020603050405020304" pitchFamily="18" charset="0"/>
                <a:cs typeface="Times New Roman" panose="02020603050405020304" pitchFamily="18" charset="0"/>
              </a:rPr>
              <a:t>Umumi </a:t>
            </a:r>
            <a:r>
              <a:rPr lang="tr-TR" dirty="0" err="1">
                <a:solidFill>
                  <a:schemeClr val="tx1"/>
                </a:solidFill>
                <a:latin typeface="Times New Roman" panose="02020603050405020304" pitchFamily="18" charset="0"/>
                <a:cs typeface="Times New Roman" panose="02020603050405020304" pitchFamily="18" charset="0"/>
              </a:rPr>
              <a:t>Hıfzısıhha</a:t>
            </a:r>
            <a:r>
              <a:rPr lang="tr-TR" dirty="0">
                <a:solidFill>
                  <a:schemeClr val="tx1"/>
                </a:solidFill>
                <a:latin typeface="Times New Roman" panose="02020603050405020304" pitchFamily="18" charset="0"/>
                <a:cs typeface="Times New Roman" panose="02020603050405020304" pitchFamily="18" charset="0"/>
              </a:rPr>
              <a:t> Kanununa göre gıdaların üretimi tüketimi ve denetlenmesine dair kararların yerine getirilmesi sağlamak, görevli personele yardımcı olmak.</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Ruhsatsız </a:t>
            </a:r>
            <a:r>
              <a:rPr lang="tr-TR" dirty="0">
                <a:solidFill>
                  <a:schemeClr val="tx1"/>
                </a:solidFill>
                <a:latin typeface="Times New Roman" panose="02020603050405020304" pitchFamily="18" charset="0"/>
                <a:cs typeface="Times New Roman" panose="02020603050405020304" pitchFamily="18" charset="0"/>
              </a:rPr>
              <a:t>açılan ve ruhsata aykırı işlem yapan yerlerin denetimini sağlamak.</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Belediye </a:t>
            </a:r>
            <a:r>
              <a:rPr lang="tr-TR" dirty="0">
                <a:solidFill>
                  <a:schemeClr val="tx1"/>
                </a:solidFill>
                <a:latin typeface="Times New Roman" panose="02020603050405020304" pitchFamily="18" charset="0"/>
                <a:cs typeface="Times New Roman" panose="02020603050405020304" pitchFamily="18" charset="0"/>
              </a:rPr>
              <a:t>kanununda belirtilen Gayri sıhhi müesseseler ile umuma açık istirahat ve eğlence yerlerinin ruhsatlı olup olmadığını denetlemek.</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Ev</a:t>
            </a:r>
            <a:r>
              <a:rPr lang="tr-TR" dirty="0">
                <a:solidFill>
                  <a:schemeClr val="tx1"/>
                </a:solidFill>
                <a:latin typeface="Times New Roman" panose="02020603050405020304" pitchFamily="18" charset="0"/>
                <a:cs typeface="Times New Roman" panose="02020603050405020304" pitchFamily="18" charset="0"/>
              </a:rPr>
              <a:t>, Apartman ve her türlü İş yerlerinin çöplerinin sokağa atılmasına mani olmak, temizlik düzenini sağlamak.</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Cadde</a:t>
            </a:r>
            <a:r>
              <a:rPr lang="tr-TR" dirty="0">
                <a:solidFill>
                  <a:schemeClr val="tx1"/>
                </a:solidFill>
                <a:latin typeface="Times New Roman" panose="02020603050405020304" pitchFamily="18" charset="0"/>
                <a:cs typeface="Times New Roman" panose="02020603050405020304" pitchFamily="18" charset="0"/>
              </a:rPr>
              <a:t>, sokak, park ve meydanlar da mevzuata ve sağlık şartlarına aykırı satış yapan seyyar satıcıları men etmek, kayıt dışı ekonomiyi önlemek.</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Hayvan </a:t>
            </a:r>
            <a:r>
              <a:rPr lang="tr-TR" dirty="0">
                <a:solidFill>
                  <a:schemeClr val="tx1"/>
                </a:solidFill>
                <a:latin typeface="Times New Roman" panose="02020603050405020304" pitchFamily="18" charset="0"/>
                <a:cs typeface="Times New Roman" panose="02020603050405020304" pitchFamily="18" charset="0"/>
              </a:rPr>
              <a:t>sağlığı zabıta kanunu</a:t>
            </a:r>
            <a:br>
              <a:rPr lang="tr-TR" dirty="0">
                <a:solidFill>
                  <a:schemeClr val="tx1"/>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(Hayvan ve hayvansal ürünlerin taşımacılığını yapanları ruhsatlarını denetlemek ve yetkili mercilerin belirlediği yerler dışında Hayvan satış ve kesimini önlemek)</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Çevre </a:t>
            </a:r>
            <a:r>
              <a:rPr lang="tr-TR" dirty="0">
                <a:solidFill>
                  <a:schemeClr val="tx1"/>
                </a:solidFill>
                <a:latin typeface="Times New Roman" panose="02020603050405020304" pitchFamily="18" charset="0"/>
                <a:cs typeface="Times New Roman" panose="02020603050405020304" pitchFamily="18" charset="0"/>
              </a:rPr>
              <a:t>kanununa göre gürültü ve görüntü (İnsan sağlığına zarar veren beden ve ruh sağlığını bozacak şekilde gürültü yapan iş yerlerine tutanak düzenleyerek kendisine verilen görevleri yerine getirmek</a:t>
            </a:r>
            <a:r>
              <a:rPr lang="tr-TR" dirty="0" smtClean="0">
                <a:solidFill>
                  <a:schemeClr val="tx1"/>
                </a:solidFill>
                <a:latin typeface="Times New Roman" panose="02020603050405020304" pitchFamily="18" charset="0"/>
                <a:cs typeface="Times New Roman" panose="02020603050405020304" pitchFamily="18" charset="0"/>
              </a:rPr>
              <a:t>)</a:t>
            </a:r>
          </a:p>
          <a:p>
            <a:pPr marL="68580" indent="0">
              <a:buNone/>
              <a:defRPr/>
            </a:pPr>
            <a:r>
              <a:rPr lang="tr-TR" dirty="0" smtClean="0">
                <a:solidFill>
                  <a:srgbClr val="FF0000"/>
                </a:solidFill>
                <a:latin typeface="Times New Roman" panose="02020603050405020304" pitchFamily="18" charset="0"/>
                <a:cs typeface="Times New Roman" panose="02020603050405020304" pitchFamily="18" charset="0"/>
              </a:rPr>
              <a:t>* Çevre Yetkisi olan ve olmayan Belediyeler ???</a:t>
            </a:r>
            <a:endParaRPr lang="tr-TR" dirty="0">
              <a:solidFill>
                <a:srgbClr val="FF0000"/>
              </a:solidFill>
              <a:latin typeface="Times New Roman" panose="02020603050405020304" pitchFamily="18" charset="0"/>
              <a:cs typeface="Times New Roman" panose="02020603050405020304" pitchFamily="18" charset="0"/>
            </a:endParaRP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Kanunların </a:t>
            </a:r>
            <a:r>
              <a:rPr lang="tr-TR" dirty="0">
                <a:solidFill>
                  <a:schemeClr val="tx1"/>
                </a:solidFill>
                <a:latin typeface="Times New Roman" panose="02020603050405020304" pitchFamily="18" charset="0"/>
                <a:cs typeface="Times New Roman" panose="02020603050405020304" pitchFamily="18" charset="0"/>
              </a:rPr>
              <a:t>verdiği yetki ile kurumlarla işbirliği neticesinde çalışma yapmak.</a:t>
            </a:r>
          </a:p>
        </p:txBody>
      </p:sp>
    </p:spTree>
    <p:extLst>
      <p:ext uri="{BB962C8B-B14F-4D97-AF65-F5344CB8AC3E}">
        <p14:creationId xmlns:p14="http://schemas.microsoft.com/office/powerpoint/2010/main" xmlns="" val="2105907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5576" y="836712"/>
            <a:ext cx="7632848" cy="5400600"/>
          </a:xfrm>
        </p:spPr>
        <p:txBody>
          <a:bodyPr>
            <a:normAutofit fontScale="92500" lnSpcReduction="10000"/>
          </a:bodyPr>
          <a:lstStyle/>
          <a:p>
            <a:pPr>
              <a:buNone/>
              <a:defRPr/>
            </a:pPr>
            <a:r>
              <a:rPr lang="tr-TR" b="1" dirty="0" smtClean="0">
                <a:solidFill>
                  <a:srgbClr val="FF0000"/>
                </a:solidFill>
                <a:latin typeface="Times New Roman" panose="02020603050405020304" pitchFamily="18" charset="0"/>
                <a:cs typeface="Times New Roman" panose="02020603050405020304" pitchFamily="18" charset="0"/>
              </a:rPr>
              <a:t>Trafik ile ilgili görevleri;</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Karayolları trafik kanunu</a:t>
            </a:r>
            <a:br>
              <a:rPr lang="tr-TR" dirty="0">
                <a:solidFill>
                  <a:schemeClr val="tx1"/>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Belediye il sınırları içerisinde karayolları kenarlarında yapılan yapı ve tesisler için belge aramak olmayanlar hakkında Fen elemanlarıyla birlikte işlem yapmak.</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Kara</a:t>
            </a:r>
            <a:r>
              <a:rPr lang="tr-TR" dirty="0">
                <a:solidFill>
                  <a:schemeClr val="tx1"/>
                </a:solidFill>
                <a:latin typeface="Times New Roman" panose="02020603050405020304" pitchFamily="18" charset="0"/>
                <a:cs typeface="Times New Roman" panose="02020603050405020304" pitchFamily="18" charset="0"/>
              </a:rPr>
              <a:t>, Deniz, Su ve Demiryolu üzerinde işletilen her türlü servis, toplu taşıma araçlarının ücret tarifelerini, taksilerin kontrolünü, durakların, park alanlarının ve  otoparkların denetimini sağlamak.</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Belediyelerce </a:t>
            </a:r>
            <a:r>
              <a:rPr lang="tr-TR" dirty="0">
                <a:solidFill>
                  <a:schemeClr val="tx1"/>
                </a:solidFill>
                <a:latin typeface="Times New Roman" panose="02020603050405020304" pitchFamily="18" charset="0"/>
                <a:cs typeface="Times New Roman" panose="02020603050405020304" pitchFamily="18" charset="0"/>
              </a:rPr>
              <a:t>yapılan Altyapı çalışmalarında trafik önlemlerini almak.</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Belediyelerce </a:t>
            </a:r>
            <a:r>
              <a:rPr lang="tr-TR" dirty="0">
                <a:solidFill>
                  <a:schemeClr val="tx1"/>
                </a:solidFill>
                <a:latin typeface="Times New Roman" panose="02020603050405020304" pitchFamily="18" charset="0"/>
                <a:cs typeface="Times New Roman" panose="02020603050405020304" pitchFamily="18" charset="0"/>
              </a:rPr>
              <a:t>dikilen trafik  işaret ve levhalarına verilen hasarları tespit etmek ilgili makamlara bildirmek.</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Otobüs </a:t>
            </a:r>
            <a:r>
              <a:rPr lang="tr-TR" dirty="0">
                <a:solidFill>
                  <a:schemeClr val="tx1"/>
                </a:solidFill>
                <a:latin typeface="Times New Roman" panose="02020603050405020304" pitchFamily="18" charset="0"/>
                <a:cs typeface="Times New Roman" panose="02020603050405020304" pitchFamily="18" charset="0"/>
              </a:rPr>
              <a:t>Terminalleri </a:t>
            </a:r>
            <a:r>
              <a:rPr lang="tr-TR" dirty="0" smtClean="0">
                <a:solidFill>
                  <a:schemeClr val="tx1"/>
                </a:solidFill>
                <a:latin typeface="Times New Roman" panose="02020603050405020304" pitchFamily="18" charset="0"/>
                <a:cs typeface="Times New Roman" panose="02020603050405020304" pitchFamily="18" charset="0"/>
              </a:rPr>
              <a:t>Denetim </a:t>
            </a:r>
            <a:r>
              <a:rPr lang="tr-TR" dirty="0" smtClean="0">
                <a:solidFill>
                  <a:srgbClr val="FF0000"/>
                </a:solidFill>
                <a:latin typeface="Times New Roman" panose="02020603050405020304" pitchFamily="18" charset="0"/>
                <a:cs typeface="Times New Roman" panose="02020603050405020304" pitchFamily="18" charset="0"/>
              </a:rPr>
              <a:t>( 4925 SK Md-26 ??? )</a:t>
            </a:r>
            <a:r>
              <a:rPr lang="tr-TR" dirty="0">
                <a:solidFill>
                  <a:schemeClr val="tx1"/>
                </a:solidFill>
                <a:latin typeface="Times New Roman" panose="02020603050405020304" pitchFamily="18" charset="0"/>
                <a:cs typeface="Times New Roman" panose="02020603050405020304" pitchFamily="18" charset="0"/>
              </a:rPr>
              <a:t/>
            </a:r>
            <a:br>
              <a:rPr lang="tr-TR" dirty="0">
                <a:solidFill>
                  <a:schemeClr val="tx1"/>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(Şehirler arası Otobüs terminalindeki otobüslerin fiyat ve zaman tarifelerini denetlemek uymayanlara tutanak düzenlemek</a:t>
            </a:r>
            <a:r>
              <a:rPr lang="tr-TR" dirty="0" smtClean="0">
                <a:solidFill>
                  <a:schemeClr val="tx1"/>
                </a:solidFill>
                <a:latin typeface="Times New Roman" panose="02020603050405020304" pitchFamily="18" charset="0"/>
                <a:cs typeface="Times New Roman" panose="02020603050405020304" pitchFamily="18" charset="0"/>
              </a:rPr>
              <a:t>.)</a:t>
            </a: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62122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5576" y="692696"/>
            <a:ext cx="7632848" cy="5760640"/>
          </a:xfrm>
        </p:spPr>
        <p:txBody>
          <a:bodyPr>
            <a:normAutofit/>
          </a:bodyPr>
          <a:lstStyle/>
          <a:p>
            <a:pPr>
              <a:buNone/>
              <a:defRPr/>
            </a:pPr>
            <a:r>
              <a:rPr lang="tr-TR" b="1" dirty="0" smtClean="0">
                <a:solidFill>
                  <a:srgbClr val="FF0000"/>
                </a:solidFill>
                <a:latin typeface="Times New Roman" panose="02020603050405020304" pitchFamily="18" charset="0"/>
                <a:cs typeface="Times New Roman" panose="02020603050405020304" pitchFamily="18" charset="0"/>
              </a:rPr>
              <a:t>Trafik ile ilgili görevleri; </a:t>
            </a:r>
            <a:r>
              <a:rPr lang="tr-TR" sz="4400" b="1" dirty="0" smtClean="0">
                <a:solidFill>
                  <a:srgbClr val="FF0000"/>
                </a:solidFill>
                <a:latin typeface="Times New Roman" panose="02020603050405020304" pitchFamily="18" charset="0"/>
                <a:cs typeface="Times New Roman" panose="02020603050405020304" pitchFamily="18" charset="0"/>
              </a:rPr>
              <a:t>??? </a:t>
            </a:r>
          </a:p>
          <a:p>
            <a:pPr>
              <a:buNone/>
              <a:defRPr/>
            </a:pPr>
            <a:r>
              <a:rPr lang="tr-TR" sz="1200" dirty="0" smtClean="0"/>
              <a:t>	</a:t>
            </a:r>
            <a:r>
              <a:rPr lang="tr-TR" sz="1200" b="1" dirty="0" smtClean="0">
                <a:latin typeface="Times New Roman" panose="02020603050405020304" pitchFamily="18" charset="0"/>
                <a:cs typeface="Times New Roman" panose="02020603050405020304" pitchFamily="18" charset="0"/>
              </a:rPr>
              <a:t>Taşıtların </a:t>
            </a:r>
            <a:r>
              <a:rPr lang="tr-TR" sz="1200" b="1" dirty="0">
                <a:latin typeface="Times New Roman" panose="02020603050405020304" pitchFamily="18" charset="0"/>
                <a:cs typeface="Times New Roman" panose="02020603050405020304" pitchFamily="18" charset="0"/>
              </a:rPr>
              <a:t>durmak, duraklamak ya da park etmek suretiyle yolları, herkesin gelip geçmesine </a:t>
            </a:r>
            <a:r>
              <a:rPr lang="tr-TR" sz="1200" b="1" dirty="0" smtClean="0">
                <a:latin typeface="Times New Roman" panose="02020603050405020304" pitchFamily="18" charset="0"/>
                <a:cs typeface="Times New Roman" panose="02020603050405020304" pitchFamily="18" charset="0"/>
              </a:rPr>
              <a:t>mahsus yerleri </a:t>
            </a:r>
            <a:r>
              <a:rPr lang="tr-TR" sz="1200" b="1" dirty="0">
                <a:latin typeface="Times New Roman" panose="02020603050405020304" pitchFamily="18" charset="0"/>
                <a:cs typeface="Times New Roman" panose="02020603050405020304" pitchFamily="18" charset="0"/>
              </a:rPr>
              <a:t>ve yaya kaldırımlarını işgallerini önler,</a:t>
            </a:r>
          </a:p>
          <a:p>
            <a:pPr>
              <a:buNone/>
              <a:defRPr/>
            </a:pPr>
            <a:endParaRPr lang="tr-TR" sz="1200" b="1" dirty="0" smtClean="0">
              <a:solidFill>
                <a:srgbClr val="FF0000"/>
              </a:solidFill>
              <a:latin typeface="Times New Roman" panose="02020603050405020304" pitchFamily="18" charset="0"/>
              <a:cs typeface="Times New Roman" panose="02020603050405020304" pitchFamily="18" charset="0"/>
            </a:endParaRPr>
          </a:p>
          <a:p>
            <a:pPr>
              <a:buNone/>
              <a:defRPr/>
            </a:pPr>
            <a:r>
              <a:rPr lang="tr-TR" sz="9600" b="1" dirty="0" smtClean="0">
                <a:solidFill>
                  <a:srgbClr val="FF0000"/>
                </a:solidFill>
                <a:latin typeface="Times New Roman" panose="02020603050405020304" pitchFamily="18" charset="0"/>
                <a:cs typeface="Times New Roman" panose="02020603050405020304" pitchFamily="18" charset="0"/>
              </a:rPr>
              <a:t>  </a:t>
            </a:r>
          </a:p>
        </p:txBody>
      </p:sp>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9992" y="2098746"/>
            <a:ext cx="3791158" cy="1728192"/>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1600" y="2098746"/>
            <a:ext cx="3312368" cy="1800200"/>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499992" y="3970954"/>
            <a:ext cx="3791158" cy="2476897"/>
          </a:xfrm>
          <a:prstGeom prst="rect">
            <a:avLst/>
          </a:prstGeom>
        </p:spPr>
      </p:pic>
      <p:pic>
        <p:nvPicPr>
          <p:cNvPr id="8" name="Resim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971600" y="3970953"/>
            <a:ext cx="3312368" cy="2482383"/>
          </a:xfrm>
          <a:prstGeom prst="rect">
            <a:avLst/>
          </a:prstGeom>
        </p:spPr>
      </p:pic>
      <p:cxnSp>
        <p:nvCxnSpPr>
          <p:cNvPr id="10" name="Düz Bağlayıcı 9"/>
          <p:cNvCxnSpPr/>
          <p:nvPr/>
        </p:nvCxnSpPr>
        <p:spPr>
          <a:xfrm flipV="1">
            <a:off x="827584" y="836712"/>
            <a:ext cx="4536504" cy="5040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827584" y="764704"/>
            <a:ext cx="4536504" cy="5760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4156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5576" y="836712"/>
            <a:ext cx="7632848" cy="5400600"/>
          </a:xfrm>
        </p:spPr>
        <p:txBody>
          <a:bodyPr>
            <a:normAutofit/>
          </a:bodyPr>
          <a:lstStyle/>
          <a:p>
            <a:pPr>
              <a:buNone/>
              <a:defRPr/>
            </a:pPr>
            <a:r>
              <a:rPr lang="tr-TR" b="1" dirty="0" smtClean="0">
                <a:solidFill>
                  <a:srgbClr val="FF0000"/>
                </a:solidFill>
                <a:latin typeface="Times New Roman" panose="02020603050405020304" pitchFamily="18" charset="0"/>
                <a:cs typeface="Times New Roman" panose="02020603050405020304" pitchFamily="18" charset="0"/>
              </a:rPr>
              <a:t>Yardım görevleri;</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Beldenin yabancılarına yol göstermek ve yardımcı olmak.</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-Afet </a:t>
            </a:r>
            <a:r>
              <a:rPr lang="tr-TR" dirty="0">
                <a:solidFill>
                  <a:schemeClr val="tx1"/>
                </a:solidFill>
                <a:latin typeface="Times New Roman" panose="02020603050405020304" pitchFamily="18" charset="0"/>
                <a:cs typeface="Times New Roman" panose="02020603050405020304" pitchFamily="18" charset="0"/>
              </a:rPr>
              <a:t>ve savaş hallerinde sivil savunma hizmetlerinin gerektirdiği ve kendisine verilen görevleri yerine getirmek.</a:t>
            </a:r>
          </a:p>
          <a:p>
            <a:pPr marL="68580" indent="0">
              <a:buNone/>
              <a:defRPr/>
            </a:pPr>
            <a:r>
              <a:rPr lang="tr-TR" dirty="0" smtClean="0">
                <a:solidFill>
                  <a:schemeClr val="tx1"/>
                </a:solidFill>
                <a:latin typeface="Times New Roman" panose="02020603050405020304" pitchFamily="18" charset="0"/>
                <a:cs typeface="Times New Roman" panose="02020603050405020304" pitchFamily="18" charset="0"/>
              </a:rPr>
              <a:t>-Korunmaya </a:t>
            </a:r>
            <a:r>
              <a:rPr lang="tr-TR" dirty="0">
                <a:solidFill>
                  <a:schemeClr val="tx1"/>
                </a:solidFill>
                <a:latin typeface="Times New Roman" panose="02020603050405020304" pitchFamily="18" charset="0"/>
                <a:cs typeface="Times New Roman" panose="02020603050405020304" pitchFamily="18" charset="0"/>
              </a:rPr>
              <a:t>ve bakıma muhtaç çocukları </a:t>
            </a:r>
            <a:r>
              <a:rPr lang="tr-TR" dirty="0" smtClean="0">
                <a:solidFill>
                  <a:schemeClr val="tx1"/>
                </a:solidFill>
                <a:latin typeface="Times New Roman" panose="02020603050405020304" pitchFamily="18" charset="0"/>
                <a:cs typeface="Times New Roman" panose="02020603050405020304" pitchFamily="18" charset="0"/>
              </a:rPr>
              <a:t>özürlüleri</a:t>
            </a:r>
            <a:r>
              <a:rPr lang="tr-TR" dirty="0">
                <a:solidFill>
                  <a:schemeClr val="tx1"/>
                </a:solidFill>
                <a:latin typeface="Times New Roman" panose="02020603050405020304" pitchFamily="18" charset="0"/>
                <a:cs typeface="Times New Roman" panose="02020603050405020304" pitchFamily="18" charset="0"/>
              </a:rPr>
              <a:t>, yaşlıları ve </a:t>
            </a:r>
            <a:r>
              <a:rPr lang="tr-TR" dirty="0" smtClean="0">
                <a:solidFill>
                  <a:schemeClr val="tx1"/>
                </a:solidFill>
                <a:latin typeface="Times New Roman" panose="02020603050405020304" pitchFamily="18" charset="0"/>
                <a:cs typeface="Times New Roman" panose="02020603050405020304" pitchFamily="18" charset="0"/>
              </a:rPr>
              <a:t>yardıma </a:t>
            </a:r>
            <a:r>
              <a:rPr lang="tr-TR" dirty="0">
                <a:solidFill>
                  <a:schemeClr val="tx1"/>
                </a:solidFill>
                <a:latin typeface="Times New Roman" panose="02020603050405020304" pitchFamily="18" charset="0"/>
                <a:cs typeface="Times New Roman" panose="02020603050405020304" pitchFamily="18" charset="0"/>
              </a:rPr>
              <a:t>muhtaç kişileri tespit ederek sosyal hizmet kurumlarına bildirmek.</a:t>
            </a:r>
          </a:p>
        </p:txBody>
      </p:sp>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8112" y="3861048"/>
            <a:ext cx="2915816" cy="2276872"/>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88024" y="3861048"/>
            <a:ext cx="3312368" cy="2276872"/>
          </a:xfrm>
          <a:prstGeom prst="rect">
            <a:avLst/>
          </a:prstGeom>
        </p:spPr>
      </p:pic>
    </p:spTree>
    <p:extLst>
      <p:ext uri="{BB962C8B-B14F-4D97-AF65-F5344CB8AC3E}">
        <p14:creationId xmlns:p14="http://schemas.microsoft.com/office/powerpoint/2010/main" xmlns="" val="241473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5576" y="836712"/>
            <a:ext cx="7632848" cy="5400600"/>
          </a:xfrm>
        </p:spPr>
        <p:txBody>
          <a:bodyPr>
            <a:normAutofit/>
          </a:bodyPr>
          <a:lstStyle/>
          <a:p>
            <a:pPr>
              <a:buNone/>
              <a:defRPr/>
            </a:pPr>
            <a:r>
              <a:rPr lang="tr-TR" b="1" dirty="0" smtClean="0">
                <a:solidFill>
                  <a:srgbClr val="FF3300"/>
                </a:solidFill>
                <a:latin typeface="Times New Roman" panose="02020603050405020304" pitchFamily="18" charset="0"/>
                <a:cs typeface="Times New Roman" panose="02020603050405020304" pitchFamily="18" charset="0"/>
              </a:rPr>
              <a:t>Sorumluluğu</a:t>
            </a:r>
            <a:endParaRPr lang="tr-TR" b="1" dirty="0">
              <a:solidFill>
                <a:srgbClr val="FF3300"/>
              </a:solidFill>
              <a:latin typeface="Times New Roman" panose="02020603050405020304" pitchFamily="18" charset="0"/>
              <a:cs typeface="Times New Roman" panose="02020603050405020304" pitchFamily="18" charset="0"/>
            </a:endParaRPr>
          </a:p>
          <a:p>
            <a:pPr>
              <a:lnSpc>
                <a:spcPct val="90000"/>
              </a:lnSpc>
              <a:buNone/>
              <a:defRPr/>
            </a:pPr>
            <a:r>
              <a:rPr lang="tr-TR" b="1" dirty="0">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Belediye zabıtası amir ve memurları, görevlerine ilişkin kanun, tüzük, yönetmelik ve emirleri bilmekle, hizmetlerini bunların hükümleri dairesinde yapmakla ve görevlerin yerine getirilmesi sırasında birbirlerine yardım etmekle yükümlü ve sorumludurlar. </a:t>
            </a:r>
          </a:p>
          <a:p>
            <a:pPr>
              <a:buNone/>
              <a:defRPr/>
            </a:pP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09079" y="2996952"/>
            <a:ext cx="5382903" cy="3456384"/>
          </a:xfrm>
          <a:prstGeom prst="rect">
            <a:avLst/>
          </a:prstGeom>
          <a:ln>
            <a:noFill/>
          </a:ln>
          <a:effectLst>
            <a:softEdge rad="112500"/>
          </a:effectLst>
        </p:spPr>
      </p:pic>
    </p:spTree>
    <p:extLst>
      <p:ext uri="{BB962C8B-B14F-4D97-AF65-F5344CB8AC3E}">
        <p14:creationId xmlns:p14="http://schemas.microsoft.com/office/powerpoint/2010/main" xmlns="" val="4027483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5576" y="836712"/>
            <a:ext cx="7632848" cy="5400600"/>
          </a:xfrm>
        </p:spPr>
        <p:txBody>
          <a:bodyPr>
            <a:normAutofit/>
          </a:bodyPr>
          <a:lstStyle/>
          <a:p>
            <a:pPr>
              <a:buNone/>
              <a:defRPr/>
            </a:pP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99792" y="692696"/>
            <a:ext cx="3456384" cy="3456384"/>
          </a:xfrm>
          <a:prstGeom prst="rect">
            <a:avLst/>
          </a:prstGeom>
          <a:ln>
            <a:noFill/>
          </a:ln>
          <a:effectLst>
            <a:softEdge rad="112500"/>
          </a:effectLst>
        </p:spPr>
      </p:pic>
      <p:sp>
        <p:nvSpPr>
          <p:cNvPr id="6" name="Metin kutusu 5"/>
          <p:cNvSpPr txBox="1"/>
          <p:nvPr/>
        </p:nvSpPr>
        <p:spPr>
          <a:xfrm>
            <a:off x="467544" y="3717032"/>
            <a:ext cx="8208912" cy="1107996"/>
          </a:xfrm>
          <a:prstGeom prst="rect">
            <a:avLst/>
          </a:prstGeom>
          <a:noFill/>
        </p:spPr>
        <p:txBody>
          <a:bodyPr wrap="square" rtlCol="0">
            <a:spAutoFit/>
          </a:bodyPr>
          <a:lstStyle/>
          <a:p>
            <a:pPr algn="ctr"/>
            <a:r>
              <a:rPr lang="tr-TR" sz="6600" b="1" i="1" dirty="0" smtClean="0">
                <a:solidFill>
                  <a:srgbClr val="002060"/>
                </a:solidFill>
              </a:rPr>
              <a:t>TEŞEKKÜRLER</a:t>
            </a:r>
            <a:endParaRPr lang="tr-TR" sz="6600" b="1" i="1" dirty="0">
              <a:solidFill>
                <a:srgbClr val="002060"/>
              </a:solidFill>
            </a:endParaRPr>
          </a:p>
        </p:txBody>
      </p:sp>
      <p:sp>
        <p:nvSpPr>
          <p:cNvPr id="7" name="Metin kutusu 6"/>
          <p:cNvSpPr txBox="1"/>
          <p:nvPr/>
        </p:nvSpPr>
        <p:spPr>
          <a:xfrm>
            <a:off x="487006" y="4831050"/>
            <a:ext cx="8189449" cy="1569660"/>
          </a:xfrm>
          <a:prstGeom prst="rect">
            <a:avLst/>
          </a:prstGeom>
          <a:noFill/>
        </p:spPr>
        <p:txBody>
          <a:bodyPr wrap="square" rtlCol="0">
            <a:spAutoFit/>
          </a:bodyPr>
          <a:lstStyle/>
          <a:p>
            <a:pPr algn="ctr"/>
            <a:r>
              <a:rPr lang="tr-TR" sz="3200" b="1" i="1" dirty="0" smtClean="0">
                <a:solidFill>
                  <a:srgbClr val="0070C0"/>
                </a:solidFill>
              </a:rPr>
              <a:t>Enis </a:t>
            </a:r>
            <a:r>
              <a:rPr lang="tr-TR" sz="3200" b="1" i="1" dirty="0" err="1" smtClean="0">
                <a:solidFill>
                  <a:srgbClr val="0070C0"/>
                </a:solidFill>
              </a:rPr>
              <a:t>Sertan</a:t>
            </a:r>
            <a:r>
              <a:rPr lang="tr-TR" sz="3200" b="1" i="1" dirty="0" smtClean="0">
                <a:solidFill>
                  <a:srgbClr val="0070C0"/>
                </a:solidFill>
              </a:rPr>
              <a:t> ŞENSES</a:t>
            </a:r>
          </a:p>
          <a:p>
            <a:pPr algn="ctr"/>
            <a:endParaRPr lang="tr-TR" sz="3200" b="1" i="1" dirty="0" smtClean="0">
              <a:solidFill>
                <a:srgbClr val="0070C0"/>
              </a:solidFill>
            </a:endParaRPr>
          </a:p>
          <a:p>
            <a:pPr algn="ctr"/>
            <a:r>
              <a:rPr lang="tr-TR" sz="3200" b="1" i="1" dirty="0" smtClean="0">
                <a:solidFill>
                  <a:srgbClr val="0070C0"/>
                </a:solidFill>
              </a:rPr>
              <a:t>enissertan@gmail.com</a:t>
            </a:r>
            <a:endParaRPr lang="tr-TR" sz="3200" b="1" i="1" dirty="0">
              <a:solidFill>
                <a:srgbClr val="0070C0"/>
              </a:solidFill>
            </a:endParaRPr>
          </a:p>
        </p:txBody>
      </p:sp>
    </p:spTree>
    <p:extLst>
      <p:ext uri="{BB962C8B-B14F-4D97-AF65-F5344CB8AC3E}">
        <p14:creationId xmlns:p14="http://schemas.microsoft.com/office/powerpoint/2010/main" xmlns="" val="2985470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5576" y="764704"/>
            <a:ext cx="7632848" cy="5688632"/>
          </a:xfrm>
        </p:spPr>
        <p:txBody>
          <a:bodyPr>
            <a:normAutofit/>
          </a:bodyPr>
          <a:lstStyle/>
          <a:p>
            <a:pPr>
              <a:lnSpc>
                <a:spcPct val="80000"/>
              </a:lnSpc>
              <a:buNone/>
              <a:defRPr/>
            </a:pPr>
            <a:r>
              <a:rPr lang="tr-TR" sz="3200" b="1" dirty="0">
                <a:solidFill>
                  <a:srgbClr val="FF3300"/>
                </a:solidFill>
                <a:latin typeface="Times New Roman" panose="02020603050405020304" pitchFamily="18" charset="0"/>
                <a:ea typeface="Verdana" panose="020B0604030504040204" pitchFamily="34" charset="0"/>
                <a:cs typeface="Times New Roman" panose="02020603050405020304" pitchFamily="18" charset="0"/>
              </a:rPr>
              <a:t>Belediye Zabıtası</a:t>
            </a:r>
            <a:endParaRPr lang="tr-TR" sz="3200" b="1" dirty="0">
              <a:latin typeface="Times New Roman" panose="02020603050405020304" pitchFamily="18" charset="0"/>
              <a:ea typeface="Verdana" panose="020B0604030504040204" pitchFamily="34" charset="0"/>
              <a:cs typeface="Times New Roman" panose="02020603050405020304" pitchFamily="18" charset="0"/>
            </a:endParaRPr>
          </a:p>
          <a:p>
            <a:pPr>
              <a:buFont typeface="Wingdings" panose="05000000000000000000" pitchFamily="2" charset="2"/>
              <a:buChar char="Ø"/>
              <a:defRPr/>
            </a:pPr>
            <a:r>
              <a:rPr lang="tr-TR" sz="26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5393 sayılı Belediye Kanununa göre </a:t>
            </a:r>
            <a:r>
              <a:rPr lang="tr-TR" sz="2600"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(Md-48) </a:t>
            </a:r>
            <a:r>
              <a:rPr lang="tr-TR" sz="26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norm kadroya uygun olan Yazı İşleri, Mali Hizmetler, Fen İşleri ve </a:t>
            </a:r>
            <a:r>
              <a:rPr lang="tr-TR" sz="26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Zabıta Birimleri</a:t>
            </a:r>
            <a:r>
              <a:rPr lang="tr-TR" sz="26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nden oluşur</a:t>
            </a:r>
            <a:r>
              <a:rPr lang="tr-TR" sz="2600"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a:t>
            </a:r>
          </a:p>
          <a:p>
            <a:pPr>
              <a:buFont typeface="Wingdings" panose="05000000000000000000" pitchFamily="2" charset="2"/>
              <a:buChar char="Ø"/>
              <a:defRPr/>
            </a:pPr>
            <a:endParaRPr lang="tr-TR" sz="26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a:buFont typeface="Wingdings" panose="05000000000000000000" pitchFamily="2" charset="2"/>
              <a:buChar char="Ø"/>
              <a:defRPr/>
            </a:pPr>
            <a:r>
              <a:rPr lang="tr-TR" sz="26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5393 sayılı Belediye </a:t>
            </a:r>
            <a:r>
              <a:rPr lang="tr-TR" sz="2600"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Kanunu (Md-51)</a:t>
            </a:r>
          </a:p>
          <a:p>
            <a:pPr>
              <a:buFont typeface="Wingdings" panose="05000000000000000000" pitchFamily="2" charset="2"/>
              <a:buChar char="Ø"/>
              <a:defRPr/>
            </a:pPr>
            <a:endParaRPr lang="tr-TR" sz="2600" dirty="0">
              <a:solidFill>
                <a:schemeClr val="tx1"/>
              </a:solidFill>
              <a:latin typeface="Times New Roman" panose="02020603050405020304" pitchFamily="18" charset="0"/>
              <a:cs typeface="Times New Roman" panose="02020603050405020304" pitchFamily="18" charset="0"/>
            </a:endParaRPr>
          </a:p>
          <a:p>
            <a:pPr marL="68580" indent="0">
              <a:buNone/>
            </a:pPr>
            <a:r>
              <a:rPr lang="tr-TR" sz="2600" dirty="0" smtClean="0">
                <a:solidFill>
                  <a:srgbClr val="FF0000"/>
                </a:solidFill>
                <a:latin typeface="Times New Roman" panose="02020603050405020304" pitchFamily="18" charset="0"/>
                <a:cs typeface="Times New Roman" panose="02020603050405020304" pitchFamily="18" charset="0"/>
              </a:rPr>
              <a:t>Görevini </a:t>
            </a:r>
            <a:r>
              <a:rPr lang="tr-TR" sz="2600" dirty="0">
                <a:solidFill>
                  <a:srgbClr val="FF0000"/>
                </a:solidFill>
                <a:latin typeface="Times New Roman" panose="02020603050405020304" pitchFamily="18" charset="0"/>
                <a:cs typeface="Times New Roman" panose="02020603050405020304" pitchFamily="18" charset="0"/>
              </a:rPr>
              <a:t>yaparken zabıtaya karşı gelenler, kolluk kuvvetlerine karşı gelenler gibi cezalandırılır. </a:t>
            </a:r>
          </a:p>
          <a:p>
            <a:pPr marL="68580" indent="0">
              <a:buNone/>
            </a:pPr>
            <a:r>
              <a:rPr lang="tr-TR" sz="2600" dirty="0" smtClean="0">
                <a:solidFill>
                  <a:schemeClr val="tx1"/>
                </a:solidFill>
                <a:latin typeface="Times New Roman" panose="02020603050405020304" pitchFamily="18" charset="0"/>
                <a:cs typeface="Times New Roman" panose="02020603050405020304" pitchFamily="18" charset="0"/>
              </a:rPr>
              <a:t>Zabıta </a:t>
            </a:r>
            <a:r>
              <a:rPr lang="tr-TR" sz="2600" dirty="0">
                <a:solidFill>
                  <a:schemeClr val="tx1"/>
                </a:solidFill>
                <a:latin typeface="Times New Roman" panose="02020603050405020304" pitchFamily="18" charset="0"/>
                <a:cs typeface="Times New Roman" panose="02020603050405020304" pitchFamily="18" charset="0"/>
              </a:rPr>
              <a:t>hizmetleri kesintisiz olarak yürütülür. </a:t>
            </a:r>
            <a:r>
              <a:rPr lang="tr-TR" sz="2600" b="1" dirty="0">
                <a:solidFill>
                  <a:srgbClr val="FF3300"/>
                </a:solidFill>
                <a:latin typeface="Times New Roman" panose="02020603050405020304" pitchFamily="18" charset="0"/>
                <a:ea typeface="Verdana" panose="020B0604030504040204" pitchFamily="34" charset="0"/>
                <a:cs typeface="Times New Roman" panose="02020603050405020304" pitchFamily="18" charset="0"/>
              </a:rPr>
              <a:t>	</a:t>
            </a:r>
            <a:endParaRPr lang="tr-TR" sz="2600" dirty="0"/>
          </a:p>
        </p:txBody>
      </p:sp>
    </p:spTree>
    <p:extLst>
      <p:ext uri="{BB962C8B-B14F-4D97-AF65-F5344CB8AC3E}">
        <p14:creationId xmlns:p14="http://schemas.microsoft.com/office/powerpoint/2010/main" xmlns="" val="3899649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5576" y="836712"/>
            <a:ext cx="7632848" cy="5400600"/>
          </a:xfrm>
        </p:spPr>
        <p:txBody>
          <a:bodyPr>
            <a:normAutofit fontScale="92500"/>
          </a:bodyPr>
          <a:lstStyle/>
          <a:p>
            <a:pPr>
              <a:lnSpc>
                <a:spcPct val="80000"/>
              </a:lnSpc>
              <a:buNone/>
              <a:defRPr/>
            </a:pPr>
            <a:r>
              <a:rPr lang="tr-TR" b="1" dirty="0">
                <a:solidFill>
                  <a:srgbClr val="FF3300"/>
                </a:solidFill>
                <a:latin typeface="Times New Roman" panose="02020603050405020304" pitchFamily="18" charset="0"/>
                <a:ea typeface="Verdana" panose="020B0604030504040204" pitchFamily="34" charset="0"/>
                <a:cs typeface="Times New Roman" panose="02020603050405020304" pitchFamily="18" charset="0"/>
              </a:rPr>
              <a:t>	</a:t>
            </a:r>
            <a:r>
              <a:rPr lang="tr-TR" b="1" dirty="0" smtClean="0">
                <a:solidFill>
                  <a:srgbClr val="FF3300"/>
                </a:solidFill>
                <a:latin typeface="Times New Roman" panose="02020603050405020304" pitchFamily="18" charset="0"/>
                <a:ea typeface="Verdana" panose="020B0604030504040204" pitchFamily="34" charset="0"/>
                <a:cs typeface="Times New Roman" panose="02020603050405020304" pitchFamily="18" charset="0"/>
              </a:rPr>
              <a:t>	</a:t>
            </a:r>
            <a:endParaRPr lang="tr-TR" b="1" dirty="0" smtClean="0">
              <a:latin typeface="Times New Roman" panose="02020603050405020304" pitchFamily="18" charset="0"/>
              <a:ea typeface="Verdana" panose="020B0604030504040204" pitchFamily="34" charset="0"/>
              <a:cs typeface="Times New Roman" panose="02020603050405020304" pitchFamily="18" charset="0"/>
            </a:endParaRPr>
          </a:p>
          <a:p>
            <a:pPr algn="just">
              <a:buFont typeface="Wingdings" panose="05000000000000000000" pitchFamily="2" charset="2"/>
              <a:buChar char="Ø"/>
            </a:pPr>
            <a:r>
              <a:rPr lang="tr-TR" dirty="0" smtClean="0">
                <a:solidFill>
                  <a:schemeClr val="tx1"/>
                </a:solidFill>
                <a:latin typeface="Times New Roman" panose="02020603050405020304" pitchFamily="18" charset="0"/>
                <a:cs typeface="Times New Roman" panose="02020603050405020304" pitchFamily="18" charset="0"/>
              </a:rPr>
              <a:t>5216 sayılı Büyükşehir Belediye Kanununun uygulandığı illerde Büyükşehir Belediyesi ilçelerle birlikte yapılan çalışmalarda koordinasyonu sağlar. (5216 SK.Md-27, BZY Md-8/2)</a:t>
            </a:r>
          </a:p>
          <a:p>
            <a:pPr algn="just">
              <a:buFont typeface="Wingdings" panose="05000000000000000000" pitchFamily="2" charset="2"/>
              <a:buChar char="Ø"/>
            </a:pPr>
            <a:r>
              <a:rPr lang="tr-TR" dirty="0" smtClean="0">
                <a:solidFill>
                  <a:schemeClr val="tx1"/>
                </a:solidFill>
                <a:latin typeface="Times New Roman" panose="02020603050405020304" pitchFamily="18" charset="0"/>
                <a:cs typeface="Times New Roman" panose="02020603050405020304" pitchFamily="18" charset="0"/>
              </a:rPr>
              <a:t>Çalışma </a:t>
            </a:r>
            <a:r>
              <a:rPr lang="tr-TR" dirty="0">
                <a:solidFill>
                  <a:schemeClr val="tx1"/>
                </a:solidFill>
                <a:latin typeface="Times New Roman" panose="02020603050405020304" pitchFamily="18" charset="0"/>
                <a:cs typeface="Times New Roman" panose="02020603050405020304" pitchFamily="18" charset="0"/>
              </a:rPr>
              <a:t>saatleri; 657 sayılı yasanın 99’uncu maddesinde memurlar haftalık 40 saat çalıştırılır. Ancak; 5393 Sayılı Belediye Kanununun 51’inci maddesinde ise “Zabıta Hizmetleri” kesintisiz olarak yürütülür. Personelin çalışma süresi ve saatleri 657 sayılı yasada belirtilen çalışma süre saatlerine bağlı olmaksızın hizmetin aksatılmadan yürümesini sağlayacak şekilde düzenlenir. Ayrıca aynı maddenin 1’inci fıkrasında ise “ Belediye Zabıta Teşkilatının çalışma usul ve esasları İçişleri Bakanlığı tarafından çıkarılacak yönetmelik ile düzenlenir” der.</a:t>
            </a:r>
          </a:p>
          <a:p>
            <a:endParaRPr lang="tr-TR" dirty="0"/>
          </a:p>
        </p:txBody>
      </p:sp>
    </p:spTree>
    <p:extLst>
      <p:ext uri="{BB962C8B-B14F-4D97-AF65-F5344CB8AC3E}">
        <p14:creationId xmlns:p14="http://schemas.microsoft.com/office/powerpoint/2010/main" xmlns="" val="1901975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5576" y="836712"/>
            <a:ext cx="5040560" cy="5400600"/>
          </a:xfrm>
        </p:spPr>
        <p:txBody>
          <a:bodyPr>
            <a:normAutofit lnSpcReduction="10000"/>
          </a:bodyPr>
          <a:lstStyle/>
          <a:p>
            <a:pPr>
              <a:lnSpc>
                <a:spcPct val="80000"/>
              </a:lnSpc>
              <a:buNone/>
              <a:defRPr/>
            </a:pPr>
            <a:r>
              <a:rPr lang="tr-TR" b="1" dirty="0">
                <a:solidFill>
                  <a:srgbClr val="FF3300"/>
                </a:solidFill>
                <a:latin typeface="Times New Roman" panose="02020603050405020304" pitchFamily="18" charset="0"/>
                <a:ea typeface="Verdana" panose="020B0604030504040204" pitchFamily="34" charset="0"/>
                <a:cs typeface="Times New Roman" panose="02020603050405020304" pitchFamily="18" charset="0"/>
              </a:rPr>
              <a:t>Belediye Zabıtası</a:t>
            </a:r>
            <a:r>
              <a:rPr lang="tr-TR" b="1" dirty="0">
                <a:latin typeface="Times New Roman" panose="02020603050405020304" pitchFamily="18" charset="0"/>
                <a:ea typeface="Verdana" panose="020B0604030504040204" pitchFamily="34" charset="0"/>
                <a:cs typeface="Times New Roman" panose="02020603050405020304" pitchFamily="18" charset="0"/>
              </a:rPr>
              <a:t>	</a:t>
            </a:r>
          </a:p>
          <a:p>
            <a:pPr>
              <a:lnSpc>
                <a:spcPct val="80000"/>
              </a:lnSpc>
              <a:buNone/>
              <a:defRPr/>
            </a:pPr>
            <a:r>
              <a:rPr lang="tr-TR" b="1" dirty="0" smtClean="0">
                <a:latin typeface="Times New Roman" panose="02020603050405020304" pitchFamily="18" charset="0"/>
                <a:ea typeface="Verdana" panose="020B0604030504040204" pitchFamily="34" charset="0"/>
                <a:cs typeface="Times New Roman" panose="02020603050405020304" pitchFamily="18" charset="0"/>
              </a:rPr>
              <a:t>	</a:t>
            </a:r>
            <a:r>
              <a:rPr lang="tr-TR"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Beldenin </a:t>
            </a:r>
            <a:r>
              <a:rPr lang="tr-TR"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düzenini muhafaza </a:t>
            </a:r>
            <a:r>
              <a:rPr lang="tr-TR"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eden, belde </a:t>
            </a:r>
            <a:r>
              <a:rPr lang="tr-TR"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halkının esenlik, sağlık ve huzurunu koruyan, yetkili organların bu amaçla alacakları kararları uygulayan özel zabıta </a:t>
            </a:r>
            <a:r>
              <a:rPr lang="tr-TR"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kuvvetidir.</a:t>
            </a:r>
          </a:p>
          <a:p>
            <a:pPr>
              <a:lnSpc>
                <a:spcPct val="80000"/>
              </a:lnSpc>
              <a:buNone/>
              <a:defRPr/>
            </a:pPr>
            <a:endParaRPr lang="tr-TR" b="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endParaRPr>
          </a:p>
          <a:p>
            <a:pPr>
              <a:lnSpc>
                <a:spcPct val="80000"/>
              </a:lnSpc>
              <a:buNone/>
              <a:defRPr/>
            </a:pPr>
            <a:r>
              <a:rPr lang="tr-TR" b="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rPr>
              <a:t>Belediye </a:t>
            </a:r>
            <a:r>
              <a:rPr lang="tr-TR"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Zabıtası</a:t>
            </a:r>
          </a:p>
          <a:p>
            <a:pPr>
              <a:lnSpc>
                <a:spcPct val="80000"/>
              </a:lnSpc>
              <a:buNone/>
              <a:defRPr/>
            </a:pPr>
            <a:r>
              <a:rPr lang="tr-TR" b="1" dirty="0">
                <a:latin typeface="Times New Roman" panose="02020603050405020304" pitchFamily="18" charset="0"/>
                <a:ea typeface="Verdana" panose="020B0604030504040204" pitchFamily="34" charset="0"/>
                <a:cs typeface="Times New Roman" panose="02020603050405020304" pitchFamily="18" charset="0"/>
              </a:rPr>
              <a:t>	</a:t>
            </a:r>
            <a:r>
              <a:rPr lang="tr-TR"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Zabıta Daire Başkanı, </a:t>
            </a:r>
          </a:p>
          <a:p>
            <a:pPr>
              <a:lnSpc>
                <a:spcPct val="80000"/>
              </a:lnSpc>
              <a:buNone/>
              <a:defRPr/>
            </a:pPr>
            <a:r>
              <a:rPr lang="tr-TR"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	Zabıta Müdürü, </a:t>
            </a:r>
          </a:p>
          <a:p>
            <a:pPr>
              <a:lnSpc>
                <a:spcPct val="80000"/>
              </a:lnSpc>
              <a:buNone/>
              <a:defRPr/>
            </a:pPr>
            <a:r>
              <a:rPr lang="tr-TR"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	Zabıta Şube Müdürü, </a:t>
            </a:r>
          </a:p>
          <a:p>
            <a:pPr>
              <a:lnSpc>
                <a:spcPct val="80000"/>
              </a:lnSpc>
              <a:buNone/>
              <a:defRPr/>
            </a:pPr>
            <a:r>
              <a:rPr lang="tr-TR"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	Zabıta Amiri, </a:t>
            </a:r>
          </a:p>
          <a:p>
            <a:pPr>
              <a:lnSpc>
                <a:spcPct val="80000"/>
              </a:lnSpc>
              <a:buNone/>
              <a:defRPr/>
            </a:pPr>
            <a:r>
              <a:rPr lang="tr-TR"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	Zabıta Komiseri,</a:t>
            </a:r>
          </a:p>
          <a:p>
            <a:pPr>
              <a:lnSpc>
                <a:spcPct val="80000"/>
              </a:lnSpc>
              <a:buNone/>
              <a:defRPr/>
            </a:pPr>
            <a:r>
              <a:rPr lang="tr-TR"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	Zabıta Memuru,</a:t>
            </a:r>
          </a:p>
          <a:p>
            <a:pPr>
              <a:lnSpc>
                <a:spcPct val="80000"/>
              </a:lnSpc>
              <a:buNone/>
              <a:defRPr/>
            </a:pPr>
            <a:r>
              <a:rPr lang="tr-TR"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
            </a:r>
            <a:br>
              <a:rPr lang="tr-TR"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br>
            <a:r>
              <a:rPr lang="tr-TR" dirty="0" err="1">
                <a:solidFill>
                  <a:schemeClr val="tx1"/>
                </a:solidFill>
                <a:latin typeface="Times New Roman" panose="02020603050405020304" pitchFamily="18" charset="0"/>
                <a:ea typeface="Verdana" panose="020B0604030504040204" pitchFamily="34" charset="0"/>
                <a:cs typeface="Times New Roman" panose="02020603050405020304" pitchFamily="18" charset="0"/>
              </a:rPr>
              <a:t>ünvanlarından</a:t>
            </a:r>
            <a:r>
              <a:rPr lang="tr-TR"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 oluşur. </a:t>
            </a:r>
          </a:p>
          <a:p>
            <a:endParaRPr lang="tr-TR"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l="47298" t="11369" r="27921" b="3598"/>
          <a:stretch>
            <a:fillRect/>
          </a:stretch>
        </p:blipFill>
        <p:spPr bwMode="auto">
          <a:xfrm>
            <a:off x="6372200" y="1340768"/>
            <a:ext cx="1912318" cy="439248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2798908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644742" y="764704"/>
            <a:ext cx="7887698" cy="5688632"/>
          </a:xfrm>
        </p:spPr>
      </p:pic>
    </p:spTree>
    <p:extLst>
      <p:ext uri="{BB962C8B-B14F-4D97-AF65-F5344CB8AC3E}">
        <p14:creationId xmlns:p14="http://schemas.microsoft.com/office/powerpoint/2010/main" xmlns="" val="2778963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644742" y="764705"/>
            <a:ext cx="7887698" cy="5544616"/>
          </a:xfrm>
        </p:spPr>
      </p:pic>
    </p:spTree>
    <p:extLst>
      <p:ext uri="{BB962C8B-B14F-4D97-AF65-F5344CB8AC3E}">
        <p14:creationId xmlns:p14="http://schemas.microsoft.com/office/powerpoint/2010/main" xmlns="" val="1895952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
        <p:nvSpPr>
          <p:cNvPr id="4" name="İçerik Yer Tutucusu 2"/>
          <p:cNvSpPr txBox="1">
            <a:spLocks/>
          </p:cNvSpPr>
          <p:nvPr/>
        </p:nvSpPr>
        <p:spPr>
          <a:xfrm>
            <a:off x="755576" y="836712"/>
            <a:ext cx="7776864" cy="5542254"/>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nSpc>
                <a:spcPct val="90000"/>
              </a:lnSpc>
              <a:buFont typeface="Wingdings 2" pitchFamily="18" charset="2"/>
              <a:buNone/>
              <a:defRPr/>
            </a:pPr>
            <a:r>
              <a:rPr lang="tr-TR" b="1" dirty="0" smtClean="0">
                <a:latin typeface="Times New Roman" panose="02020603050405020304" pitchFamily="18" charset="0"/>
                <a:cs typeface="Times New Roman" panose="02020603050405020304" pitchFamily="18" charset="0"/>
              </a:rPr>
              <a:t>	</a:t>
            </a:r>
          </a:p>
          <a:p>
            <a:pPr>
              <a:lnSpc>
                <a:spcPct val="90000"/>
              </a:lnSpc>
              <a:buFont typeface="Wingdings 2" pitchFamily="18" charset="2"/>
              <a:buNone/>
              <a:defRPr/>
            </a:pPr>
            <a:endParaRPr lang="tr-TR" b="1" dirty="0">
              <a:latin typeface="Times New Roman" panose="02020603050405020304" pitchFamily="18" charset="0"/>
              <a:cs typeface="Times New Roman" panose="02020603050405020304" pitchFamily="18" charset="0"/>
            </a:endParaRPr>
          </a:p>
          <a:p>
            <a:pPr algn="ctr">
              <a:lnSpc>
                <a:spcPct val="90000"/>
              </a:lnSpc>
              <a:buFont typeface="Wingdings 2" pitchFamily="18" charset="2"/>
              <a:buNone/>
              <a:defRPr/>
            </a:pPr>
            <a:r>
              <a:rPr lang="tr-TR" sz="5400" b="1" dirty="0" smtClean="0">
                <a:solidFill>
                  <a:srgbClr val="FF0000"/>
                </a:solidFill>
                <a:latin typeface="Times New Roman" panose="02020603050405020304" pitchFamily="18" charset="0"/>
                <a:cs typeface="Times New Roman" panose="02020603050405020304" pitchFamily="18" charset="0"/>
              </a:rPr>
              <a:t>BRANŞLAŞMA</a:t>
            </a:r>
          </a:p>
          <a:p>
            <a:pPr algn="ctr">
              <a:lnSpc>
                <a:spcPct val="90000"/>
              </a:lnSpc>
              <a:buFont typeface="Wingdings 2" pitchFamily="18" charset="2"/>
              <a:buNone/>
              <a:defRPr/>
            </a:pPr>
            <a:endParaRPr lang="tr-TR" b="1" dirty="0">
              <a:latin typeface="Times New Roman" panose="02020603050405020304" pitchFamily="18" charset="0"/>
              <a:cs typeface="Times New Roman" panose="02020603050405020304" pitchFamily="18" charset="0"/>
            </a:endParaRPr>
          </a:p>
          <a:p>
            <a:pPr algn="ctr">
              <a:lnSpc>
                <a:spcPct val="90000"/>
              </a:lnSpc>
              <a:buFont typeface="Wingdings 2" pitchFamily="18" charset="2"/>
              <a:buNone/>
              <a:defRPr/>
            </a:pPr>
            <a:endParaRPr lang="tr-TR" b="1" dirty="0" smtClean="0">
              <a:latin typeface="Times New Roman" panose="02020603050405020304" pitchFamily="18" charset="0"/>
              <a:cs typeface="Times New Roman" panose="02020603050405020304" pitchFamily="18" charset="0"/>
            </a:endParaRPr>
          </a:p>
          <a:p>
            <a:pPr algn="ctr">
              <a:lnSpc>
                <a:spcPct val="90000"/>
              </a:lnSpc>
              <a:buFont typeface="Wingdings 2" pitchFamily="18" charset="2"/>
              <a:buNone/>
              <a:defRPr/>
            </a:pPr>
            <a:r>
              <a:rPr lang="tr-TR" sz="20000" b="1" dirty="0" smtClean="0">
                <a:solidFill>
                  <a:srgbClr val="FF0000"/>
                </a:solidFill>
                <a:latin typeface="Times New Roman" panose="02020603050405020304" pitchFamily="18" charset="0"/>
                <a:cs typeface="Times New Roman" panose="02020603050405020304" pitchFamily="18" charset="0"/>
              </a:rPr>
              <a:t>?</a:t>
            </a:r>
          </a:p>
          <a:p>
            <a:pPr marL="68580" indent="0">
              <a:buFont typeface="Wingdings 2" pitchFamily="18" charset="2"/>
              <a:buNone/>
            </a:pPr>
            <a:endParaRPr lang="tr-TR" dirty="0"/>
          </a:p>
        </p:txBody>
      </p:sp>
    </p:spTree>
    <p:extLst>
      <p:ext uri="{BB962C8B-B14F-4D97-AF65-F5344CB8AC3E}">
        <p14:creationId xmlns:p14="http://schemas.microsoft.com/office/powerpoint/2010/main" xmlns="" val="418676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4"/>
                                        </p:tgtEl>
                                      </p:cBhvr>
                                    </p:animEffect>
                                    <p:anim calcmode="lin" valueType="num">
                                      <p:cBhvr>
                                        <p:cTn id="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
                                        </p:tgtEl>
                                        <p:attrNameLst>
                                          <p:attrName>ppt_h</p:attrName>
                                        </p:attrNameLst>
                                      </p:cBhvr>
                                      <p:tavLst>
                                        <p:tav tm="0">
                                          <p:val>
                                            <p:strVal val="ppt_h"/>
                                          </p:val>
                                        </p:tav>
                                        <p:tav tm="100000">
                                          <p:val>
                                            <p:strVal val="ppt_h"/>
                                          </p:val>
                                        </p:tav>
                                      </p:tavLst>
                                    </p:anim>
                                    <p:set>
                                      <p:cBhvr>
                                        <p:cTn id="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08262" y="0"/>
            <a:ext cx="3512372" cy="620688"/>
          </a:xfrm>
        </p:spPr>
        <p:txBody>
          <a:bodyPr>
            <a:normAutofit/>
          </a:bodyPr>
          <a:lstStyle/>
          <a:p>
            <a:r>
              <a:rPr lang="tr-TR" sz="1800" b="1" i="1" dirty="0" smtClean="0">
                <a:solidFill>
                  <a:schemeClr val="bg1"/>
                </a:solidFill>
                <a:latin typeface="Times New Roman" panose="02020603050405020304" pitchFamily="18" charset="0"/>
                <a:cs typeface="Times New Roman" panose="02020603050405020304" pitchFamily="18" charset="0"/>
              </a:rPr>
              <a:t>Güveniniz İçin Çalışıyoruz…</a:t>
            </a:r>
            <a:endParaRPr lang="tr-TR" sz="1800" b="1" i="1"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11560" y="836712"/>
            <a:ext cx="7776864" cy="5400600"/>
          </a:xfrm>
        </p:spPr>
        <p:txBody>
          <a:bodyPr>
            <a:normAutofit/>
          </a:bodyPr>
          <a:lstStyle/>
          <a:p>
            <a:pPr>
              <a:lnSpc>
                <a:spcPct val="90000"/>
              </a:lnSpc>
              <a:buNone/>
              <a:defRPr/>
            </a:pPr>
            <a:r>
              <a:rPr lang="tr-TR" b="1" dirty="0">
                <a:latin typeface="Times New Roman" panose="02020603050405020304" pitchFamily="18" charset="0"/>
                <a:cs typeface="Times New Roman" panose="02020603050405020304" pitchFamily="18" charset="0"/>
              </a:rPr>
              <a:t>	</a:t>
            </a:r>
            <a:r>
              <a:rPr lang="tr-TR" dirty="0" smtClean="0">
                <a:solidFill>
                  <a:schemeClr val="tx1"/>
                </a:solidFill>
                <a:latin typeface="Times New Roman" panose="02020603050405020304" pitchFamily="18" charset="0"/>
                <a:cs typeface="Times New Roman" panose="02020603050405020304" pitchFamily="18" charset="0"/>
              </a:rPr>
              <a:t>Belediye </a:t>
            </a:r>
            <a:r>
              <a:rPr lang="tr-TR" dirty="0">
                <a:solidFill>
                  <a:schemeClr val="tx1"/>
                </a:solidFill>
                <a:latin typeface="Times New Roman" panose="02020603050405020304" pitchFamily="18" charset="0"/>
                <a:cs typeface="Times New Roman" panose="02020603050405020304" pitchFamily="18" charset="0"/>
              </a:rPr>
              <a:t>Zabıtası, </a:t>
            </a:r>
            <a:r>
              <a:rPr lang="tr-TR" dirty="0" smtClean="0">
                <a:solidFill>
                  <a:schemeClr val="tx1"/>
                </a:solidFill>
                <a:latin typeface="Times New Roman" panose="02020603050405020304" pitchFamily="18" charset="0"/>
                <a:cs typeface="Times New Roman" panose="02020603050405020304" pitchFamily="18" charset="0"/>
              </a:rPr>
              <a:t>Zabıta hizmetlerinin </a:t>
            </a:r>
            <a:r>
              <a:rPr lang="tr-TR" dirty="0">
                <a:solidFill>
                  <a:schemeClr val="tx1"/>
                </a:solidFill>
                <a:latin typeface="Times New Roman" panose="02020603050405020304" pitchFamily="18" charset="0"/>
                <a:cs typeface="Times New Roman" panose="02020603050405020304" pitchFamily="18" charset="0"/>
              </a:rPr>
              <a:t>gereğine </a:t>
            </a:r>
            <a:r>
              <a:rPr lang="tr-TR" dirty="0" smtClean="0">
                <a:solidFill>
                  <a:schemeClr val="tx1"/>
                </a:solidFill>
                <a:latin typeface="Times New Roman" panose="02020603050405020304" pitchFamily="18" charset="0"/>
                <a:cs typeface="Times New Roman" panose="02020603050405020304" pitchFamily="18" charset="0"/>
              </a:rPr>
              <a:t>ve yoğunluğuna </a:t>
            </a:r>
            <a:r>
              <a:rPr lang="tr-TR" dirty="0">
                <a:solidFill>
                  <a:schemeClr val="tx1"/>
                </a:solidFill>
                <a:latin typeface="Times New Roman" panose="02020603050405020304" pitchFamily="18" charset="0"/>
                <a:cs typeface="Times New Roman" panose="02020603050405020304" pitchFamily="18" charset="0"/>
              </a:rPr>
              <a:t>göre, </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a:p>
            <a:pPr>
              <a:lnSpc>
                <a:spcPct val="90000"/>
              </a:lnSpc>
              <a:buNone/>
              <a:defRPr/>
            </a:pPr>
            <a:r>
              <a:rPr lang="tr-TR" b="1" dirty="0">
                <a:latin typeface="Times New Roman" panose="02020603050405020304" pitchFamily="18" charset="0"/>
                <a:cs typeface="Times New Roman" panose="02020603050405020304" pitchFamily="18" charset="0"/>
              </a:rPr>
              <a:t>	</a:t>
            </a:r>
            <a:r>
              <a:rPr lang="tr-TR" b="1" dirty="0">
                <a:solidFill>
                  <a:srgbClr val="FF3300"/>
                </a:solidFill>
                <a:latin typeface="Times New Roman" panose="02020603050405020304" pitchFamily="18" charset="0"/>
                <a:cs typeface="Times New Roman" panose="02020603050405020304" pitchFamily="18" charset="0"/>
              </a:rPr>
              <a:t>İmar</a:t>
            </a:r>
            <a:r>
              <a:rPr lang="tr-TR" b="1" dirty="0">
                <a:latin typeface="Times New Roman" panose="02020603050405020304" pitchFamily="18" charset="0"/>
                <a:cs typeface="Times New Roman" panose="02020603050405020304" pitchFamily="18" charset="0"/>
              </a:rPr>
              <a:t> Zabıtası, </a:t>
            </a:r>
          </a:p>
          <a:p>
            <a:pPr>
              <a:lnSpc>
                <a:spcPct val="90000"/>
              </a:lnSpc>
              <a:buNone/>
              <a:defRPr/>
            </a:pPr>
            <a:r>
              <a:rPr lang="tr-TR" b="1" dirty="0">
                <a:latin typeface="Times New Roman" panose="02020603050405020304" pitchFamily="18" charset="0"/>
                <a:cs typeface="Times New Roman" panose="02020603050405020304" pitchFamily="18" charset="0"/>
              </a:rPr>
              <a:t>	</a:t>
            </a:r>
            <a:r>
              <a:rPr lang="tr-TR" b="1" dirty="0">
                <a:solidFill>
                  <a:srgbClr val="FF3300"/>
                </a:solidFill>
                <a:latin typeface="Times New Roman" panose="02020603050405020304" pitchFamily="18" charset="0"/>
                <a:cs typeface="Times New Roman" panose="02020603050405020304" pitchFamily="18" charset="0"/>
              </a:rPr>
              <a:t>Çevre</a:t>
            </a:r>
            <a:r>
              <a:rPr lang="tr-TR" b="1" dirty="0">
                <a:latin typeface="Times New Roman" panose="02020603050405020304" pitchFamily="18" charset="0"/>
                <a:cs typeface="Times New Roman" panose="02020603050405020304" pitchFamily="18" charset="0"/>
              </a:rPr>
              <a:t> Zabıtası, </a:t>
            </a:r>
          </a:p>
          <a:p>
            <a:pPr>
              <a:lnSpc>
                <a:spcPct val="90000"/>
              </a:lnSpc>
              <a:buNone/>
              <a:defRPr/>
            </a:pPr>
            <a:r>
              <a:rPr lang="tr-TR" b="1" dirty="0">
                <a:latin typeface="Times New Roman" panose="02020603050405020304" pitchFamily="18" charset="0"/>
                <a:cs typeface="Times New Roman" panose="02020603050405020304" pitchFamily="18" charset="0"/>
              </a:rPr>
              <a:t>	</a:t>
            </a:r>
            <a:r>
              <a:rPr lang="tr-TR" b="1" dirty="0">
                <a:solidFill>
                  <a:srgbClr val="FF3300"/>
                </a:solidFill>
                <a:latin typeface="Times New Roman" panose="02020603050405020304" pitchFamily="18" charset="0"/>
                <a:cs typeface="Times New Roman" panose="02020603050405020304" pitchFamily="18" charset="0"/>
              </a:rPr>
              <a:t>Sağlık</a:t>
            </a:r>
            <a:r>
              <a:rPr lang="tr-TR" b="1" dirty="0">
                <a:latin typeface="Times New Roman" panose="02020603050405020304" pitchFamily="18" charset="0"/>
                <a:cs typeface="Times New Roman" panose="02020603050405020304" pitchFamily="18" charset="0"/>
              </a:rPr>
              <a:t> Zabıtası, </a:t>
            </a:r>
          </a:p>
          <a:p>
            <a:pPr>
              <a:lnSpc>
                <a:spcPct val="90000"/>
              </a:lnSpc>
              <a:buNone/>
              <a:defRPr/>
            </a:pPr>
            <a:r>
              <a:rPr lang="tr-TR" b="1" dirty="0">
                <a:latin typeface="Times New Roman" panose="02020603050405020304" pitchFamily="18" charset="0"/>
                <a:cs typeface="Times New Roman" panose="02020603050405020304" pitchFamily="18" charset="0"/>
              </a:rPr>
              <a:t>	</a:t>
            </a:r>
            <a:r>
              <a:rPr lang="tr-TR" b="1" dirty="0">
                <a:solidFill>
                  <a:srgbClr val="FF3300"/>
                </a:solidFill>
                <a:latin typeface="Times New Roman" panose="02020603050405020304" pitchFamily="18" charset="0"/>
                <a:cs typeface="Times New Roman" panose="02020603050405020304" pitchFamily="18" charset="0"/>
              </a:rPr>
              <a:t>Trafik</a:t>
            </a:r>
            <a:r>
              <a:rPr lang="tr-TR" b="1" dirty="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Zabıtası,  </a:t>
            </a:r>
            <a:endParaRPr lang="tr-TR" b="1" dirty="0">
              <a:latin typeface="Times New Roman" panose="02020603050405020304" pitchFamily="18" charset="0"/>
              <a:cs typeface="Times New Roman" panose="02020603050405020304" pitchFamily="18" charset="0"/>
            </a:endParaRPr>
          </a:p>
          <a:p>
            <a:pPr>
              <a:lnSpc>
                <a:spcPct val="90000"/>
              </a:lnSpc>
              <a:buNone/>
              <a:defRPr/>
            </a:pPr>
            <a:r>
              <a:rPr lang="tr-TR" b="1" dirty="0">
                <a:latin typeface="Times New Roman" panose="02020603050405020304" pitchFamily="18" charset="0"/>
                <a:cs typeface="Times New Roman" panose="02020603050405020304" pitchFamily="18" charset="0"/>
              </a:rPr>
              <a:t>	</a:t>
            </a:r>
            <a:r>
              <a:rPr lang="tr-TR" b="1" dirty="0">
                <a:solidFill>
                  <a:srgbClr val="FF3300"/>
                </a:solidFill>
                <a:latin typeface="Times New Roman" panose="02020603050405020304" pitchFamily="18" charset="0"/>
                <a:cs typeface="Times New Roman" panose="02020603050405020304" pitchFamily="18" charset="0"/>
              </a:rPr>
              <a:t>Turizm</a:t>
            </a:r>
            <a:r>
              <a:rPr lang="tr-TR" b="1" dirty="0">
                <a:latin typeface="Times New Roman" panose="02020603050405020304" pitchFamily="18" charset="0"/>
                <a:cs typeface="Times New Roman" panose="02020603050405020304" pitchFamily="18" charset="0"/>
              </a:rPr>
              <a:t> Zabıtası </a:t>
            </a:r>
            <a:endParaRPr lang="tr-TR" b="1" dirty="0" smtClean="0">
              <a:latin typeface="Times New Roman" panose="02020603050405020304" pitchFamily="18" charset="0"/>
              <a:cs typeface="Times New Roman" panose="02020603050405020304" pitchFamily="18" charset="0"/>
            </a:endParaRPr>
          </a:p>
          <a:p>
            <a:pPr>
              <a:lnSpc>
                <a:spcPct val="90000"/>
              </a:lnSpc>
              <a:buNone/>
              <a:defRPr/>
            </a:pPr>
            <a:r>
              <a:rPr lang="tr-TR" b="1" dirty="0">
                <a:latin typeface="Times New Roman" panose="02020603050405020304" pitchFamily="18" charset="0"/>
                <a:cs typeface="Times New Roman" panose="02020603050405020304" pitchFamily="18" charset="0"/>
              </a:rPr>
              <a:t>	</a:t>
            </a:r>
            <a:r>
              <a:rPr lang="tr-TR" dirty="0" smtClean="0">
                <a:solidFill>
                  <a:schemeClr val="tx1"/>
                </a:solidFill>
                <a:latin typeface="Times New Roman" panose="02020603050405020304" pitchFamily="18" charset="0"/>
                <a:cs typeface="Times New Roman" panose="02020603050405020304" pitchFamily="18" charset="0"/>
              </a:rPr>
              <a:t>gibi </a:t>
            </a:r>
            <a:r>
              <a:rPr lang="tr-TR" dirty="0">
                <a:solidFill>
                  <a:schemeClr val="tx1"/>
                </a:solidFill>
                <a:latin typeface="Times New Roman" panose="02020603050405020304" pitchFamily="18" charset="0"/>
                <a:cs typeface="Times New Roman" panose="02020603050405020304" pitchFamily="18" charset="0"/>
              </a:rPr>
              <a:t>kısımlara ayrılabilir.</a:t>
            </a:r>
          </a:p>
          <a:p>
            <a:pPr>
              <a:lnSpc>
                <a:spcPct val="90000"/>
              </a:lnSpc>
              <a:buNone/>
              <a:defRPr/>
            </a:pPr>
            <a:r>
              <a:rPr lang="tr-TR" dirty="0">
                <a:solidFill>
                  <a:schemeClr val="tx1"/>
                </a:solidFill>
                <a:latin typeface="Times New Roman" panose="02020603050405020304" pitchFamily="18" charset="0"/>
                <a:cs typeface="Times New Roman" panose="02020603050405020304" pitchFamily="18" charset="0"/>
              </a:rPr>
              <a:t/>
            </a:r>
            <a:br>
              <a:rPr lang="tr-TR" dirty="0">
                <a:solidFill>
                  <a:schemeClr val="tx1"/>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Belediye Zabıtası, hizmetin özelliğine göre sabit, gezici veya toplu olarak görev yapar. </a:t>
            </a:r>
          </a:p>
          <a:p>
            <a:pPr marL="68580" indent="0">
              <a:buNone/>
            </a:pPr>
            <a:endParaRPr lang="tr-TR" dirty="0"/>
          </a:p>
        </p:txBody>
      </p:sp>
    </p:spTree>
    <p:extLst>
      <p:ext uri="{BB962C8B-B14F-4D97-AF65-F5344CB8AC3E}">
        <p14:creationId xmlns:p14="http://schemas.microsoft.com/office/powerpoint/2010/main" xmlns="" val="11721455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Doğ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631</TotalTime>
  <Words>804</Words>
  <Application>Microsoft Office PowerPoint</Application>
  <PresentationFormat>Ekran Gösterisi (4:3)</PresentationFormat>
  <Paragraphs>194</Paragraphs>
  <Slides>25</Slides>
  <Notes>25</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Austin</vt:lpstr>
      <vt:lpstr>ZABITA</vt:lpstr>
      <vt:lpstr>Belediye Zabıtası;</vt:lpstr>
      <vt:lpstr>Güveniniz İçin Çalışıyoruz…</vt:lpstr>
      <vt:lpstr>Güveniniz İçin Çalışıyoruz…</vt:lpstr>
      <vt:lpstr>Güveniniz İçin Çalışıyoruz…</vt:lpstr>
      <vt:lpstr>Güveniniz İçin Çalışıyoruz…</vt:lpstr>
      <vt:lpstr>Güveniniz İçin Çalışıyoruz…</vt:lpstr>
      <vt:lpstr>Güveniniz İçin Çalışıyoruz…</vt:lpstr>
      <vt:lpstr>Güveniniz İçin Çalışıyoruz…</vt:lpstr>
      <vt:lpstr>Güveniniz İçin Çalışıyoruz…</vt:lpstr>
      <vt:lpstr>Güveniniz İçin Çalışıyoruz…</vt:lpstr>
      <vt:lpstr>Güveniniz İçin Çalışıyoruz…</vt:lpstr>
      <vt:lpstr>Güveniniz İçin Çalışıyoruz…</vt:lpstr>
      <vt:lpstr>Güveniniz İçin Çalışıyoruz…</vt:lpstr>
      <vt:lpstr>Güveniniz İçin Çalışıyoruz…</vt:lpstr>
      <vt:lpstr>Güveniniz İçin Çalışıyoruz…</vt:lpstr>
      <vt:lpstr>Güveniniz İçin Çalışıyoruz…</vt:lpstr>
      <vt:lpstr>Güveniniz İçin Çalışıyoruz…</vt:lpstr>
      <vt:lpstr>Güveniniz İçin Çalışıyoruz…</vt:lpstr>
      <vt:lpstr>Güveniniz İçin Çalışıyoruz…</vt:lpstr>
      <vt:lpstr>Güveniniz İçin Çalışıyoruz…</vt:lpstr>
      <vt:lpstr>Güveniniz İçin Çalışıyoruz…</vt:lpstr>
      <vt:lpstr>Güveniniz İçin Çalışıyoruz…</vt:lpstr>
      <vt:lpstr>Güveniniz İçin Çalışıyoruz…</vt:lpstr>
      <vt:lpstr>Güveniniz İçin Çalışıyoruz…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ZABITA</dc:title>
  <dc:creator>Enis ŞENSES</dc:creator>
  <cp:lastModifiedBy>Ultimate7</cp:lastModifiedBy>
  <cp:revision>38</cp:revision>
  <dcterms:created xsi:type="dcterms:W3CDTF">2016-02-06T11:00:29Z</dcterms:created>
  <dcterms:modified xsi:type="dcterms:W3CDTF">2016-02-17T06:21:22Z</dcterms:modified>
</cp:coreProperties>
</file>