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57" r:id="rId3"/>
    <p:sldId id="260" r:id="rId4"/>
    <p:sldId id="259" r:id="rId5"/>
    <p:sldId id="258" r:id="rId6"/>
    <p:sldId id="261" r:id="rId7"/>
    <p:sldId id="277" r:id="rId8"/>
    <p:sldId id="262" r:id="rId9"/>
    <p:sldId id="263" r:id="rId10"/>
    <p:sldId id="265" r:id="rId11"/>
    <p:sldId id="266" r:id="rId12"/>
    <p:sldId id="267" r:id="rId13"/>
    <p:sldId id="282" r:id="rId14"/>
    <p:sldId id="268" r:id="rId15"/>
    <p:sldId id="281" r:id="rId16"/>
    <p:sldId id="279" r:id="rId17"/>
    <p:sldId id="280" r:id="rId18"/>
    <p:sldId id="269" r:id="rId19"/>
    <p:sldId id="270" r:id="rId20"/>
    <p:sldId id="271" r:id="rId21"/>
    <p:sldId id="272" r:id="rId22"/>
    <p:sldId id="273" r:id="rId23"/>
    <p:sldId id="274" r:id="rId24"/>
    <p:sldId id="275" r:id="rId25"/>
    <p:sldId id="276" r:id="rId26"/>
    <p:sldId id="278"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F9408F-5F24-4135-99B8-D907550994D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tr-TR"/>
        </a:p>
      </dgm:t>
    </dgm:pt>
    <dgm:pt modelId="{5E1DE921-EF63-4A95-8B5D-CA1F78B49C4D}" type="pres">
      <dgm:prSet presAssocID="{18F9408F-5F24-4135-99B8-D907550994D2}" presName="hierChild1" presStyleCnt="0">
        <dgm:presLayoutVars>
          <dgm:chPref val="1"/>
          <dgm:dir/>
          <dgm:animOne val="branch"/>
          <dgm:animLvl val="lvl"/>
          <dgm:resizeHandles/>
        </dgm:presLayoutVars>
      </dgm:prSet>
      <dgm:spPr/>
      <dgm:t>
        <a:bodyPr/>
        <a:lstStyle/>
        <a:p>
          <a:endParaRPr lang="tr-TR"/>
        </a:p>
      </dgm:t>
    </dgm:pt>
  </dgm:ptLst>
  <dgm:cxnLst>
    <dgm:cxn modelId="{741BE3AE-40E5-464F-99E2-086398BCC2E9}" type="presOf" srcId="{18F9408F-5F24-4135-99B8-D907550994D2}" destId="{5E1DE921-EF63-4A95-8B5D-CA1F78B49C4D}" srcOrd="0"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FBB24C-151E-4C60-9E97-174817D9010A}" type="datetimeFigureOut">
              <a:rPr lang="tr-TR" smtClean="0"/>
              <a:t>23.02.2016</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6D31E5-F6B8-43C2-9C6C-F73F8B8BE7D8}" type="slidenum">
              <a:rPr lang="tr-TR" smtClean="0"/>
              <a:t>‹#›</a:t>
            </a:fld>
            <a:endParaRPr lang="tr-TR"/>
          </a:p>
        </p:txBody>
      </p:sp>
    </p:spTree>
    <p:extLst>
      <p:ext uri="{BB962C8B-B14F-4D97-AF65-F5344CB8AC3E}">
        <p14:creationId xmlns:p14="http://schemas.microsoft.com/office/powerpoint/2010/main" val="3131934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tr-TR" smtClean="0"/>
              <a:t>Asıl başlık stili için tıklatın</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Date Placeholder 3"/>
          <p:cNvSpPr>
            <a:spLocks noGrp="1"/>
          </p:cNvSpPr>
          <p:nvPr>
            <p:ph type="dt" sz="half" idx="10"/>
          </p:nvPr>
        </p:nvSpPr>
        <p:spPr/>
        <p:txBody>
          <a:bodyPr/>
          <a:lstStyle/>
          <a:p>
            <a:fld id="{B44DBDA7-7C1B-4E49-B5B0-3FB26F0B0B9A}" type="datetimeFigureOut">
              <a:rPr lang="tr-TR" smtClean="0"/>
              <a:t>23.02.2016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07B17E-9315-4A0E-B2D1-2ED59FA838C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44DBDA7-7C1B-4E49-B5B0-3FB26F0B0B9A}" type="datetimeFigureOut">
              <a:rPr lang="tr-TR" smtClean="0"/>
              <a:t>23.02.2016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07B17E-9315-4A0E-B2D1-2ED59FA838C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44DBDA7-7C1B-4E49-B5B0-3FB26F0B0B9A}" type="datetimeFigureOut">
              <a:rPr lang="tr-TR" smtClean="0"/>
              <a:t>23.02.2016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07B17E-9315-4A0E-B2D1-2ED59FA838C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44DBDA7-7C1B-4E49-B5B0-3FB26F0B0B9A}" type="datetimeFigureOut">
              <a:rPr lang="tr-TR" smtClean="0"/>
              <a:t>23.02.2016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07B17E-9315-4A0E-B2D1-2ED59FA838C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tr-TR" smtClean="0"/>
              <a:t>Asıl başlık stili için tıklatın</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4DBDA7-7C1B-4E49-B5B0-3FB26F0B0B9A}" type="datetimeFigureOut">
              <a:rPr lang="tr-TR" smtClean="0"/>
              <a:t>23.02.2016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07B17E-9315-4A0E-B2D1-2ED59FA838C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44DBDA7-7C1B-4E49-B5B0-3FB26F0B0B9A}" type="datetimeFigureOut">
              <a:rPr lang="tr-TR" smtClean="0"/>
              <a:t>23.02.2016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907B17E-9315-4A0E-B2D1-2ED59FA838C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44DBDA7-7C1B-4E49-B5B0-3FB26F0B0B9A}" type="datetimeFigureOut">
              <a:rPr lang="tr-TR" smtClean="0"/>
              <a:t>23.02.2016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907B17E-9315-4A0E-B2D1-2ED59FA838C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B44DBDA7-7C1B-4E49-B5B0-3FB26F0B0B9A}" type="datetimeFigureOut">
              <a:rPr lang="tr-TR" smtClean="0"/>
              <a:t>23.02.2016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907B17E-9315-4A0E-B2D1-2ED59FA838C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4DBDA7-7C1B-4E49-B5B0-3FB26F0B0B9A}" type="datetimeFigureOut">
              <a:rPr lang="tr-TR" smtClean="0"/>
              <a:t>23.02.2016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907B17E-9315-4A0E-B2D1-2ED59FA838C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tr-TR" smtClean="0"/>
              <a:t>Asıl başlık stili için tıklatın</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44DBDA7-7C1B-4E49-B5B0-3FB26F0B0B9A}" type="datetimeFigureOut">
              <a:rPr lang="tr-TR" smtClean="0"/>
              <a:t>23.02.2016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907B17E-9315-4A0E-B2D1-2ED59FA838C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tr-TR" smtClean="0"/>
              <a:t>Asıl başlık stili için tıklatın</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44DBDA7-7C1B-4E49-B5B0-3FB26F0B0B9A}" type="datetimeFigureOut">
              <a:rPr lang="tr-TR" smtClean="0"/>
              <a:t>23.02.2016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907B17E-9315-4A0E-B2D1-2ED59FA838C9}" type="slidenum">
              <a:rPr lang="tr-TR" smtClean="0"/>
              <a:t>‹#›</a:t>
            </a:fld>
            <a:endParaRPr lang="tr-TR"/>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tr-TR" smtClean="0"/>
              <a:t>Resim eklemek için simgeyi tıklatın</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B44DBDA7-7C1B-4E49-B5B0-3FB26F0B0B9A}" type="datetimeFigureOut">
              <a:rPr lang="tr-TR" smtClean="0"/>
              <a:t>23.02.2016</a:t>
            </a:fld>
            <a:endParaRPr lang="tr-TR"/>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tr-TR"/>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8907B17E-9315-4A0E-B2D1-2ED59FA838C9}" type="slidenum">
              <a:rPr lang="tr-TR" smtClean="0"/>
              <a:t>‹#›</a:t>
            </a:fld>
            <a:endParaRPr lang="tr-TR"/>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1844824"/>
            <a:ext cx="7117180" cy="2160240"/>
          </a:xfrm>
        </p:spPr>
        <p:txBody>
          <a:bodyPr/>
          <a:lstStyle/>
          <a:p>
            <a:pPr algn="ctr"/>
            <a:r>
              <a:rPr lang="tr-TR" dirty="0" smtClean="0"/>
              <a:t>KAMU ZARARI</a:t>
            </a:r>
            <a:br>
              <a:rPr lang="tr-TR" dirty="0" smtClean="0"/>
            </a:br>
            <a:r>
              <a:rPr lang="tr-TR" dirty="0" smtClean="0"/>
              <a:t>DENETİM HİZMETLERİNDE USUL VE RAPORLAMA</a:t>
            </a:r>
            <a:endParaRPr lang="tr-TR" dirty="0"/>
          </a:p>
        </p:txBody>
      </p:sp>
      <p:sp>
        <p:nvSpPr>
          <p:cNvPr id="3" name="Alt Başlık 2"/>
          <p:cNvSpPr>
            <a:spLocks noGrp="1"/>
          </p:cNvSpPr>
          <p:nvPr>
            <p:ph type="subTitle" idx="1"/>
          </p:nvPr>
        </p:nvSpPr>
        <p:spPr/>
        <p:txBody>
          <a:bodyPr/>
          <a:lstStyle/>
          <a:p>
            <a:pPr algn="ctr"/>
            <a:r>
              <a:rPr lang="tr-TR" dirty="0" smtClean="0">
                <a:latin typeface="Book Antiqua" panose="02040602050305030304" pitchFamily="18" charset="0"/>
              </a:rPr>
              <a:t>Dursun ÖZTÜRK</a:t>
            </a:r>
          </a:p>
          <a:p>
            <a:pPr algn="ctr"/>
            <a:r>
              <a:rPr lang="tr-TR" dirty="0" smtClean="0">
                <a:latin typeface="Book Antiqua" panose="02040602050305030304" pitchFamily="18" charset="0"/>
              </a:rPr>
              <a:t>Müfettiş</a:t>
            </a:r>
            <a:endParaRPr lang="tr-TR" dirty="0">
              <a:latin typeface="Book Antiqua" panose="02040602050305030304" pitchFamily="18" charset="0"/>
            </a:endParaRPr>
          </a:p>
        </p:txBody>
      </p:sp>
    </p:spTree>
    <p:extLst>
      <p:ext uri="{BB962C8B-B14F-4D97-AF65-F5344CB8AC3E}">
        <p14:creationId xmlns:p14="http://schemas.microsoft.com/office/powerpoint/2010/main" val="19237660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Sorumluluk</a:t>
            </a:r>
            <a:endParaRPr lang="tr-TR" dirty="0"/>
          </a:p>
        </p:txBody>
      </p:sp>
      <p:sp>
        <p:nvSpPr>
          <p:cNvPr id="3" name="İçerik Yer Tutucusu 2"/>
          <p:cNvSpPr>
            <a:spLocks noGrp="1"/>
          </p:cNvSpPr>
          <p:nvPr>
            <p:ph idx="1"/>
          </p:nvPr>
        </p:nvSpPr>
        <p:spPr>
          <a:xfrm>
            <a:off x="323528" y="1556792"/>
            <a:ext cx="8352928" cy="4051437"/>
          </a:xfrm>
        </p:spPr>
        <p:txBody>
          <a:bodyPr>
            <a:normAutofit/>
          </a:bodyPr>
          <a:lstStyle/>
          <a:p>
            <a:r>
              <a:rPr lang="tr-TR" sz="2200" dirty="0" smtClean="0">
                <a:solidFill>
                  <a:srgbClr val="92D050"/>
                </a:solidFill>
              </a:rPr>
              <a:t>Yönetmelik Md. 5</a:t>
            </a:r>
            <a:r>
              <a:rPr lang="tr-TR" sz="2200" dirty="0">
                <a:solidFill>
                  <a:srgbClr val="92D050"/>
                </a:solidFill>
              </a:rPr>
              <a:t>: </a:t>
            </a:r>
            <a:r>
              <a:rPr lang="tr-TR" sz="2200" dirty="0"/>
              <a:t>kamu görevlileri; kamu kaynaklarının etkili, ekonomik, verimli ve hukuka uygun olarak elde edilmesinden, yönetilmesinden, kullanılmasından, korunmasından, kötüye kullanılmaması ve her an hizmete hazır bulundurulması için gerekli önlemlerin alınmasından sorumludurlar. </a:t>
            </a:r>
          </a:p>
          <a:p>
            <a:r>
              <a:rPr lang="tr-TR" sz="2200" dirty="0" smtClean="0"/>
              <a:t>Kontrol</a:t>
            </a:r>
            <a:r>
              <a:rPr lang="tr-TR" sz="2200" dirty="0"/>
              <a:t>, denetim, inceleme, kesin hükme bağlama veya yargılama sonucunda tespit edilen kamu zararının geri ödenmesi sürecine, </a:t>
            </a:r>
            <a:r>
              <a:rPr lang="tr-TR" sz="2200" u="sng" dirty="0"/>
              <a:t>kamu görevlileri ile birlikte ilgililer de</a:t>
            </a:r>
            <a:r>
              <a:rPr lang="tr-TR" sz="2200" dirty="0"/>
              <a:t> dahil edilir. </a:t>
            </a:r>
          </a:p>
        </p:txBody>
      </p:sp>
    </p:spTree>
    <p:extLst>
      <p:ext uri="{BB962C8B-B14F-4D97-AF65-F5344CB8AC3E}">
        <p14:creationId xmlns:p14="http://schemas.microsoft.com/office/powerpoint/2010/main" val="393923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188640"/>
            <a:ext cx="7125113" cy="924475"/>
          </a:xfrm>
        </p:spPr>
        <p:txBody>
          <a:bodyPr/>
          <a:lstStyle/>
          <a:p>
            <a:r>
              <a:rPr lang="tr-TR" dirty="0" smtClean="0"/>
              <a:t>Kamu Zararının Belirlenmesi</a:t>
            </a:r>
            <a:endParaRPr lang="tr-TR" dirty="0"/>
          </a:p>
        </p:txBody>
      </p:sp>
      <p:sp>
        <p:nvSpPr>
          <p:cNvPr id="3" name="İçerik Yer Tutucusu 2"/>
          <p:cNvSpPr>
            <a:spLocks noGrp="1"/>
          </p:cNvSpPr>
          <p:nvPr>
            <p:ph idx="1"/>
          </p:nvPr>
        </p:nvSpPr>
        <p:spPr>
          <a:xfrm>
            <a:off x="395536" y="908720"/>
            <a:ext cx="8496944" cy="5544616"/>
          </a:xfrm>
        </p:spPr>
        <p:txBody>
          <a:bodyPr>
            <a:normAutofit fontScale="92500" lnSpcReduction="20000"/>
          </a:bodyPr>
          <a:lstStyle/>
          <a:p>
            <a:r>
              <a:rPr lang="tr-TR" dirty="0" smtClean="0">
                <a:solidFill>
                  <a:srgbClr val="92D050"/>
                </a:solidFill>
              </a:rPr>
              <a:t>Yönetmelik Md. 6</a:t>
            </a:r>
            <a:r>
              <a:rPr lang="tr-TR" dirty="0">
                <a:solidFill>
                  <a:srgbClr val="92D050"/>
                </a:solidFill>
              </a:rPr>
              <a:t>: </a:t>
            </a:r>
            <a:r>
              <a:rPr lang="tr-TR" dirty="0"/>
              <a:t>Kamu zararının belirlenmesinde; </a:t>
            </a:r>
            <a:endParaRPr lang="tr-TR" dirty="0" smtClean="0"/>
          </a:p>
          <a:p>
            <a:pPr>
              <a:buFont typeface="Arial" panose="020B0604020202020204" pitchFamily="34" charset="0"/>
              <a:buChar char="•"/>
            </a:pPr>
            <a:r>
              <a:rPr lang="tr-TR" dirty="0" smtClean="0"/>
              <a:t>Yapılan </a:t>
            </a:r>
            <a:r>
              <a:rPr lang="tr-TR" dirty="0"/>
              <a:t>iş, alınan mal veya hizmet karşılığı olarak ilgili mevzuatında belirtilen ya da </a:t>
            </a:r>
            <a:r>
              <a:rPr lang="tr-TR" dirty="0" smtClean="0"/>
              <a:t>karar</a:t>
            </a:r>
            <a:r>
              <a:rPr lang="tr-TR" dirty="0"/>
              <a:t>, onay, sözleşme ve benzeri belgelerde belirlenen tutardan fazla ödeme yapılması, </a:t>
            </a:r>
            <a:endParaRPr lang="tr-TR" dirty="0" smtClean="0"/>
          </a:p>
          <a:p>
            <a:pPr>
              <a:buFont typeface="Arial" panose="020B0604020202020204" pitchFamily="34" charset="0"/>
              <a:buChar char="•"/>
            </a:pPr>
            <a:r>
              <a:rPr lang="tr-TR" dirty="0"/>
              <a:t>M</a:t>
            </a:r>
            <a:r>
              <a:rPr lang="tr-TR" dirty="0" smtClean="0"/>
              <a:t>evzuatında </a:t>
            </a:r>
            <a:r>
              <a:rPr lang="tr-TR" dirty="0"/>
              <a:t>öngörülen haller dışında, iş yaptırılmadan, mal veya hizmet alınmadan önce ödeme yapılması, </a:t>
            </a:r>
            <a:endParaRPr lang="tr-TR" dirty="0" smtClean="0"/>
          </a:p>
          <a:p>
            <a:pPr>
              <a:buFont typeface="Arial" panose="020B0604020202020204" pitchFamily="34" charset="0"/>
              <a:buChar char="•"/>
            </a:pPr>
            <a:r>
              <a:rPr lang="tr-TR" dirty="0" smtClean="0"/>
              <a:t>Transfer </a:t>
            </a:r>
            <a:r>
              <a:rPr lang="tr-TR" dirty="0"/>
              <a:t>niteliğindeki giderlerde, fazla veya yersiz ödemede bulunulması, </a:t>
            </a:r>
          </a:p>
          <a:p>
            <a:pPr>
              <a:buFont typeface="Arial" panose="020B0604020202020204" pitchFamily="34" charset="0"/>
              <a:buChar char="•"/>
            </a:pPr>
            <a:r>
              <a:rPr lang="tr-TR" dirty="0"/>
              <a:t>M</a:t>
            </a:r>
            <a:r>
              <a:rPr lang="tr-TR" dirty="0" smtClean="0"/>
              <a:t>evzuatı </a:t>
            </a:r>
            <a:r>
              <a:rPr lang="tr-TR" dirty="0"/>
              <a:t>gereğince görevlendirilen komisyon veya kişilerce rayiç bedelinden daha yüksek fiyatla iş yaptırılması, mal veya hizmet alınması, </a:t>
            </a:r>
            <a:endParaRPr lang="tr-TR" dirty="0" smtClean="0"/>
          </a:p>
          <a:p>
            <a:pPr>
              <a:buFont typeface="Arial" panose="020B0604020202020204" pitchFamily="34" charset="0"/>
              <a:buChar char="•"/>
            </a:pPr>
            <a:r>
              <a:rPr lang="tr-TR" dirty="0" smtClean="0"/>
              <a:t>Kamu </a:t>
            </a:r>
            <a:r>
              <a:rPr lang="tr-TR" dirty="0"/>
              <a:t>idarelerine ait malların kiraya verilmesi, tahsisi, yönetimi, kullanımı ve elden çıkarılması işlemlerinin mevzuata uygun bir şekilde yapılmaması, </a:t>
            </a:r>
            <a:endParaRPr lang="tr-TR" dirty="0" smtClean="0"/>
          </a:p>
          <a:p>
            <a:pPr>
              <a:buFont typeface="Arial" panose="020B0604020202020204" pitchFamily="34" charset="0"/>
              <a:buChar char="•"/>
            </a:pPr>
            <a:r>
              <a:rPr lang="tr-TR" dirty="0" smtClean="0"/>
              <a:t>Görevlilere </a:t>
            </a:r>
            <a:r>
              <a:rPr lang="tr-TR" dirty="0"/>
              <a:t>teslim edilen taşınırların zarara uğraması, </a:t>
            </a:r>
            <a:endParaRPr lang="tr-TR" dirty="0" smtClean="0"/>
          </a:p>
          <a:p>
            <a:pPr>
              <a:buFont typeface="Arial" panose="020B0604020202020204" pitchFamily="34" charset="0"/>
              <a:buChar char="•"/>
            </a:pPr>
            <a:r>
              <a:rPr lang="tr-TR" dirty="0" smtClean="0"/>
              <a:t>İdare </a:t>
            </a:r>
            <a:r>
              <a:rPr lang="tr-TR" dirty="0"/>
              <a:t>gelirlerinin tarh, tahakkuk veya tahsil işlemlerinin mevzuata uygun </a:t>
            </a:r>
            <a:r>
              <a:rPr lang="tr-TR" dirty="0" smtClean="0"/>
              <a:t>şekilde </a:t>
            </a:r>
            <a:r>
              <a:rPr lang="tr-TR" dirty="0"/>
              <a:t>yapılmaması, </a:t>
            </a:r>
            <a:endParaRPr lang="tr-TR" dirty="0" smtClean="0"/>
          </a:p>
          <a:p>
            <a:pPr>
              <a:buFont typeface="Arial" panose="020B0604020202020204" pitchFamily="34" charset="0"/>
              <a:buChar char="•"/>
            </a:pPr>
            <a:r>
              <a:rPr lang="tr-TR" dirty="0" smtClean="0"/>
              <a:t>Kamu </a:t>
            </a:r>
            <a:r>
              <a:rPr lang="tr-TR" dirty="0"/>
              <a:t>idaresinin yükümlülüklerinin mevzuatına uygun </a:t>
            </a:r>
            <a:r>
              <a:rPr lang="tr-TR" dirty="0" smtClean="0"/>
              <a:t>şekilde </a:t>
            </a:r>
            <a:r>
              <a:rPr lang="tr-TR" dirty="0"/>
              <a:t>yerine getirilmemesi </a:t>
            </a:r>
            <a:r>
              <a:rPr lang="tr-TR" dirty="0" smtClean="0"/>
              <a:t>sebebiyle; </a:t>
            </a:r>
            <a:r>
              <a:rPr lang="tr-TR" dirty="0"/>
              <a:t>kamu idaresine faiz, tazminat, gecikme zammı, para cezası gibi ek malî külfet getirilmesi, </a:t>
            </a:r>
            <a:endParaRPr lang="tr-TR" dirty="0" smtClean="0"/>
          </a:p>
          <a:p>
            <a:pPr>
              <a:buFont typeface="Arial" panose="020B0604020202020204" pitchFamily="34" charset="0"/>
              <a:buChar char="•"/>
            </a:pPr>
            <a:r>
              <a:rPr lang="tr-TR" dirty="0" smtClean="0"/>
              <a:t>Mevzuatında </a:t>
            </a:r>
            <a:r>
              <a:rPr lang="tr-TR" dirty="0"/>
              <a:t>öngörülmediği halde ödeme yapılması, </a:t>
            </a:r>
            <a:r>
              <a:rPr lang="tr-TR" dirty="0" smtClean="0"/>
              <a:t>esas </a:t>
            </a:r>
            <a:r>
              <a:rPr lang="tr-TR" dirty="0"/>
              <a:t>alınır</a:t>
            </a:r>
          </a:p>
        </p:txBody>
      </p:sp>
    </p:spTree>
    <p:extLst>
      <p:ext uri="{BB962C8B-B14F-4D97-AF65-F5344CB8AC3E}">
        <p14:creationId xmlns:p14="http://schemas.microsoft.com/office/powerpoint/2010/main" val="30248717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260648"/>
            <a:ext cx="7667014" cy="924475"/>
          </a:xfrm>
        </p:spPr>
        <p:txBody>
          <a:bodyPr/>
          <a:lstStyle/>
          <a:p>
            <a:r>
              <a:rPr lang="tr-TR" dirty="0"/>
              <a:t>Kamu zararının </a:t>
            </a:r>
            <a:r>
              <a:rPr lang="tr-TR" dirty="0" smtClean="0"/>
              <a:t>tespiti</a:t>
            </a:r>
            <a:endParaRPr lang="tr-TR" dirty="0"/>
          </a:p>
        </p:txBody>
      </p:sp>
      <p:sp>
        <p:nvSpPr>
          <p:cNvPr id="3" name="İçerik Yer Tutucusu 2"/>
          <p:cNvSpPr>
            <a:spLocks noGrp="1"/>
          </p:cNvSpPr>
          <p:nvPr>
            <p:ph idx="1"/>
          </p:nvPr>
        </p:nvSpPr>
        <p:spPr>
          <a:xfrm>
            <a:off x="827584" y="1340768"/>
            <a:ext cx="7125112" cy="4051437"/>
          </a:xfrm>
        </p:spPr>
        <p:txBody>
          <a:bodyPr>
            <a:normAutofit/>
          </a:bodyPr>
          <a:lstStyle/>
          <a:p>
            <a:r>
              <a:rPr lang="tr-TR" sz="2200" dirty="0">
                <a:solidFill>
                  <a:srgbClr val="92D050"/>
                </a:solidFill>
              </a:rPr>
              <a:t>Yönetmelik Md.7: </a:t>
            </a:r>
            <a:endParaRPr lang="tr-TR" sz="2200" dirty="0" smtClean="0">
              <a:solidFill>
                <a:srgbClr val="92D050"/>
              </a:solidFill>
            </a:endParaRPr>
          </a:p>
          <a:p>
            <a:r>
              <a:rPr lang="tr-TR" sz="2200" dirty="0" smtClean="0"/>
              <a:t>Kamu zararları aşağıda sıralanan yöntemlerle tespit edilir. </a:t>
            </a:r>
          </a:p>
          <a:p>
            <a:pPr lvl="1"/>
            <a:r>
              <a:rPr lang="tr-TR" sz="2000" dirty="0" smtClean="0"/>
              <a:t>Kontrol</a:t>
            </a:r>
            <a:r>
              <a:rPr lang="tr-TR" sz="2000" dirty="0"/>
              <a:t>, denetim veya inceleme, </a:t>
            </a:r>
            <a:endParaRPr lang="tr-TR" sz="2000" dirty="0" smtClean="0"/>
          </a:p>
          <a:p>
            <a:pPr lvl="1"/>
            <a:r>
              <a:rPr lang="tr-TR" sz="2000" dirty="0" smtClean="0"/>
              <a:t>Sayıştay'ca </a:t>
            </a:r>
            <a:r>
              <a:rPr lang="tr-TR" sz="2000" u="sng" dirty="0"/>
              <a:t>kesin hükme </a:t>
            </a:r>
            <a:r>
              <a:rPr lang="tr-TR" sz="2000" dirty="0"/>
              <a:t>bağlama, </a:t>
            </a:r>
            <a:endParaRPr lang="tr-TR" sz="2000" dirty="0" smtClean="0"/>
          </a:p>
          <a:p>
            <a:pPr lvl="1"/>
            <a:r>
              <a:rPr lang="tr-TR" sz="2000" dirty="0" smtClean="0"/>
              <a:t>Adlî</a:t>
            </a:r>
            <a:r>
              <a:rPr lang="tr-TR" sz="2000" dirty="0"/>
              <a:t>, idarî veya askerî </a:t>
            </a:r>
            <a:r>
              <a:rPr lang="tr-TR" sz="2000" dirty="0" smtClean="0"/>
              <a:t>yargılama</a:t>
            </a:r>
          </a:p>
        </p:txBody>
      </p:sp>
    </p:spTree>
    <p:extLst>
      <p:ext uri="{BB962C8B-B14F-4D97-AF65-F5344CB8AC3E}">
        <p14:creationId xmlns:p14="http://schemas.microsoft.com/office/powerpoint/2010/main" val="14804430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1415391771"/>
              </p:ext>
            </p:extLst>
          </p:nvPr>
        </p:nvGraphicFramePr>
        <p:xfrm>
          <a:off x="251520" y="260350"/>
          <a:ext cx="8497193" cy="6337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Metin kutusu 5"/>
          <p:cNvSpPr txBox="1"/>
          <p:nvPr/>
        </p:nvSpPr>
        <p:spPr>
          <a:xfrm>
            <a:off x="3563888" y="692696"/>
            <a:ext cx="2088232" cy="461665"/>
          </a:xfrm>
          <a:prstGeom prst="rect">
            <a:avLst/>
          </a:prstGeom>
          <a:noFill/>
        </p:spPr>
        <p:txBody>
          <a:bodyPr wrap="square" rtlCol="0">
            <a:spAutoFit/>
          </a:bodyPr>
          <a:lstStyle/>
          <a:p>
            <a:r>
              <a:rPr lang="tr-TR" sz="2400" dirty="0" smtClean="0"/>
              <a:t>Kamu Zararı</a:t>
            </a:r>
            <a:endParaRPr lang="tr-TR" sz="2400" dirty="0"/>
          </a:p>
        </p:txBody>
      </p:sp>
      <p:sp>
        <p:nvSpPr>
          <p:cNvPr id="7" name="Metin kutusu 6"/>
          <p:cNvSpPr txBox="1"/>
          <p:nvPr/>
        </p:nvSpPr>
        <p:spPr>
          <a:xfrm>
            <a:off x="1115616" y="1772816"/>
            <a:ext cx="2232248" cy="430887"/>
          </a:xfrm>
          <a:prstGeom prst="rect">
            <a:avLst/>
          </a:prstGeom>
          <a:noFill/>
        </p:spPr>
        <p:txBody>
          <a:bodyPr wrap="square" rtlCol="0">
            <a:spAutoFit/>
          </a:bodyPr>
          <a:lstStyle/>
          <a:p>
            <a:r>
              <a:rPr lang="tr-TR" sz="2200" dirty="0" smtClean="0"/>
              <a:t>İdari Yönden</a:t>
            </a:r>
            <a:endParaRPr lang="tr-TR" sz="2200" dirty="0"/>
          </a:p>
        </p:txBody>
      </p:sp>
      <p:sp>
        <p:nvSpPr>
          <p:cNvPr id="8" name="Metin kutusu 7"/>
          <p:cNvSpPr txBox="1"/>
          <p:nvPr/>
        </p:nvSpPr>
        <p:spPr>
          <a:xfrm>
            <a:off x="5652120" y="1772816"/>
            <a:ext cx="2520280" cy="430887"/>
          </a:xfrm>
          <a:prstGeom prst="rect">
            <a:avLst/>
          </a:prstGeom>
          <a:noFill/>
        </p:spPr>
        <p:txBody>
          <a:bodyPr wrap="square" rtlCol="0">
            <a:spAutoFit/>
          </a:bodyPr>
          <a:lstStyle/>
          <a:p>
            <a:r>
              <a:rPr lang="tr-TR" sz="2200" dirty="0" smtClean="0"/>
              <a:t>Yargısal Yönden</a:t>
            </a:r>
            <a:endParaRPr lang="tr-TR" sz="2200" dirty="0"/>
          </a:p>
        </p:txBody>
      </p:sp>
      <p:sp>
        <p:nvSpPr>
          <p:cNvPr id="9" name="Metin kutusu 8"/>
          <p:cNvSpPr txBox="1"/>
          <p:nvPr/>
        </p:nvSpPr>
        <p:spPr>
          <a:xfrm>
            <a:off x="863588" y="2862754"/>
            <a:ext cx="1440160" cy="430887"/>
          </a:xfrm>
          <a:prstGeom prst="rect">
            <a:avLst/>
          </a:prstGeom>
          <a:noFill/>
        </p:spPr>
        <p:txBody>
          <a:bodyPr wrap="square" rtlCol="0">
            <a:spAutoFit/>
          </a:bodyPr>
          <a:lstStyle/>
          <a:p>
            <a:r>
              <a:rPr lang="tr-TR" sz="2200" dirty="0" smtClean="0"/>
              <a:t>657 </a:t>
            </a:r>
            <a:r>
              <a:rPr lang="tr-TR" sz="2200" dirty="0" err="1" smtClean="0"/>
              <a:t>s.K</a:t>
            </a:r>
            <a:r>
              <a:rPr lang="tr-TR" sz="2200" dirty="0" smtClean="0"/>
              <a:t>.</a:t>
            </a:r>
            <a:endParaRPr lang="tr-TR" sz="2200" dirty="0"/>
          </a:p>
        </p:txBody>
      </p:sp>
      <p:sp>
        <p:nvSpPr>
          <p:cNvPr id="10" name="Metin kutusu 9"/>
          <p:cNvSpPr txBox="1"/>
          <p:nvPr/>
        </p:nvSpPr>
        <p:spPr>
          <a:xfrm>
            <a:off x="2843932" y="2920447"/>
            <a:ext cx="1656184" cy="430887"/>
          </a:xfrm>
          <a:prstGeom prst="rect">
            <a:avLst/>
          </a:prstGeom>
          <a:noFill/>
        </p:spPr>
        <p:txBody>
          <a:bodyPr wrap="square" rtlCol="0">
            <a:spAutoFit/>
          </a:bodyPr>
          <a:lstStyle/>
          <a:p>
            <a:r>
              <a:rPr lang="tr-TR" sz="2200" dirty="0" smtClean="0"/>
              <a:t>5018 </a:t>
            </a:r>
            <a:r>
              <a:rPr lang="tr-TR" sz="2200" dirty="0" err="1" smtClean="0"/>
              <a:t>s.K</a:t>
            </a:r>
            <a:r>
              <a:rPr lang="tr-TR" sz="2200" dirty="0" smtClean="0"/>
              <a:t>.</a:t>
            </a:r>
            <a:endParaRPr lang="tr-TR" sz="2200" dirty="0"/>
          </a:p>
        </p:txBody>
      </p:sp>
      <p:sp>
        <p:nvSpPr>
          <p:cNvPr id="11" name="Metin kutusu 10"/>
          <p:cNvSpPr txBox="1"/>
          <p:nvPr/>
        </p:nvSpPr>
        <p:spPr>
          <a:xfrm>
            <a:off x="5652120" y="2892978"/>
            <a:ext cx="1224136" cy="1446550"/>
          </a:xfrm>
          <a:prstGeom prst="rect">
            <a:avLst/>
          </a:prstGeom>
          <a:noFill/>
        </p:spPr>
        <p:txBody>
          <a:bodyPr wrap="square" rtlCol="0">
            <a:spAutoFit/>
          </a:bodyPr>
          <a:lstStyle/>
          <a:p>
            <a:r>
              <a:rPr lang="tr-TR" sz="2200" dirty="0" smtClean="0"/>
              <a:t>Adli, İdari, Askeri Yargı</a:t>
            </a:r>
            <a:endParaRPr lang="tr-TR" sz="2200" dirty="0"/>
          </a:p>
        </p:txBody>
      </p:sp>
      <p:sp>
        <p:nvSpPr>
          <p:cNvPr id="12" name="Metin kutusu 11"/>
          <p:cNvSpPr txBox="1"/>
          <p:nvPr/>
        </p:nvSpPr>
        <p:spPr>
          <a:xfrm>
            <a:off x="7020521" y="2835632"/>
            <a:ext cx="1728192" cy="769441"/>
          </a:xfrm>
          <a:prstGeom prst="rect">
            <a:avLst/>
          </a:prstGeom>
          <a:noFill/>
        </p:spPr>
        <p:txBody>
          <a:bodyPr wrap="square" rtlCol="0">
            <a:spAutoFit/>
          </a:bodyPr>
          <a:lstStyle/>
          <a:p>
            <a:r>
              <a:rPr lang="tr-TR" sz="2200" dirty="0" smtClean="0"/>
              <a:t>Sayıştay</a:t>
            </a:r>
          </a:p>
          <a:p>
            <a:endParaRPr lang="tr-TR" sz="2200" dirty="0"/>
          </a:p>
        </p:txBody>
      </p:sp>
      <p:sp>
        <p:nvSpPr>
          <p:cNvPr id="13" name="Metin kutusu 12"/>
          <p:cNvSpPr txBox="1"/>
          <p:nvPr/>
        </p:nvSpPr>
        <p:spPr>
          <a:xfrm>
            <a:off x="251520" y="4652853"/>
            <a:ext cx="1584176" cy="430887"/>
          </a:xfrm>
          <a:prstGeom prst="rect">
            <a:avLst/>
          </a:prstGeom>
          <a:noFill/>
        </p:spPr>
        <p:txBody>
          <a:bodyPr wrap="square" rtlCol="0">
            <a:spAutoFit/>
          </a:bodyPr>
          <a:lstStyle/>
          <a:p>
            <a:r>
              <a:rPr lang="tr-TR" sz="2200" dirty="0" smtClean="0"/>
              <a:t>Kişilere</a:t>
            </a:r>
            <a:endParaRPr lang="tr-TR" sz="2200" dirty="0"/>
          </a:p>
        </p:txBody>
      </p:sp>
      <p:sp>
        <p:nvSpPr>
          <p:cNvPr id="14" name="Metin kutusu 13"/>
          <p:cNvSpPr txBox="1"/>
          <p:nvPr/>
        </p:nvSpPr>
        <p:spPr>
          <a:xfrm>
            <a:off x="1550139" y="4652853"/>
            <a:ext cx="1188132" cy="430887"/>
          </a:xfrm>
          <a:prstGeom prst="rect">
            <a:avLst/>
          </a:prstGeom>
          <a:noFill/>
        </p:spPr>
        <p:txBody>
          <a:bodyPr wrap="square" rtlCol="0">
            <a:spAutoFit/>
          </a:bodyPr>
          <a:lstStyle/>
          <a:p>
            <a:r>
              <a:rPr lang="tr-TR" sz="2200" dirty="0" smtClean="0"/>
              <a:t>Eşyaya</a:t>
            </a:r>
            <a:endParaRPr lang="tr-TR" sz="2200" dirty="0"/>
          </a:p>
        </p:txBody>
      </p:sp>
      <p:sp>
        <p:nvSpPr>
          <p:cNvPr id="15" name="Metin kutusu 14"/>
          <p:cNvSpPr txBox="1"/>
          <p:nvPr/>
        </p:nvSpPr>
        <p:spPr>
          <a:xfrm>
            <a:off x="2815725" y="3873687"/>
            <a:ext cx="1368028" cy="769441"/>
          </a:xfrm>
          <a:prstGeom prst="rect">
            <a:avLst/>
          </a:prstGeom>
          <a:noFill/>
        </p:spPr>
        <p:txBody>
          <a:bodyPr wrap="square" rtlCol="0">
            <a:spAutoFit/>
          </a:bodyPr>
          <a:lstStyle/>
          <a:p>
            <a:r>
              <a:rPr lang="tr-TR" sz="2200" dirty="0" smtClean="0"/>
              <a:t>Artışa Engel</a:t>
            </a:r>
            <a:endParaRPr lang="tr-TR" sz="2200" dirty="0"/>
          </a:p>
        </p:txBody>
      </p:sp>
      <p:sp>
        <p:nvSpPr>
          <p:cNvPr id="16" name="Metin kutusu 15"/>
          <p:cNvSpPr txBox="1"/>
          <p:nvPr/>
        </p:nvSpPr>
        <p:spPr>
          <a:xfrm>
            <a:off x="4427984" y="3981257"/>
            <a:ext cx="1584176" cy="769441"/>
          </a:xfrm>
          <a:prstGeom prst="rect">
            <a:avLst/>
          </a:prstGeom>
          <a:noFill/>
        </p:spPr>
        <p:txBody>
          <a:bodyPr wrap="square" rtlCol="0">
            <a:spAutoFit/>
          </a:bodyPr>
          <a:lstStyle/>
          <a:p>
            <a:r>
              <a:rPr lang="tr-TR" sz="2200" dirty="0" smtClean="0"/>
              <a:t>Azalışa Sebep</a:t>
            </a:r>
            <a:endParaRPr lang="tr-TR" sz="2200" dirty="0"/>
          </a:p>
        </p:txBody>
      </p:sp>
      <p:cxnSp>
        <p:nvCxnSpPr>
          <p:cNvPr id="18" name="Düz Ok Bağlayıcısı 17"/>
          <p:cNvCxnSpPr/>
          <p:nvPr/>
        </p:nvCxnSpPr>
        <p:spPr>
          <a:xfrm flipH="1">
            <a:off x="1403648" y="2276872"/>
            <a:ext cx="648072" cy="55876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20" name="Düz Ok Bağlayıcısı 19"/>
          <p:cNvCxnSpPr/>
          <p:nvPr/>
        </p:nvCxnSpPr>
        <p:spPr>
          <a:xfrm>
            <a:off x="2051720" y="2276872"/>
            <a:ext cx="1296144" cy="55876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22" name="Düz Ok Bağlayıcısı 21"/>
          <p:cNvCxnSpPr/>
          <p:nvPr/>
        </p:nvCxnSpPr>
        <p:spPr>
          <a:xfrm flipH="1">
            <a:off x="6012160" y="2203703"/>
            <a:ext cx="720080" cy="631929"/>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24" name="Düz Ok Bağlayıcısı 23"/>
          <p:cNvCxnSpPr/>
          <p:nvPr/>
        </p:nvCxnSpPr>
        <p:spPr>
          <a:xfrm>
            <a:off x="6732240" y="2173071"/>
            <a:ext cx="720080" cy="605215"/>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27" name="Düz Ok Bağlayıcısı 26"/>
          <p:cNvCxnSpPr/>
          <p:nvPr/>
        </p:nvCxnSpPr>
        <p:spPr>
          <a:xfrm flipH="1">
            <a:off x="755576" y="3351334"/>
            <a:ext cx="648072" cy="1168684"/>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29" name="Düz Ok Bağlayıcısı 28"/>
          <p:cNvCxnSpPr>
            <a:endCxn id="14" idx="0"/>
          </p:cNvCxnSpPr>
          <p:nvPr/>
        </p:nvCxnSpPr>
        <p:spPr>
          <a:xfrm>
            <a:off x="1403648" y="3351334"/>
            <a:ext cx="740557" cy="1301519"/>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31" name="Düz Ok Bağlayıcısı 30"/>
          <p:cNvCxnSpPr/>
          <p:nvPr/>
        </p:nvCxnSpPr>
        <p:spPr>
          <a:xfrm flipH="1">
            <a:off x="3376837" y="3413456"/>
            <a:ext cx="216024" cy="447516"/>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34" name="Düz Ok Bağlayıcısı 33"/>
          <p:cNvCxnSpPr/>
          <p:nvPr/>
        </p:nvCxnSpPr>
        <p:spPr>
          <a:xfrm>
            <a:off x="3592861" y="3426171"/>
            <a:ext cx="1296144" cy="509505"/>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36" name="Düz Ok Bağlayıcısı 35"/>
          <p:cNvCxnSpPr>
            <a:stCxn id="6" idx="2"/>
          </p:cNvCxnSpPr>
          <p:nvPr/>
        </p:nvCxnSpPr>
        <p:spPr>
          <a:xfrm flipH="1">
            <a:off x="2555776" y="1154361"/>
            <a:ext cx="2052228" cy="546447"/>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38" name="Düz Ok Bağlayıcısı 37"/>
          <p:cNvCxnSpPr>
            <a:stCxn id="6" idx="2"/>
          </p:cNvCxnSpPr>
          <p:nvPr/>
        </p:nvCxnSpPr>
        <p:spPr>
          <a:xfrm>
            <a:off x="4608004" y="1154361"/>
            <a:ext cx="1908212" cy="546447"/>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41" name="Düz Bağlayıcı 40"/>
          <p:cNvCxnSpPr/>
          <p:nvPr/>
        </p:nvCxnSpPr>
        <p:spPr>
          <a:xfrm flipV="1">
            <a:off x="251520" y="4396040"/>
            <a:ext cx="8497193" cy="981544"/>
          </a:xfrm>
          <a:prstGeom prst="line">
            <a:avLst/>
          </a:prstGeom>
        </p:spPr>
        <p:style>
          <a:lnRef idx="3">
            <a:schemeClr val="accent3"/>
          </a:lnRef>
          <a:fillRef idx="0">
            <a:schemeClr val="accent3"/>
          </a:fillRef>
          <a:effectRef idx="2">
            <a:schemeClr val="accent3"/>
          </a:effectRef>
          <a:fontRef idx="minor">
            <a:schemeClr val="tx1"/>
          </a:fontRef>
        </p:style>
      </p:cxnSp>
      <p:cxnSp>
        <p:nvCxnSpPr>
          <p:cNvPr id="46" name="Düz Ok Bağlayıcısı 45"/>
          <p:cNvCxnSpPr/>
          <p:nvPr/>
        </p:nvCxnSpPr>
        <p:spPr>
          <a:xfrm flipH="1">
            <a:off x="1982187" y="4973731"/>
            <a:ext cx="2625817" cy="818636"/>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49" name="Düz Ok Bağlayıcısı 48"/>
          <p:cNvCxnSpPr/>
          <p:nvPr/>
        </p:nvCxnSpPr>
        <p:spPr>
          <a:xfrm>
            <a:off x="4608004" y="4951413"/>
            <a:ext cx="0" cy="779994"/>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51" name="Düz Ok Bağlayıcısı 50"/>
          <p:cNvCxnSpPr/>
          <p:nvPr/>
        </p:nvCxnSpPr>
        <p:spPr>
          <a:xfrm>
            <a:off x="4608004" y="4973731"/>
            <a:ext cx="2484276" cy="615509"/>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52" name="Metin kutusu 51"/>
          <p:cNvSpPr txBox="1"/>
          <p:nvPr/>
        </p:nvSpPr>
        <p:spPr>
          <a:xfrm>
            <a:off x="2915816" y="5745527"/>
            <a:ext cx="1296144" cy="430887"/>
          </a:xfrm>
          <a:prstGeom prst="rect">
            <a:avLst/>
          </a:prstGeom>
          <a:noFill/>
        </p:spPr>
        <p:txBody>
          <a:bodyPr wrap="square" rtlCol="0">
            <a:spAutoFit/>
          </a:bodyPr>
          <a:lstStyle/>
          <a:p>
            <a:r>
              <a:rPr lang="tr-TR" sz="2200" dirty="0" smtClean="0"/>
              <a:t>Tedbir</a:t>
            </a:r>
            <a:endParaRPr lang="tr-TR" sz="2200" dirty="0"/>
          </a:p>
        </p:txBody>
      </p:sp>
      <p:sp>
        <p:nvSpPr>
          <p:cNvPr id="53" name="Metin kutusu 52"/>
          <p:cNvSpPr txBox="1"/>
          <p:nvPr/>
        </p:nvSpPr>
        <p:spPr>
          <a:xfrm>
            <a:off x="3995936" y="5731407"/>
            <a:ext cx="1224136" cy="430887"/>
          </a:xfrm>
          <a:prstGeom prst="rect">
            <a:avLst/>
          </a:prstGeom>
          <a:noFill/>
        </p:spPr>
        <p:txBody>
          <a:bodyPr wrap="square" rtlCol="0">
            <a:spAutoFit/>
          </a:bodyPr>
          <a:lstStyle/>
          <a:p>
            <a:r>
              <a:rPr lang="tr-TR" sz="2200" dirty="0" smtClean="0"/>
              <a:t>Tahsil</a:t>
            </a:r>
            <a:endParaRPr lang="tr-TR" sz="2200" dirty="0"/>
          </a:p>
        </p:txBody>
      </p:sp>
      <p:sp>
        <p:nvSpPr>
          <p:cNvPr id="54" name="Metin kutusu 53"/>
          <p:cNvSpPr txBox="1"/>
          <p:nvPr/>
        </p:nvSpPr>
        <p:spPr>
          <a:xfrm>
            <a:off x="5815759" y="5552602"/>
            <a:ext cx="2779339" cy="430887"/>
          </a:xfrm>
          <a:prstGeom prst="rect">
            <a:avLst/>
          </a:prstGeom>
          <a:noFill/>
        </p:spPr>
        <p:txBody>
          <a:bodyPr wrap="square" rtlCol="0">
            <a:spAutoFit/>
          </a:bodyPr>
          <a:lstStyle/>
          <a:p>
            <a:r>
              <a:rPr lang="tr-TR" sz="2200" dirty="0" smtClean="0"/>
              <a:t>Gerekiyorsa Ceza</a:t>
            </a:r>
            <a:endParaRPr lang="tr-TR" sz="2200" dirty="0"/>
          </a:p>
        </p:txBody>
      </p:sp>
      <p:sp>
        <p:nvSpPr>
          <p:cNvPr id="55" name="Metin kutusu 54"/>
          <p:cNvSpPr txBox="1"/>
          <p:nvPr/>
        </p:nvSpPr>
        <p:spPr>
          <a:xfrm>
            <a:off x="5815759" y="6110651"/>
            <a:ext cx="1080120" cy="430887"/>
          </a:xfrm>
          <a:prstGeom prst="rect">
            <a:avLst/>
          </a:prstGeom>
          <a:noFill/>
        </p:spPr>
        <p:txBody>
          <a:bodyPr wrap="square" rtlCol="0">
            <a:spAutoFit/>
          </a:bodyPr>
          <a:lstStyle/>
          <a:p>
            <a:r>
              <a:rPr lang="tr-TR" sz="2200" dirty="0" smtClean="0"/>
              <a:t>TCK</a:t>
            </a:r>
            <a:endParaRPr lang="tr-TR" sz="2200" dirty="0"/>
          </a:p>
        </p:txBody>
      </p:sp>
      <p:sp>
        <p:nvSpPr>
          <p:cNvPr id="56" name="Metin kutusu 55"/>
          <p:cNvSpPr txBox="1"/>
          <p:nvPr/>
        </p:nvSpPr>
        <p:spPr>
          <a:xfrm>
            <a:off x="7668344" y="6123949"/>
            <a:ext cx="792088" cy="430887"/>
          </a:xfrm>
          <a:prstGeom prst="rect">
            <a:avLst/>
          </a:prstGeom>
          <a:noFill/>
        </p:spPr>
        <p:txBody>
          <a:bodyPr wrap="square" rtlCol="0">
            <a:spAutoFit/>
          </a:bodyPr>
          <a:lstStyle/>
          <a:p>
            <a:r>
              <a:rPr lang="tr-TR" sz="2200" dirty="0" smtClean="0"/>
              <a:t>657</a:t>
            </a:r>
            <a:endParaRPr lang="tr-TR" sz="2200" dirty="0"/>
          </a:p>
        </p:txBody>
      </p:sp>
      <p:cxnSp>
        <p:nvCxnSpPr>
          <p:cNvPr id="58" name="Düz Ok Bağlayıcısı 57"/>
          <p:cNvCxnSpPr>
            <a:endCxn id="55" idx="0"/>
          </p:cNvCxnSpPr>
          <p:nvPr/>
        </p:nvCxnSpPr>
        <p:spPr>
          <a:xfrm flipH="1">
            <a:off x="6355819" y="5946850"/>
            <a:ext cx="736461" cy="163801"/>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60" name="Düz Ok Bağlayıcısı 59"/>
          <p:cNvCxnSpPr/>
          <p:nvPr/>
        </p:nvCxnSpPr>
        <p:spPr>
          <a:xfrm>
            <a:off x="7020521" y="5946850"/>
            <a:ext cx="647823" cy="177099"/>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2" name="Metin kutusu 1"/>
          <p:cNvSpPr txBox="1"/>
          <p:nvPr/>
        </p:nvSpPr>
        <p:spPr>
          <a:xfrm>
            <a:off x="1509185" y="5850733"/>
            <a:ext cx="1010587" cy="430887"/>
          </a:xfrm>
          <a:prstGeom prst="rect">
            <a:avLst/>
          </a:prstGeom>
          <a:noFill/>
        </p:spPr>
        <p:txBody>
          <a:bodyPr wrap="square" rtlCol="0">
            <a:spAutoFit/>
          </a:bodyPr>
          <a:lstStyle/>
          <a:p>
            <a:r>
              <a:rPr lang="tr-TR" sz="2200" dirty="0" smtClean="0"/>
              <a:t>Tespit</a:t>
            </a:r>
            <a:endParaRPr lang="tr-TR" sz="2200" dirty="0"/>
          </a:p>
        </p:txBody>
      </p:sp>
      <p:cxnSp>
        <p:nvCxnSpPr>
          <p:cNvPr id="4" name="Düz Ok Bağlayıcısı 3"/>
          <p:cNvCxnSpPr/>
          <p:nvPr/>
        </p:nvCxnSpPr>
        <p:spPr>
          <a:xfrm flipH="1">
            <a:off x="3563888" y="4983456"/>
            <a:ext cx="1044116" cy="714103"/>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341103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260648"/>
            <a:ext cx="8640960" cy="924475"/>
          </a:xfrm>
        </p:spPr>
        <p:txBody>
          <a:bodyPr/>
          <a:lstStyle/>
          <a:p>
            <a:r>
              <a:rPr lang="tr-TR" dirty="0" smtClean="0"/>
              <a:t>Kamu zararının bildirilmesi (raporlama):</a:t>
            </a:r>
            <a:endParaRPr lang="tr-TR" dirty="0"/>
          </a:p>
        </p:txBody>
      </p:sp>
      <p:sp>
        <p:nvSpPr>
          <p:cNvPr id="3" name="İçerik Yer Tutucusu 2"/>
          <p:cNvSpPr>
            <a:spLocks noGrp="1"/>
          </p:cNvSpPr>
          <p:nvPr>
            <p:ph idx="1"/>
          </p:nvPr>
        </p:nvSpPr>
        <p:spPr>
          <a:xfrm>
            <a:off x="107504" y="1196753"/>
            <a:ext cx="8784975" cy="5184576"/>
          </a:xfrm>
        </p:spPr>
        <p:txBody>
          <a:bodyPr>
            <a:normAutofit fontScale="77500" lnSpcReduction="20000"/>
          </a:bodyPr>
          <a:lstStyle/>
          <a:p>
            <a:r>
              <a:rPr lang="tr-TR" dirty="0" smtClean="0">
                <a:solidFill>
                  <a:srgbClr val="92D050"/>
                </a:solidFill>
              </a:rPr>
              <a:t>Yönetmelik Md.7:</a:t>
            </a:r>
          </a:p>
          <a:p>
            <a:r>
              <a:rPr lang="tr-TR" dirty="0" smtClean="0"/>
              <a:t>Tespit </a:t>
            </a:r>
            <a:r>
              <a:rPr lang="tr-TR" dirty="0"/>
              <a:t>edilen kamu zararına ilişkin yazı, tutanak, rapor, ilâm ve benzeri belgeler ilgili kamu idarelerine gönderilir. </a:t>
            </a:r>
            <a:endParaRPr lang="tr-TR" dirty="0" smtClean="0"/>
          </a:p>
          <a:p>
            <a:r>
              <a:rPr lang="tr-TR" dirty="0" smtClean="0"/>
              <a:t>Kontrol</a:t>
            </a:r>
            <a:r>
              <a:rPr lang="tr-TR" dirty="0"/>
              <a:t>, denetim ve inceleme sonucunda tespit edilerek kamu idarelerine bildirilen kamu zararlarına ilişkin belgelerde yer alan hususlar, ilgili harcama yetkilisinin de görüşleri alınmak suretiyle merkezde üst yönetici, taşrada ise idarenin en üst yöneticisi tarafından değerlendirilir. </a:t>
            </a:r>
            <a:endParaRPr lang="tr-TR" dirty="0" smtClean="0"/>
          </a:p>
          <a:p>
            <a:r>
              <a:rPr lang="tr-TR" dirty="0" smtClean="0"/>
              <a:t>Taşrada </a:t>
            </a:r>
            <a:r>
              <a:rPr lang="tr-TR" dirty="0"/>
              <a:t>idarenin en üst yöneticisi ile harcama yetkilisi görevinin aynı kişide birleşmesi halinde değerlendirme üst yönetici tarafından yapılır. </a:t>
            </a:r>
            <a:endParaRPr lang="tr-TR" dirty="0" smtClean="0"/>
          </a:p>
          <a:p>
            <a:r>
              <a:rPr lang="tr-TR" dirty="0" smtClean="0"/>
              <a:t>Yapılan </a:t>
            </a:r>
            <a:r>
              <a:rPr lang="tr-TR" dirty="0"/>
              <a:t>değerlendirme sonuçları dosyasına konulur. </a:t>
            </a:r>
            <a:endParaRPr lang="tr-TR" dirty="0" smtClean="0"/>
          </a:p>
          <a:p>
            <a:r>
              <a:rPr lang="tr-TR" dirty="0" smtClean="0"/>
              <a:t>Kontrol</a:t>
            </a:r>
            <a:r>
              <a:rPr lang="tr-TR" dirty="0"/>
              <a:t>, denetim veya inceleme sonucunda tespit edilen kamu zararına ilişkin belgelerde, </a:t>
            </a:r>
            <a:r>
              <a:rPr lang="tr-TR" u="sng" dirty="0"/>
              <a:t>sorumlularla birlikte tahsil sürecine dahil edilecek ilgililer de belirtilir</a:t>
            </a:r>
            <a:r>
              <a:rPr lang="tr-TR" dirty="0"/>
              <a:t>. </a:t>
            </a:r>
            <a:endParaRPr lang="tr-TR" dirty="0" smtClean="0"/>
          </a:p>
          <a:p>
            <a:r>
              <a:rPr lang="tr-TR" dirty="0" smtClean="0"/>
              <a:t>Bu </a:t>
            </a:r>
            <a:r>
              <a:rPr lang="tr-TR" dirty="0"/>
              <a:t>belirlemenin yapılmadığı durumlarda, zararın tahsil sürecine dahil edilecek ilgililer </a:t>
            </a:r>
            <a:r>
              <a:rPr lang="tr-TR" b="1" dirty="0"/>
              <a:t>merkezde üst yönetici, taşrada ise idarenin en üst yöneticisi tarafından yaptırılacak inceleme ile belirlenir. </a:t>
            </a:r>
            <a:endParaRPr lang="tr-TR" b="1" dirty="0" smtClean="0"/>
          </a:p>
          <a:p>
            <a:r>
              <a:rPr lang="tr-TR" dirty="0" smtClean="0"/>
              <a:t>Yargı </a:t>
            </a:r>
            <a:r>
              <a:rPr lang="tr-TR" dirty="0"/>
              <a:t>kararları ve Sayıştay ilâmlarıyla tespit edilen kamu zararı alacakları ile değerlendirme sonucunda takip ve tahsiline karar verilen alacaklar, </a:t>
            </a:r>
            <a:r>
              <a:rPr lang="tr-TR" u="sng" dirty="0"/>
              <a:t>merkezde strateji geliştirme birimlerince</a:t>
            </a:r>
            <a:r>
              <a:rPr lang="tr-TR" dirty="0"/>
              <a:t>, taşrada ise takibe yetkili idare birimince takip edilir. </a:t>
            </a:r>
            <a:endParaRPr lang="tr-TR" dirty="0" smtClean="0"/>
          </a:p>
          <a:p>
            <a:r>
              <a:rPr lang="tr-TR" dirty="0" smtClean="0"/>
              <a:t>Sayıştay </a:t>
            </a:r>
            <a:r>
              <a:rPr lang="tr-TR" dirty="0"/>
              <a:t>denetçileri tarafından inceleme sırasında mevzuata uygun bulunmayan veya noksan görülen işler hakkında kendilerine gönderilen kamu zararına ilişkin sorguların bir örneği, ilgili kamu görevlisince ilgisine göre üst yönetici veya en üst yöneticiye bildirilir. Bu sorgular, kamu idaresince </a:t>
            </a:r>
            <a:r>
              <a:rPr lang="tr-TR" u="sng" dirty="0"/>
              <a:t>ihbar kabul edilerek</a:t>
            </a:r>
            <a:r>
              <a:rPr lang="tr-TR" dirty="0"/>
              <a:t> gerekli kontrol, denetim ve inceleme </a:t>
            </a:r>
            <a:r>
              <a:rPr lang="tr-TR" u="sng" dirty="0"/>
              <a:t>başlatılabilir</a:t>
            </a:r>
          </a:p>
          <a:p>
            <a:endParaRPr lang="tr-TR" dirty="0"/>
          </a:p>
        </p:txBody>
      </p:sp>
    </p:spTree>
    <p:extLst>
      <p:ext uri="{BB962C8B-B14F-4D97-AF65-F5344CB8AC3E}">
        <p14:creationId xmlns:p14="http://schemas.microsoft.com/office/powerpoint/2010/main" val="2268521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09440" y="1124744"/>
            <a:ext cx="7125113" cy="924475"/>
          </a:xfrm>
        </p:spPr>
        <p:txBody>
          <a:bodyPr/>
          <a:lstStyle/>
          <a:p>
            <a:r>
              <a:rPr lang="tr-TR" dirty="0" smtClean="0"/>
              <a:t>Kamu zararları için alacak takip dosyası açılması (Md.8) ve muhasebe kayıtlarına alınması (Md.9)</a:t>
            </a:r>
            <a:endParaRPr lang="tr-TR" dirty="0"/>
          </a:p>
        </p:txBody>
      </p:sp>
      <p:sp>
        <p:nvSpPr>
          <p:cNvPr id="3" name="İçerik Yer Tutucusu 2"/>
          <p:cNvSpPr>
            <a:spLocks noGrp="1"/>
          </p:cNvSpPr>
          <p:nvPr>
            <p:ph idx="1"/>
          </p:nvPr>
        </p:nvSpPr>
        <p:spPr>
          <a:xfrm>
            <a:off x="395534" y="2852936"/>
            <a:ext cx="8352927" cy="2376264"/>
          </a:xfrm>
        </p:spPr>
        <p:txBody>
          <a:bodyPr>
            <a:normAutofit/>
          </a:bodyPr>
          <a:lstStyle/>
          <a:p>
            <a:r>
              <a:rPr lang="tr-TR" sz="2200" dirty="0" smtClean="0"/>
              <a:t>Tespit edilen ve karara bağlanan her bir kamu zararı için bir alacak takip dosyası açılır ve bunlar mutlak suretle muhasebe kayıtlarına alınır.</a:t>
            </a:r>
            <a:endParaRPr lang="tr-TR" sz="2200" dirty="0"/>
          </a:p>
        </p:txBody>
      </p:sp>
    </p:spTree>
    <p:extLst>
      <p:ext uri="{BB962C8B-B14F-4D97-AF65-F5344CB8AC3E}">
        <p14:creationId xmlns:p14="http://schemas.microsoft.com/office/powerpoint/2010/main" val="1089901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188640"/>
            <a:ext cx="7125113" cy="924475"/>
          </a:xfrm>
        </p:spPr>
        <p:txBody>
          <a:bodyPr/>
          <a:lstStyle/>
          <a:p>
            <a:r>
              <a:rPr lang="tr-TR" dirty="0" smtClean="0"/>
              <a:t>Kamu zararının oluştuğu tarih</a:t>
            </a:r>
            <a:endParaRPr lang="tr-TR" dirty="0"/>
          </a:p>
        </p:txBody>
      </p:sp>
      <p:sp>
        <p:nvSpPr>
          <p:cNvPr id="3" name="İçerik Yer Tutucusu 2"/>
          <p:cNvSpPr>
            <a:spLocks noGrp="1"/>
          </p:cNvSpPr>
          <p:nvPr>
            <p:ph idx="1"/>
          </p:nvPr>
        </p:nvSpPr>
        <p:spPr>
          <a:xfrm>
            <a:off x="395536" y="980728"/>
            <a:ext cx="8352928" cy="5400601"/>
          </a:xfrm>
        </p:spPr>
        <p:txBody>
          <a:bodyPr>
            <a:normAutofit fontScale="92500" lnSpcReduction="20000"/>
          </a:bodyPr>
          <a:lstStyle/>
          <a:p>
            <a:r>
              <a:rPr lang="tr-TR" dirty="0" smtClean="0">
                <a:solidFill>
                  <a:srgbClr val="92D050"/>
                </a:solidFill>
              </a:rPr>
              <a:t>Yönetmelik Md.17:</a:t>
            </a:r>
          </a:p>
          <a:p>
            <a:r>
              <a:rPr lang="tr-TR" dirty="0" smtClean="0"/>
              <a:t>Vezne </a:t>
            </a:r>
            <a:r>
              <a:rPr lang="tr-TR" dirty="0"/>
              <a:t>ve ambar açıkları ile diğer muhasebe yetkilisi mutemetlerinin açıklarında, </a:t>
            </a:r>
            <a:r>
              <a:rPr lang="tr-TR" u="sng" dirty="0"/>
              <a:t>açığın meydana geldiği tariht</a:t>
            </a:r>
            <a:r>
              <a:rPr lang="tr-TR" dirty="0"/>
              <a:t>e, bu tarihin bilinmediği durumlarda olayın tespit edildiği tarihte, </a:t>
            </a:r>
            <a:endParaRPr lang="tr-TR" dirty="0" smtClean="0"/>
          </a:p>
          <a:p>
            <a:r>
              <a:rPr lang="tr-TR" dirty="0" smtClean="0"/>
              <a:t>İş</a:t>
            </a:r>
            <a:r>
              <a:rPr lang="tr-TR" dirty="0"/>
              <a:t>, mal veya hizmet karşılığı olarak ilgili mevzuatında belirlenen veya mevzuatında öngörülen karar, onay ya da sözleşmesinde belirlenen tutardan fazla yapılan ödemeler ile transfer niteliğindeki giderlerde yapılan yersiz ve fazla ödemelerde, </a:t>
            </a:r>
            <a:r>
              <a:rPr lang="tr-TR" u="sng" dirty="0"/>
              <a:t>ödemenin yapıldığı tarihte</a:t>
            </a:r>
            <a:r>
              <a:rPr lang="tr-TR" dirty="0"/>
              <a:t>, </a:t>
            </a:r>
            <a:endParaRPr lang="tr-TR" dirty="0" smtClean="0"/>
          </a:p>
          <a:p>
            <a:r>
              <a:rPr lang="tr-TR" dirty="0" smtClean="0"/>
              <a:t>Kayıtlı </a:t>
            </a:r>
            <a:r>
              <a:rPr lang="tr-TR" dirty="0"/>
              <a:t>olsun veya olmasın, kamu idaresinin yönetim ve kullanımında olan ya da kullanıcılarına teslim edilen taşınırların kaybedilmesi, çalınması veya zarar görmesi hallerinde </a:t>
            </a:r>
            <a:r>
              <a:rPr lang="tr-TR" u="sng" dirty="0"/>
              <a:t>olayın meydana geldiği tarihte</a:t>
            </a:r>
            <a:r>
              <a:rPr lang="tr-TR" dirty="0"/>
              <a:t>; bu tarihin bilinmediği durumlarda olayın tespit edildiği tarihte, </a:t>
            </a:r>
            <a:endParaRPr lang="tr-TR" dirty="0" smtClean="0"/>
          </a:p>
          <a:p>
            <a:r>
              <a:rPr lang="tr-TR" dirty="0" smtClean="0"/>
              <a:t>İş </a:t>
            </a:r>
            <a:r>
              <a:rPr lang="tr-TR" dirty="0"/>
              <a:t>yaptırılmadan, mal veya hizmet alınmadan ya da mevzuatında öngörülmediği halde yapılan yersiz ödemelerde</a:t>
            </a:r>
            <a:r>
              <a:rPr lang="tr-TR" u="sng" dirty="0"/>
              <a:t>, ödemenin yapıldığı tarihte</a:t>
            </a:r>
            <a:r>
              <a:rPr lang="tr-TR" dirty="0"/>
              <a:t>, </a:t>
            </a:r>
            <a:endParaRPr lang="tr-TR" dirty="0" smtClean="0"/>
          </a:p>
          <a:p>
            <a:r>
              <a:rPr lang="tr-TR" dirty="0" smtClean="0"/>
              <a:t>İdare </a:t>
            </a:r>
            <a:r>
              <a:rPr lang="tr-TR" dirty="0"/>
              <a:t>gelirlerinin tarh, tahakkuk ve tahsil işlemlerinin mevzuata uygun bir şekilde yapılmaması hallerinde, söz konusu işlemin </a:t>
            </a:r>
            <a:r>
              <a:rPr lang="tr-TR" u="sng" dirty="0"/>
              <a:t>zaman aşımına uğradığı tarihte</a:t>
            </a:r>
            <a:r>
              <a:rPr lang="tr-TR" dirty="0"/>
              <a:t>, </a:t>
            </a:r>
            <a:endParaRPr lang="tr-TR" dirty="0" smtClean="0"/>
          </a:p>
          <a:p>
            <a:r>
              <a:rPr lang="tr-TR" dirty="0" err="1" smtClean="0"/>
              <a:t>Hakedişlerden</a:t>
            </a:r>
            <a:r>
              <a:rPr lang="tr-TR" dirty="0" smtClean="0"/>
              <a:t> </a:t>
            </a:r>
            <a:r>
              <a:rPr lang="tr-TR" dirty="0"/>
              <a:t>kesinti suretiyle yapılan gelir tahsilatının eksik yapılması hallerinde, tahsilat tutarının </a:t>
            </a:r>
            <a:r>
              <a:rPr lang="tr-TR" u="sng" dirty="0"/>
              <a:t>gelir kaydedilmesi gerektiği tarihte</a:t>
            </a:r>
            <a:r>
              <a:rPr lang="tr-TR" dirty="0"/>
              <a:t>, </a:t>
            </a:r>
            <a:endParaRPr lang="tr-TR" dirty="0" smtClean="0"/>
          </a:p>
          <a:p>
            <a:pPr marL="0" indent="0">
              <a:buNone/>
            </a:pPr>
            <a:r>
              <a:rPr lang="tr-TR" dirty="0" smtClean="0"/>
              <a:t>oluşmuş </a:t>
            </a:r>
            <a:r>
              <a:rPr lang="tr-TR" dirty="0"/>
              <a:t>kabul edilir. </a:t>
            </a:r>
          </a:p>
        </p:txBody>
      </p:sp>
    </p:spTree>
    <p:extLst>
      <p:ext uri="{BB962C8B-B14F-4D97-AF65-F5344CB8AC3E}">
        <p14:creationId xmlns:p14="http://schemas.microsoft.com/office/powerpoint/2010/main" val="2691160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476672"/>
            <a:ext cx="7125113" cy="924475"/>
          </a:xfrm>
        </p:spPr>
        <p:txBody>
          <a:bodyPr/>
          <a:lstStyle/>
          <a:p>
            <a:r>
              <a:rPr lang="tr-TR" dirty="0" smtClean="0"/>
              <a:t>Faiz başlangıcı</a:t>
            </a:r>
            <a:endParaRPr lang="tr-TR" dirty="0"/>
          </a:p>
        </p:txBody>
      </p:sp>
      <p:sp>
        <p:nvSpPr>
          <p:cNvPr id="3" name="İçerik Yer Tutucusu 2"/>
          <p:cNvSpPr>
            <a:spLocks noGrp="1"/>
          </p:cNvSpPr>
          <p:nvPr>
            <p:ph idx="1"/>
          </p:nvPr>
        </p:nvSpPr>
        <p:spPr>
          <a:xfrm>
            <a:off x="323528" y="836712"/>
            <a:ext cx="8568952" cy="5544616"/>
          </a:xfrm>
        </p:spPr>
        <p:txBody>
          <a:bodyPr/>
          <a:lstStyle/>
          <a:p>
            <a:r>
              <a:rPr lang="tr-TR" dirty="0" smtClean="0">
                <a:solidFill>
                  <a:srgbClr val="92D050"/>
                </a:solidFill>
              </a:rPr>
              <a:t>Yönetmelik Md.18:</a:t>
            </a:r>
          </a:p>
          <a:p>
            <a:r>
              <a:rPr lang="tr-TR" dirty="0"/>
              <a:t>Kamu zararından doğan alacaklarda ilgili mevzuatına göre hesaplanacak faizin başlangıç tarihi, </a:t>
            </a:r>
            <a:r>
              <a:rPr lang="tr-TR" u="sng" dirty="0"/>
              <a:t>kural olarak zararın oluştuğu tarihtir</a:t>
            </a:r>
            <a:r>
              <a:rPr lang="tr-TR" dirty="0"/>
              <a:t>. </a:t>
            </a:r>
            <a:endParaRPr lang="tr-TR" dirty="0" smtClean="0"/>
          </a:p>
          <a:p>
            <a:r>
              <a:rPr lang="tr-TR" dirty="0" smtClean="0"/>
              <a:t>Sayıştay</a:t>
            </a:r>
            <a:r>
              <a:rPr lang="tr-TR" dirty="0"/>
              <a:t>, adlî, idarî ve askerî mahkeme ilâmları ile tespit olunan kamu zararından doğan alacaklarda faiz başlangıç tarihi, ilâmda faizin başlangıcı hakkında </a:t>
            </a:r>
            <a:r>
              <a:rPr lang="tr-TR" u="sng" dirty="0"/>
              <a:t>hüküm varsa belirtilen tarih</a:t>
            </a:r>
            <a:r>
              <a:rPr lang="tr-TR" dirty="0"/>
              <a:t>, </a:t>
            </a:r>
            <a:r>
              <a:rPr lang="tr-TR" u="sng" dirty="0"/>
              <a:t>aksi takdirde karar tarihidir</a:t>
            </a:r>
            <a:r>
              <a:rPr lang="tr-TR" dirty="0"/>
              <a:t>. </a:t>
            </a:r>
            <a:endParaRPr lang="tr-TR" dirty="0" smtClean="0"/>
          </a:p>
          <a:p>
            <a:r>
              <a:rPr lang="tr-TR" dirty="0" smtClean="0"/>
              <a:t>Sorumlular </a:t>
            </a:r>
            <a:r>
              <a:rPr lang="tr-TR" dirty="0"/>
              <a:t>ve/veya ilgililerce yapılan ödeme tutarının, alacak aslı ile faiz tutarının tamamını karşılamaması halinde ödenen tutar vadesi gelmiş alacak </a:t>
            </a:r>
            <a:r>
              <a:rPr lang="tr-TR" u="sng" dirty="0"/>
              <a:t>aslına ve faizine orantılı olarak</a:t>
            </a:r>
            <a:r>
              <a:rPr lang="tr-TR" dirty="0"/>
              <a:t> mahsup edilir. </a:t>
            </a:r>
            <a:endParaRPr lang="tr-TR" dirty="0" smtClean="0"/>
          </a:p>
          <a:p>
            <a:r>
              <a:rPr lang="tr-TR" dirty="0" smtClean="0"/>
              <a:t>Borç </a:t>
            </a:r>
            <a:r>
              <a:rPr lang="tr-TR" dirty="0"/>
              <a:t>aslına faiz dahil edilerek, tekrar faiz yürütülemez. </a:t>
            </a:r>
          </a:p>
        </p:txBody>
      </p:sp>
    </p:spTree>
    <p:extLst>
      <p:ext uri="{BB962C8B-B14F-4D97-AF65-F5344CB8AC3E}">
        <p14:creationId xmlns:p14="http://schemas.microsoft.com/office/powerpoint/2010/main" val="3432361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260648"/>
            <a:ext cx="7848872" cy="924475"/>
          </a:xfrm>
        </p:spPr>
        <p:txBody>
          <a:bodyPr/>
          <a:lstStyle/>
          <a:p>
            <a:r>
              <a:rPr lang="tr-TR" sz="2400" dirty="0" smtClean="0"/>
              <a:t>Kamu zararından doğan alacakların tahsil şekilleri</a:t>
            </a:r>
            <a:endParaRPr lang="tr-TR" sz="2400" dirty="0"/>
          </a:p>
        </p:txBody>
      </p:sp>
      <p:sp>
        <p:nvSpPr>
          <p:cNvPr id="3" name="İçerik Yer Tutucusu 2"/>
          <p:cNvSpPr>
            <a:spLocks noGrp="1"/>
          </p:cNvSpPr>
          <p:nvPr>
            <p:ph idx="1"/>
          </p:nvPr>
        </p:nvSpPr>
        <p:spPr>
          <a:xfrm>
            <a:off x="323528" y="1196752"/>
            <a:ext cx="8280920" cy="5040560"/>
          </a:xfrm>
        </p:spPr>
        <p:txBody>
          <a:bodyPr>
            <a:normAutofit/>
          </a:bodyPr>
          <a:lstStyle/>
          <a:p>
            <a:r>
              <a:rPr lang="tr-TR" sz="2200" dirty="0" smtClean="0">
                <a:solidFill>
                  <a:srgbClr val="92D050"/>
                </a:solidFill>
              </a:rPr>
              <a:t>Yönetmelik Md. 12:</a:t>
            </a:r>
          </a:p>
          <a:p>
            <a:r>
              <a:rPr lang="tr-TR" sz="2200" dirty="0" smtClean="0"/>
              <a:t>Kamu </a:t>
            </a:r>
            <a:r>
              <a:rPr lang="tr-TR" sz="2200" dirty="0"/>
              <a:t>zararından doğan alacaklar, sorumlulardan ve/veya ilgililerden, zararın oluştuğu tarihten itibaren ilgili mevzuatına göre hesaplanacak faiziyle birlikte tahsil edilir. T</a:t>
            </a:r>
            <a:r>
              <a:rPr lang="tr-TR" sz="2000" dirty="0" smtClean="0"/>
              <a:t>espit </a:t>
            </a:r>
            <a:r>
              <a:rPr lang="tr-TR" sz="2000" dirty="0"/>
              <a:t>edilen kamu zararları; </a:t>
            </a:r>
            <a:endParaRPr lang="tr-TR" sz="2000" dirty="0" smtClean="0"/>
          </a:p>
          <a:p>
            <a:pPr lvl="1"/>
            <a:r>
              <a:rPr lang="tr-TR" sz="2000" dirty="0" err="1" smtClean="0"/>
              <a:t>Rızaen</a:t>
            </a:r>
            <a:r>
              <a:rPr lang="tr-TR" sz="2000" dirty="0" smtClean="0"/>
              <a:t> </a:t>
            </a:r>
            <a:r>
              <a:rPr lang="tr-TR" sz="2000" dirty="0"/>
              <a:t>ve sulh yolu ile ödenmek, </a:t>
            </a:r>
            <a:endParaRPr lang="tr-TR" sz="2000" dirty="0" smtClean="0"/>
          </a:p>
          <a:p>
            <a:pPr lvl="1"/>
            <a:r>
              <a:rPr lang="tr-TR" sz="2000" dirty="0" smtClean="0"/>
              <a:t>Borçlar </a:t>
            </a:r>
            <a:r>
              <a:rPr lang="tr-TR" sz="2000" dirty="0"/>
              <a:t>Kanunu hükümlerine göre takas yapılmak, </a:t>
            </a:r>
            <a:endParaRPr lang="tr-TR" sz="2000" dirty="0" smtClean="0"/>
          </a:p>
          <a:p>
            <a:pPr lvl="1"/>
            <a:r>
              <a:rPr lang="tr-TR" sz="2000" dirty="0" smtClean="0"/>
              <a:t>İcra İflas Kanunu hükümleri </a:t>
            </a:r>
            <a:r>
              <a:rPr lang="tr-TR" sz="2000" dirty="0"/>
              <a:t>uygulanmak, </a:t>
            </a:r>
            <a:endParaRPr lang="tr-TR" sz="2000" dirty="0" smtClean="0"/>
          </a:p>
          <a:p>
            <a:pPr marL="0" indent="0">
              <a:buNone/>
            </a:pPr>
            <a:r>
              <a:rPr lang="tr-TR" sz="2200" dirty="0" smtClean="0"/>
              <a:t>suretiyle </a:t>
            </a:r>
            <a:r>
              <a:rPr lang="tr-TR" sz="2200" dirty="0"/>
              <a:t>tahsil edilir.</a:t>
            </a:r>
          </a:p>
        </p:txBody>
      </p:sp>
    </p:spTree>
    <p:extLst>
      <p:ext uri="{BB962C8B-B14F-4D97-AF65-F5344CB8AC3E}">
        <p14:creationId xmlns:p14="http://schemas.microsoft.com/office/powerpoint/2010/main" val="5053157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09442" y="675725"/>
            <a:ext cx="7125113" cy="665044"/>
          </a:xfrm>
        </p:spPr>
        <p:txBody>
          <a:bodyPr/>
          <a:lstStyle/>
          <a:p>
            <a:r>
              <a:rPr lang="tr-TR" dirty="0" err="1" smtClean="0"/>
              <a:t>Rızaen</a:t>
            </a:r>
            <a:r>
              <a:rPr lang="tr-TR" dirty="0" smtClean="0"/>
              <a:t> ve sulh yoluyla tahsilat</a:t>
            </a:r>
            <a:endParaRPr lang="tr-TR" dirty="0"/>
          </a:p>
        </p:txBody>
      </p:sp>
      <p:sp>
        <p:nvSpPr>
          <p:cNvPr id="3" name="İçerik Yer Tutucusu 2"/>
          <p:cNvSpPr>
            <a:spLocks noGrp="1"/>
          </p:cNvSpPr>
          <p:nvPr>
            <p:ph idx="1"/>
          </p:nvPr>
        </p:nvSpPr>
        <p:spPr>
          <a:xfrm>
            <a:off x="395536" y="1268760"/>
            <a:ext cx="8496943" cy="5112567"/>
          </a:xfrm>
        </p:spPr>
        <p:txBody>
          <a:bodyPr>
            <a:normAutofit fontScale="85000" lnSpcReduction="20000"/>
          </a:bodyPr>
          <a:lstStyle/>
          <a:p>
            <a:r>
              <a:rPr lang="tr-TR" sz="2200" dirty="0" smtClean="0">
                <a:solidFill>
                  <a:srgbClr val="92D050"/>
                </a:solidFill>
              </a:rPr>
              <a:t>Yönetmelik Md.13:</a:t>
            </a:r>
          </a:p>
          <a:p>
            <a:r>
              <a:rPr lang="tr-TR" sz="2200" dirty="0" smtClean="0"/>
              <a:t>Kamu </a:t>
            </a:r>
            <a:r>
              <a:rPr lang="tr-TR" sz="2200" dirty="0"/>
              <a:t>zararından doğan alacaklar, sorumluları ve/veya ilgilileri tarafından </a:t>
            </a:r>
            <a:r>
              <a:rPr lang="tr-TR" sz="2200" dirty="0" err="1"/>
              <a:t>rızaen</a:t>
            </a:r>
            <a:r>
              <a:rPr lang="tr-TR" sz="2200" dirty="0"/>
              <a:t> veya ilgili mevzuat hükümleri çerçevesinde sulh yoluyla ödenebilir. </a:t>
            </a:r>
            <a:endParaRPr lang="tr-TR" sz="2200" dirty="0" smtClean="0"/>
          </a:p>
          <a:p>
            <a:r>
              <a:rPr lang="tr-TR" sz="2200" dirty="0" smtClean="0"/>
              <a:t>Oluştuğu </a:t>
            </a:r>
            <a:r>
              <a:rPr lang="tr-TR" sz="2200" dirty="0"/>
              <a:t>tarih itibarıyla </a:t>
            </a:r>
            <a:r>
              <a:rPr lang="tr-TR" sz="2200" dirty="0" err="1"/>
              <a:t>onaltı</a:t>
            </a:r>
            <a:r>
              <a:rPr lang="tr-TR" sz="2200" dirty="0"/>
              <a:t> yaşından büyükler için tespit edilen asgarî ücretin </a:t>
            </a:r>
            <a:r>
              <a:rPr lang="tr-TR" sz="2200" u="sng" dirty="0"/>
              <a:t>bir aylık brüt tutarının yarısını geçmeyen alacaklar</a:t>
            </a:r>
            <a:r>
              <a:rPr lang="tr-TR" sz="2200" dirty="0"/>
              <a:t>, merkezde </a:t>
            </a:r>
            <a:r>
              <a:rPr lang="tr-TR" sz="2200" u="sng" dirty="0"/>
              <a:t>üst yöneticinin</a:t>
            </a:r>
            <a:r>
              <a:rPr lang="tr-TR" sz="2200" dirty="0"/>
              <a:t>, taşrada ise </a:t>
            </a:r>
            <a:r>
              <a:rPr lang="tr-TR" sz="2200" u="sng" dirty="0"/>
              <a:t>idarenin en üst yöneticisinin</a:t>
            </a:r>
            <a:r>
              <a:rPr lang="tr-TR" sz="2200" dirty="0"/>
              <a:t> izni ve </a:t>
            </a:r>
            <a:r>
              <a:rPr lang="tr-TR" sz="2200" u="sng" dirty="0"/>
              <a:t>sorumlunun</a:t>
            </a:r>
            <a:r>
              <a:rPr lang="tr-TR" sz="2200" dirty="0"/>
              <a:t> ve/veya </a:t>
            </a:r>
            <a:r>
              <a:rPr lang="tr-TR" sz="2200" u="sng" dirty="0"/>
              <a:t>ilgilinin kabul etmesi koşuluyla</a:t>
            </a:r>
            <a:r>
              <a:rPr lang="tr-TR" sz="2200" dirty="0"/>
              <a:t>, tebliğ tarihini izleyen aybaşından itibaren aylığından kesilerek </a:t>
            </a:r>
            <a:r>
              <a:rPr lang="tr-TR" sz="2200" dirty="0" err="1"/>
              <a:t>rızaen</a:t>
            </a:r>
            <a:r>
              <a:rPr lang="tr-TR" sz="2200" dirty="0"/>
              <a:t> tahsil edilir</a:t>
            </a:r>
            <a:r>
              <a:rPr lang="tr-TR" sz="2200" dirty="0" smtClean="0"/>
              <a:t>.</a:t>
            </a:r>
          </a:p>
          <a:p>
            <a:r>
              <a:rPr lang="tr-TR" sz="2400" u="sng" dirty="0"/>
              <a:t>Bu tutarları aşan alacağın</a:t>
            </a:r>
            <a:r>
              <a:rPr lang="tr-TR" sz="2400" dirty="0"/>
              <a:t> ödenmesinin ilgili mevzuat çerçevesinde sulh yolu ile sağlanması halinde, sulh işleminin kesinleştiği tarihi izleyen aybaşından itibaren sorumlunun ve/veya ilgilinin aylığından kesilerek tahsil edilebilir. </a:t>
            </a:r>
            <a:endParaRPr lang="tr-TR" sz="2400" dirty="0" smtClean="0"/>
          </a:p>
          <a:p>
            <a:r>
              <a:rPr lang="tr-TR" sz="2400" dirty="0" smtClean="0"/>
              <a:t>Aylıklardan </a:t>
            </a:r>
            <a:r>
              <a:rPr lang="tr-TR" sz="2400" dirty="0"/>
              <a:t>yapılacak kesinti tutarı, sorumlulara ve/veya ilgililere yapılan her türlü aylık, ödenek, zam, tazminat dahil </a:t>
            </a:r>
            <a:r>
              <a:rPr lang="tr-TR" sz="2400" u="sng" dirty="0"/>
              <a:t>bir aylık net ödemelerinin dörtte birinden az</a:t>
            </a:r>
            <a:r>
              <a:rPr lang="tr-TR" sz="2400" dirty="0"/>
              <a:t>, </a:t>
            </a:r>
            <a:r>
              <a:rPr lang="tr-TR" sz="2400" u="sng" dirty="0"/>
              <a:t>üçte birinden çok</a:t>
            </a:r>
            <a:r>
              <a:rPr lang="tr-TR" sz="2400" dirty="0"/>
              <a:t> olamaz.</a:t>
            </a:r>
            <a:endParaRPr lang="tr-TR" sz="2200" dirty="0"/>
          </a:p>
        </p:txBody>
      </p:sp>
    </p:spTree>
    <p:extLst>
      <p:ext uri="{BB962C8B-B14F-4D97-AF65-F5344CB8AC3E}">
        <p14:creationId xmlns:p14="http://schemas.microsoft.com/office/powerpoint/2010/main" val="1897215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Kurucu hüküm </a:t>
            </a:r>
            <a:r>
              <a:rPr lang="tr-TR" sz="2400" dirty="0" smtClean="0"/>
              <a:t>(5018 </a:t>
            </a:r>
            <a:r>
              <a:rPr lang="tr-TR" sz="2400" dirty="0" err="1" smtClean="0"/>
              <a:t>s.K</a:t>
            </a:r>
            <a:r>
              <a:rPr lang="tr-TR" sz="2400" dirty="0" smtClean="0"/>
              <a:t>. Md.71):</a:t>
            </a:r>
            <a:endParaRPr lang="tr-TR" sz="2400" dirty="0"/>
          </a:p>
        </p:txBody>
      </p:sp>
      <p:sp>
        <p:nvSpPr>
          <p:cNvPr id="3" name="İçerik Yer Tutucusu 2"/>
          <p:cNvSpPr>
            <a:spLocks noGrp="1"/>
          </p:cNvSpPr>
          <p:nvPr>
            <p:ph idx="1"/>
          </p:nvPr>
        </p:nvSpPr>
        <p:spPr>
          <a:xfrm>
            <a:off x="1043608" y="1700808"/>
            <a:ext cx="7125112" cy="3456385"/>
          </a:xfrm>
        </p:spPr>
        <p:txBody>
          <a:bodyPr>
            <a:normAutofit/>
          </a:bodyPr>
          <a:lstStyle/>
          <a:p>
            <a:r>
              <a:rPr lang="tr-TR" sz="2800" dirty="0">
                <a:solidFill>
                  <a:schemeClr val="accent2">
                    <a:lumMod val="75000"/>
                  </a:schemeClr>
                </a:solidFill>
              </a:rPr>
              <a:t>Kamu zararı; </a:t>
            </a:r>
            <a:r>
              <a:rPr lang="tr-TR" sz="2800" u="sng" dirty="0"/>
              <a:t>kamu görevlilerinin</a:t>
            </a:r>
            <a:r>
              <a:rPr lang="tr-TR" sz="2800" dirty="0"/>
              <a:t> </a:t>
            </a:r>
            <a:r>
              <a:rPr lang="tr-TR" sz="2800" u="sng" dirty="0"/>
              <a:t>kasıt</a:t>
            </a:r>
            <a:r>
              <a:rPr lang="tr-TR" sz="2800" dirty="0"/>
              <a:t>, </a:t>
            </a:r>
            <a:r>
              <a:rPr lang="tr-TR" sz="2800" u="sng" dirty="0"/>
              <a:t>kusur</a:t>
            </a:r>
            <a:r>
              <a:rPr lang="tr-TR" sz="2800" dirty="0"/>
              <a:t> veya </a:t>
            </a:r>
            <a:r>
              <a:rPr lang="tr-TR" sz="2800" u="sng" dirty="0"/>
              <a:t>ihmallerinden</a:t>
            </a:r>
            <a:r>
              <a:rPr lang="tr-TR" sz="2800" dirty="0"/>
              <a:t> kaynaklanan </a:t>
            </a:r>
            <a:r>
              <a:rPr lang="tr-TR" sz="2800" u="sng" dirty="0"/>
              <a:t>mevzuata aykırı karar</a:t>
            </a:r>
            <a:r>
              <a:rPr lang="tr-TR" sz="2800" dirty="0"/>
              <a:t>, </a:t>
            </a:r>
            <a:r>
              <a:rPr lang="tr-TR" sz="2800" u="sng" dirty="0"/>
              <a:t>işlem</a:t>
            </a:r>
            <a:r>
              <a:rPr lang="tr-TR" sz="2800" dirty="0"/>
              <a:t> veya </a:t>
            </a:r>
            <a:r>
              <a:rPr lang="tr-TR" sz="2800" u="sng" dirty="0"/>
              <a:t>eylemleri</a:t>
            </a:r>
            <a:r>
              <a:rPr lang="tr-TR" sz="2800" dirty="0"/>
              <a:t> sonucunda </a:t>
            </a:r>
            <a:r>
              <a:rPr lang="tr-TR" sz="2800" dirty="0">
                <a:solidFill>
                  <a:schemeClr val="accent2">
                    <a:lumMod val="75000"/>
                  </a:schemeClr>
                </a:solidFill>
              </a:rPr>
              <a:t>kamu kaynağında</a:t>
            </a:r>
            <a:r>
              <a:rPr lang="tr-TR" sz="2800" dirty="0"/>
              <a:t> artışa engel veya eksilmeye neden olunmasıdır</a:t>
            </a:r>
            <a:r>
              <a:rPr lang="tr-TR" sz="2800" dirty="0" smtClean="0"/>
              <a:t>. </a:t>
            </a:r>
            <a:endParaRPr lang="tr-TR" sz="2800" dirty="0"/>
          </a:p>
        </p:txBody>
      </p:sp>
    </p:spTree>
    <p:extLst>
      <p:ext uri="{BB962C8B-B14F-4D97-AF65-F5344CB8AC3E}">
        <p14:creationId xmlns:p14="http://schemas.microsoft.com/office/powerpoint/2010/main" val="1259917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Takas suretiyle tahsilat</a:t>
            </a:r>
            <a:endParaRPr lang="tr-TR" dirty="0"/>
          </a:p>
        </p:txBody>
      </p:sp>
      <p:sp>
        <p:nvSpPr>
          <p:cNvPr id="3" name="İçerik Yer Tutucusu 2"/>
          <p:cNvSpPr>
            <a:spLocks noGrp="1"/>
          </p:cNvSpPr>
          <p:nvPr>
            <p:ph idx="1"/>
          </p:nvPr>
        </p:nvSpPr>
        <p:spPr>
          <a:xfrm>
            <a:off x="179512" y="1340768"/>
            <a:ext cx="8640960" cy="5040559"/>
          </a:xfrm>
        </p:spPr>
        <p:txBody>
          <a:bodyPr>
            <a:normAutofit lnSpcReduction="10000"/>
          </a:bodyPr>
          <a:lstStyle/>
          <a:p>
            <a:r>
              <a:rPr lang="tr-TR" dirty="0" smtClean="0">
                <a:solidFill>
                  <a:srgbClr val="92D050"/>
                </a:solidFill>
              </a:rPr>
              <a:t>Yönetmelik Md. 14:</a:t>
            </a:r>
          </a:p>
          <a:p>
            <a:r>
              <a:rPr lang="tr-TR" dirty="0"/>
              <a:t>Kamu zararı alacakları, sorumluların ve ilgililerin kamu idaresiyle olan özel hukuk ilişkilerinden doğan alacaklarından 818 sayılı Kanun hükümlerine göre takas suretiyle tahsil edilebilir. </a:t>
            </a:r>
            <a:endParaRPr lang="tr-TR" dirty="0" smtClean="0"/>
          </a:p>
          <a:p>
            <a:r>
              <a:rPr lang="tr-TR" dirty="0" smtClean="0"/>
              <a:t>Takas </a:t>
            </a:r>
            <a:r>
              <a:rPr lang="tr-TR" dirty="0"/>
              <a:t>suretiyle tahsil için; </a:t>
            </a:r>
            <a:endParaRPr lang="tr-TR" dirty="0" smtClean="0"/>
          </a:p>
          <a:p>
            <a:r>
              <a:rPr lang="tr-TR" dirty="0" smtClean="0"/>
              <a:t>Alacaklı </a:t>
            </a:r>
            <a:r>
              <a:rPr lang="tr-TR" dirty="0"/>
              <a:t>kamu idaresi ile sorumlu ve/veya ilgilinin karşılıklı olarak alacaklı ve borçlu durumunda olmaları, </a:t>
            </a:r>
            <a:endParaRPr lang="tr-TR" dirty="0" smtClean="0"/>
          </a:p>
          <a:p>
            <a:r>
              <a:rPr lang="tr-TR" dirty="0" smtClean="0"/>
              <a:t>Takas </a:t>
            </a:r>
            <a:r>
              <a:rPr lang="tr-TR" dirty="0"/>
              <a:t>edilecek borç ve alacağın nakit olması, </a:t>
            </a:r>
            <a:endParaRPr lang="tr-TR" dirty="0" smtClean="0"/>
          </a:p>
          <a:p>
            <a:r>
              <a:rPr lang="tr-TR" dirty="0" smtClean="0"/>
              <a:t>Takas </a:t>
            </a:r>
            <a:r>
              <a:rPr lang="tr-TR" dirty="0"/>
              <a:t>edilecek borç ve alacağın her ikisinin de vadesinin gelmiş olması, </a:t>
            </a:r>
            <a:endParaRPr lang="tr-TR" dirty="0" smtClean="0"/>
          </a:p>
          <a:p>
            <a:r>
              <a:rPr lang="tr-TR" dirty="0" smtClean="0"/>
              <a:t>Takas </a:t>
            </a:r>
            <a:r>
              <a:rPr lang="tr-TR" dirty="0"/>
              <a:t>yapılmadan önce sorumluya ve/veya ilgiliye alacağının borcuna takas suretiyle mahsup edileceğinin </a:t>
            </a:r>
            <a:r>
              <a:rPr lang="tr-TR" u="sng" dirty="0"/>
              <a:t>bir yazı ile bildirilmesi veya alacağını talep ettiği zaman borcu ile takas edileceğinin beyan edilmesi</a:t>
            </a:r>
            <a:r>
              <a:rPr lang="tr-TR" dirty="0"/>
              <a:t>, gerekir. </a:t>
            </a:r>
            <a:endParaRPr lang="tr-TR" dirty="0" smtClean="0"/>
          </a:p>
          <a:p>
            <a:r>
              <a:rPr lang="tr-TR" dirty="0" smtClean="0"/>
              <a:t>Borç </a:t>
            </a:r>
            <a:r>
              <a:rPr lang="tr-TR" dirty="0"/>
              <a:t>ve alacaktan birisi şarta bağlı bulunuyorsa veya henüz vadesi gelmemiş ise takas yapılamaz. </a:t>
            </a:r>
          </a:p>
        </p:txBody>
      </p:sp>
    </p:spTree>
    <p:extLst>
      <p:ext uri="{BB962C8B-B14F-4D97-AF65-F5344CB8AC3E}">
        <p14:creationId xmlns:p14="http://schemas.microsoft.com/office/powerpoint/2010/main" val="4978705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404664"/>
            <a:ext cx="7125113" cy="924475"/>
          </a:xfrm>
        </p:spPr>
        <p:txBody>
          <a:bodyPr/>
          <a:lstStyle/>
          <a:p>
            <a:r>
              <a:rPr lang="tr-TR" dirty="0" smtClean="0"/>
              <a:t>İcra yoluyla tahsilat</a:t>
            </a:r>
            <a:endParaRPr lang="tr-TR" dirty="0"/>
          </a:p>
        </p:txBody>
      </p:sp>
      <p:sp>
        <p:nvSpPr>
          <p:cNvPr id="3" name="İçerik Yer Tutucusu 2"/>
          <p:cNvSpPr>
            <a:spLocks noGrp="1"/>
          </p:cNvSpPr>
          <p:nvPr>
            <p:ph idx="1"/>
          </p:nvPr>
        </p:nvSpPr>
        <p:spPr>
          <a:xfrm>
            <a:off x="323528" y="1412776"/>
            <a:ext cx="8424936" cy="5040560"/>
          </a:xfrm>
        </p:spPr>
        <p:txBody>
          <a:bodyPr>
            <a:normAutofit/>
          </a:bodyPr>
          <a:lstStyle/>
          <a:p>
            <a:r>
              <a:rPr lang="tr-TR" dirty="0" smtClean="0">
                <a:solidFill>
                  <a:srgbClr val="92D050"/>
                </a:solidFill>
              </a:rPr>
              <a:t>Yönetmelik Md. 15: </a:t>
            </a:r>
          </a:p>
          <a:p>
            <a:r>
              <a:rPr lang="tr-TR" dirty="0"/>
              <a:t>Sayıştay ve mahkeme ilâmları ile hüküm altına alındığı halde sorumluları ve/veya ilgilileri tarafından </a:t>
            </a:r>
            <a:r>
              <a:rPr lang="tr-TR" dirty="0" err="1"/>
              <a:t>rızaen</a:t>
            </a:r>
            <a:r>
              <a:rPr lang="tr-TR" dirty="0"/>
              <a:t> ödenmeyen kamu zararından doğan alacaklar, 2004 sayılı Kanun hükümlerine göre tahsil edilir. </a:t>
            </a:r>
            <a:endParaRPr lang="tr-TR" dirty="0" smtClean="0"/>
          </a:p>
          <a:p>
            <a:r>
              <a:rPr lang="tr-TR" dirty="0" smtClean="0"/>
              <a:t>Kamu </a:t>
            </a:r>
            <a:r>
              <a:rPr lang="tr-TR" dirty="0"/>
              <a:t>idarelerinin strateji geliştirme birimleri ile taşradaki takibe yetkili birimleri tarafından öncelikle tapu, banka, vergi dairesi, trafik şubesi ve sosyal güvenlik kurumları olmak üzere ilgili yerlerden sorumluların ve ilgililerin malvarlığı araştırması yapılarak veya yaptırılarak alacak takip dosyası tamamlanır ve icra takibatı yapılmak veya gereken hallerde yetkili mercilerden takipten vazgeçme onayı alınmak üzere kamu idaresini temsile yetkili hukuk birimine gönderilir. </a:t>
            </a:r>
          </a:p>
          <a:p>
            <a:r>
              <a:rPr lang="tr-TR" dirty="0" smtClean="0"/>
              <a:t>Takipten </a:t>
            </a:r>
            <a:r>
              <a:rPr lang="tr-TR" dirty="0"/>
              <a:t>vazgeçme onayı, genel bütçe kapsamındaki kamu idarelerinde </a:t>
            </a:r>
            <a:r>
              <a:rPr lang="tr-TR" dirty="0" smtClean="0"/>
              <a:t>659 sayılı KHK hükümlerine </a:t>
            </a:r>
            <a:r>
              <a:rPr lang="tr-TR" dirty="0"/>
              <a:t>göre, kapsamdaki diğer kamu idarelerinde ise özel mevzuatlarındaki hükümlere göre alınır.</a:t>
            </a:r>
          </a:p>
        </p:txBody>
      </p:sp>
    </p:spTree>
    <p:extLst>
      <p:ext uri="{BB962C8B-B14F-4D97-AF65-F5344CB8AC3E}">
        <p14:creationId xmlns:p14="http://schemas.microsoft.com/office/powerpoint/2010/main" val="21845447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Taksitlendirme:</a:t>
            </a:r>
            <a:endParaRPr lang="tr-TR" dirty="0"/>
          </a:p>
        </p:txBody>
      </p:sp>
      <p:sp>
        <p:nvSpPr>
          <p:cNvPr id="3" name="İçerik Yer Tutucusu 2"/>
          <p:cNvSpPr>
            <a:spLocks noGrp="1"/>
          </p:cNvSpPr>
          <p:nvPr>
            <p:ph idx="1"/>
          </p:nvPr>
        </p:nvSpPr>
        <p:spPr/>
        <p:txBody>
          <a:bodyPr>
            <a:normAutofit lnSpcReduction="10000"/>
          </a:bodyPr>
          <a:lstStyle/>
          <a:p>
            <a:r>
              <a:rPr lang="tr-TR" dirty="0" smtClean="0">
                <a:solidFill>
                  <a:srgbClr val="92D050"/>
                </a:solidFill>
              </a:rPr>
              <a:t>Yönetmelik Md. 16:</a:t>
            </a:r>
          </a:p>
          <a:p>
            <a:r>
              <a:rPr lang="tr-TR" dirty="0" smtClean="0"/>
              <a:t>Taksitlendirme süresi 5 yılı geçemez. </a:t>
            </a:r>
          </a:p>
          <a:p>
            <a:r>
              <a:rPr lang="tr-TR" dirty="0" smtClean="0"/>
              <a:t>Genel Bütçe kapsamındaki idarelerin taksitlendirme </a:t>
            </a:r>
            <a:r>
              <a:rPr lang="tr-TR" dirty="0"/>
              <a:t>işlemi 659 sayılı GENEL BÜTÇE KAPSAMINDAKİ KAMU İDARELERİ VE ÖZEL BÜTÇELİ İDARELERDE HUKUK HİZMETLERİNİN YÜRÜTÜLMESİNE İLİŞKİN KANUN HÜKMÜNDE </a:t>
            </a:r>
            <a:r>
              <a:rPr lang="tr-TR" dirty="0" smtClean="0"/>
              <a:t>KARARNAME hükümleri çerçevesinde yapılır. </a:t>
            </a:r>
          </a:p>
          <a:p>
            <a:r>
              <a:rPr lang="tr-TR" dirty="0" smtClean="0"/>
              <a:t>Diğer idarelerde ise kendi özel mevzuatlarında başkaca </a:t>
            </a:r>
            <a:r>
              <a:rPr lang="tr-TR" dirty="0"/>
              <a:t>bir hüküm bulunmadıkça taksitlendirmeye üst yöneticiler yetkilidir. Üst yöneticiler bu yetkilerini sınırlarını açıkça belirtmek suretiyle merkezde yardımcılarına veya strateji geliştirme birimlerine, taşrada ise idarenin en üst yöneticilerine devredebilir</a:t>
            </a:r>
            <a:endParaRPr lang="tr-TR" dirty="0" smtClean="0"/>
          </a:p>
          <a:p>
            <a:endParaRPr lang="tr-TR" dirty="0"/>
          </a:p>
        </p:txBody>
      </p:sp>
    </p:spTree>
    <p:extLst>
      <p:ext uri="{BB962C8B-B14F-4D97-AF65-F5344CB8AC3E}">
        <p14:creationId xmlns:p14="http://schemas.microsoft.com/office/powerpoint/2010/main" val="8345470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Zamanaşımı:</a:t>
            </a:r>
            <a:endParaRPr lang="tr-TR" dirty="0"/>
          </a:p>
        </p:txBody>
      </p:sp>
      <p:sp>
        <p:nvSpPr>
          <p:cNvPr id="3" name="İçerik Yer Tutucusu 2"/>
          <p:cNvSpPr>
            <a:spLocks noGrp="1"/>
          </p:cNvSpPr>
          <p:nvPr>
            <p:ph idx="1"/>
          </p:nvPr>
        </p:nvSpPr>
        <p:spPr>
          <a:xfrm>
            <a:off x="251520" y="1484784"/>
            <a:ext cx="8496944" cy="4536503"/>
          </a:xfrm>
        </p:spPr>
        <p:txBody>
          <a:bodyPr/>
          <a:lstStyle/>
          <a:p>
            <a:r>
              <a:rPr lang="tr-TR" dirty="0" smtClean="0">
                <a:solidFill>
                  <a:srgbClr val="92D050"/>
                </a:solidFill>
              </a:rPr>
              <a:t>Yönetmelik Md. 19:</a:t>
            </a:r>
          </a:p>
          <a:p>
            <a:r>
              <a:rPr lang="tr-TR" dirty="0"/>
              <a:t>Kamu zararından doğan alacaklarda zamanaşımı süresi, zamanaşımını kesen ve durduran genel hükümler saklı kalmak kaydıyla, on yıldır. </a:t>
            </a:r>
            <a:endParaRPr lang="tr-TR" dirty="0" smtClean="0"/>
          </a:p>
          <a:p>
            <a:r>
              <a:rPr lang="tr-TR" dirty="0" smtClean="0"/>
              <a:t>Zamanaşımı </a:t>
            </a:r>
            <a:r>
              <a:rPr lang="tr-TR" dirty="0"/>
              <a:t>süresi, </a:t>
            </a:r>
            <a:r>
              <a:rPr lang="tr-TR" dirty="0" smtClean="0"/>
              <a:t>kamu </a:t>
            </a:r>
            <a:r>
              <a:rPr lang="tr-TR" dirty="0"/>
              <a:t>zararının oluştuğu </a:t>
            </a:r>
            <a:r>
              <a:rPr lang="tr-TR" dirty="0" smtClean="0"/>
              <a:t>tarihi </a:t>
            </a:r>
            <a:r>
              <a:rPr lang="tr-TR" dirty="0"/>
              <a:t>takip eden malî yılın başında işlemeye başlar ve onuncu yılın sonunda biter. </a:t>
            </a:r>
            <a:endParaRPr lang="tr-TR" dirty="0" smtClean="0"/>
          </a:p>
          <a:p>
            <a:r>
              <a:rPr lang="tr-TR" dirty="0" smtClean="0"/>
              <a:t>Borç </a:t>
            </a:r>
            <a:r>
              <a:rPr lang="tr-TR" dirty="0"/>
              <a:t>aslı zamanaşımına uğramış olan kamu zararından doğan alacakların faizleri de zaman aşımına uğrar. </a:t>
            </a:r>
            <a:endParaRPr lang="tr-TR" dirty="0" smtClean="0"/>
          </a:p>
          <a:p>
            <a:r>
              <a:rPr lang="tr-TR" dirty="0" smtClean="0"/>
              <a:t>Zamanaşımına </a:t>
            </a:r>
            <a:r>
              <a:rPr lang="tr-TR" dirty="0"/>
              <a:t>uğramış olsa dahi sorumlular ve/veya ilgililer tarafından </a:t>
            </a:r>
            <a:r>
              <a:rPr lang="tr-TR" dirty="0" err="1"/>
              <a:t>rızaen</a:t>
            </a:r>
            <a:r>
              <a:rPr lang="tr-TR" dirty="0"/>
              <a:t> yapılan ödemeler kabul edilir. </a:t>
            </a:r>
          </a:p>
        </p:txBody>
      </p:sp>
    </p:spTree>
    <p:extLst>
      <p:ext uri="{BB962C8B-B14F-4D97-AF65-F5344CB8AC3E}">
        <p14:creationId xmlns:p14="http://schemas.microsoft.com/office/powerpoint/2010/main" val="18245462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Silinmesi</a:t>
            </a:r>
            <a:endParaRPr lang="tr-TR" dirty="0"/>
          </a:p>
        </p:txBody>
      </p:sp>
      <p:sp>
        <p:nvSpPr>
          <p:cNvPr id="3" name="İçerik Yer Tutucusu 2"/>
          <p:cNvSpPr>
            <a:spLocks noGrp="1"/>
          </p:cNvSpPr>
          <p:nvPr>
            <p:ph idx="1"/>
          </p:nvPr>
        </p:nvSpPr>
        <p:spPr>
          <a:xfrm>
            <a:off x="323528" y="1484784"/>
            <a:ext cx="8424936" cy="4824535"/>
          </a:xfrm>
        </p:spPr>
        <p:txBody>
          <a:bodyPr/>
          <a:lstStyle/>
          <a:p>
            <a:r>
              <a:rPr lang="tr-TR" dirty="0" smtClean="0"/>
              <a:t>Yönetmelik Md. 21: </a:t>
            </a:r>
          </a:p>
          <a:p>
            <a:r>
              <a:rPr lang="tr-TR" dirty="0"/>
              <a:t>Zorunlu veya mücbir sebeplerle takip ve tahsil imkanı kalmayan kamu zararından doğan alacaklardan merkezî yönetim bütçe kanununda gösterilen tutara kadar olanların kayıtlardan çıkarılmasına, genel bütçe kapsamındaki kamu idarelerinde Maliye Bakanı, </a:t>
            </a:r>
            <a:r>
              <a:rPr lang="tr-TR" u="sng" dirty="0"/>
              <a:t>diğer kamu idarelerinde özel kanunlarındaki hükümler saklı kalmak kaydıyla üst yöneticiler yetkilidir.</a:t>
            </a:r>
          </a:p>
        </p:txBody>
      </p:sp>
    </p:spTree>
    <p:extLst>
      <p:ext uri="{BB962C8B-B14F-4D97-AF65-F5344CB8AC3E}">
        <p14:creationId xmlns:p14="http://schemas.microsoft.com/office/powerpoint/2010/main" val="42844333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75724"/>
            <a:ext cx="7667011" cy="924475"/>
          </a:xfrm>
        </p:spPr>
        <p:txBody>
          <a:bodyPr/>
          <a:lstStyle/>
          <a:p>
            <a:r>
              <a:rPr lang="tr-TR" dirty="0" smtClean="0"/>
              <a:t>Denetim Hizmetlerinde Usul</a:t>
            </a:r>
            <a:endParaRPr lang="tr-TR" dirty="0"/>
          </a:p>
        </p:txBody>
      </p:sp>
      <p:sp>
        <p:nvSpPr>
          <p:cNvPr id="3" name="İçerik Yer Tutucusu 2"/>
          <p:cNvSpPr>
            <a:spLocks noGrp="1"/>
          </p:cNvSpPr>
          <p:nvPr>
            <p:ph idx="1"/>
          </p:nvPr>
        </p:nvSpPr>
        <p:spPr>
          <a:xfrm>
            <a:off x="395536" y="3717032"/>
            <a:ext cx="8424936" cy="1944216"/>
          </a:xfrm>
        </p:spPr>
        <p:txBody>
          <a:bodyPr>
            <a:normAutofit/>
          </a:bodyPr>
          <a:lstStyle/>
          <a:p>
            <a:r>
              <a:rPr lang="tr-TR" dirty="0" smtClean="0"/>
              <a:t>Konunun tespit edilmesi</a:t>
            </a:r>
          </a:p>
          <a:p>
            <a:r>
              <a:rPr lang="tr-TR" dirty="0" smtClean="0"/>
              <a:t>Konunun incelenmesi ve değerlendirilmesi</a:t>
            </a:r>
          </a:p>
          <a:p>
            <a:r>
              <a:rPr lang="tr-TR" dirty="0" smtClean="0"/>
              <a:t>Sonuca bağlama</a:t>
            </a:r>
          </a:p>
        </p:txBody>
      </p:sp>
      <p:sp>
        <p:nvSpPr>
          <p:cNvPr id="4" name="Başlık 1"/>
          <p:cNvSpPr txBox="1">
            <a:spLocks/>
          </p:cNvSpPr>
          <p:nvPr/>
        </p:nvSpPr>
        <p:spPr>
          <a:xfrm>
            <a:off x="611560" y="2708920"/>
            <a:ext cx="7992888" cy="924475"/>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dirty="0" smtClean="0"/>
              <a:t>Denetim Hizmetlerinde Raporlama</a:t>
            </a:r>
            <a:endParaRPr lang="tr-TR" dirty="0"/>
          </a:p>
        </p:txBody>
      </p:sp>
      <p:sp>
        <p:nvSpPr>
          <p:cNvPr id="5" name="İçerik Yer Tutucusu 2"/>
          <p:cNvSpPr txBox="1">
            <a:spLocks/>
          </p:cNvSpPr>
          <p:nvPr/>
        </p:nvSpPr>
        <p:spPr>
          <a:xfrm>
            <a:off x="395536" y="1772816"/>
            <a:ext cx="8424936" cy="1045575"/>
          </a:xfrm>
          <a:prstGeom prst="rect">
            <a:avLst/>
          </a:prstGeom>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r>
              <a:rPr lang="tr-TR" dirty="0" smtClean="0"/>
              <a:t>İlgili mevzuat hükümleri</a:t>
            </a:r>
          </a:p>
        </p:txBody>
      </p:sp>
    </p:spTree>
    <p:extLst>
      <p:ext uri="{BB962C8B-B14F-4D97-AF65-F5344CB8AC3E}">
        <p14:creationId xmlns:p14="http://schemas.microsoft.com/office/powerpoint/2010/main" val="1729537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 calcmode="lin" valueType="num">
                                      <p:cBhvr>
                                        <p:cTn id="28"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0" dur="500"/>
                                        <p:tgtEl>
                                          <p:spTgt spid="3">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anim calcmode="lin" valueType="num">
                                      <p:cBhvr>
                                        <p:cTn id="3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7" dur="500"/>
                                        <p:tgtEl>
                                          <p:spTgt spid="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 calcmode="lin" valueType="num">
                                      <p:cBhvr>
                                        <p:cTn id="4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4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2743200" lvl="6" indent="0">
              <a:buNone/>
            </a:pPr>
            <a:r>
              <a:rPr lang="tr-TR" sz="3200" dirty="0" smtClean="0"/>
              <a:t>Teşekkür Ederiz.</a:t>
            </a:r>
            <a:endParaRPr lang="tr-TR" sz="3200" dirty="0"/>
          </a:p>
        </p:txBody>
      </p:sp>
    </p:spTree>
    <p:extLst>
      <p:ext uri="{BB962C8B-B14F-4D97-AF65-F5344CB8AC3E}">
        <p14:creationId xmlns:p14="http://schemas.microsoft.com/office/powerpoint/2010/main" val="3011936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Bu durumda; kamu zararından söz edebilmek için:</a:t>
            </a:r>
            <a:endParaRPr lang="tr-TR" dirty="0"/>
          </a:p>
        </p:txBody>
      </p:sp>
      <p:sp>
        <p:nvSpPr>
          <p:cNvPr id="3" name="İçerik Yer Tutucusu 2"/>
          <p:cNvSpPr>
            <a:spLocks noGrp="1"/>
          </p:cNvSpPr>
          <p:nvPr>
            <p:ph idx="1"/>
          </p:nvPr>
        </p:nvSpPr>
        <p:spPr>
          <a:xfrm>
            <a:off x="1009443" y="1807361"/>
            <a:ext cx="7125112" cy="613527"/>
          </a:xfrm>
        </p:spPr>
        <p:txBody>
          <a:bodyPr>
            <a:normAutofit/>
          </a:bodyPr>
          <a:lstStyle/>
          <a:p>
            <a:r>
              <a:rPr lang="tr-TR" sz="2800" dirty="0" smtClean="0"/>
              <a:t>Ortada bir kamu kaynağı olmalı.</a:t>
            </a:r>
          </a:p>
        </p:txBody>
      </p:sp>
      <p:sp>
        <p:nvSpPr>
          <p:cNvPr id="4" name="İçerik Yer Tutucusu 2"/>
          <p:cNvSpPr txBox="1">
            <a:spLocks/>
          </p:cNvSpPr>
          <p:nvPr/>
        </p:nvSpPr>
        <p:spPr>
          <a:xfrm>
            <a:off x="1043608" y="2566226"/>
            <a:ext cx="7125112" cy="790766"/>
          </a:xfrm>
          <a:prstGeom prst="rect">
            <a:avLst/>
          </a:prstGeom>
        </p:spPr>
        <p:txBody>
          <a:bodyPr vert="horz" lIns="91440" tIns="45720" rIns="91440" bIns="45720" rtlCol="0" anchor="ctr">
            <a:normAutofit fontScale="92500" lnSpcReduction="20000"/>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r>
              <a:rPr lang="tr-TR" sz="2800" dirty="0" smtClean="0"/>
              <a:t>Kamu kaynağında artışa engel veya eksilmeye neden olunmalı</a:t>
            </a:r>
          </a:p>
        </p:txBody>
      </p:sp>
      <p:sp>
        <p:nvSpPr>
          <p:cNvPr id="5" name="İçerik Yer Tutucusu 2"/>
          <p:cNvSpPr txBox="1">
            <a:spLocks/>
          </p:cNvSpPr>
          <p:nvPr/>
        </p:nvSpPr>
        <p:spPr>
          <a:xfrm>
            <a:off x="1115616" y="3356992"/>
            <a:ext cx="7125112" cy="2016224"/>
          </a:xfrm>
          <a:prstGeom prst="rect">
            <a:avLst/>
          </a:prstGeom>
        </p:spPr>
        <p:txBody>
          <a:bodyPr vert="horz" lIns="91440" tIns="45720" rIns="91440" bIns="45720" rtlCol="0" anchor="ctr">
            <a:normAutofit fontScale="92500" lnSpcReduction="10000"/>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r>
              <a:rPr lang="tr-TR" sz="2800" dirty="0" smtClean="0"/>
              <a:t>Bu artış veya eksilme, bir veya daha fazla kamu görevlisinin </a:t>
            </a:r>
            <a:r>
              <a:rPr lang="tr-TR" sz="2800" dirty="0" smtClean="0">
                <a:solidFill>
                  <a:schemeClr val="accent2">
                    <a:lumMod val="75000"/>
                  </a:schemeClr>
                </a:solidFill>
              </a:rPr>
              <a:t>kasıt</a:t>
            </a:r>
            <a:r>
              <a:rPr lang="tr-TR" sz="2800" dirty="0" smtClean="0"/>
              <a:t>, </a:t>
            </a:r>
            <a:r>
              <a:rPr lang="tr-TR" sz="2800" dirty="0" smtClean="0">
                <a:solidFill>
                  <a:schemeClr val="accent2">
                    <a:lumMod val="75000"/>
                  </a:schemeClr>
                </a:solidFill>
              </a:rPr>
              <a:t>kusur</a:t>
            </a:r>
            <a:r>
              <a:rPr lang="tr-TR" sz="2800" dirty="0" smtClean="0"/>
              <a:t> veya </a:t>
            </a:r>
            <a:r>
              <a:rPr lang="tr-TR" sz="2800" dirty="0" smtClean="0">
                <a:solidFill>
                  <a:schemeClr val="accent2">
                    <a:lumMod val="75000"/>
                  </a:schemeClr>
                </a:solidFill>
              </a:rPr>
              <a:t>ihmali</a:t>
            </a:r>
            <a:r>
              <a:rPr lang="tr-TR" sz="2800" dirty="0" smtClean="0"/>
              <a:t> davranışları sonucu almış oldukları </a:t>
            </a:r>
            <a:r>
              <a:rPr lang="tr-TR" sz="2800" dirty="0" smtClean="0">
                <a:solidFill>
                  <a:schemeClr val="accent2">
                    <a:lumMod val="75000"/>
                  </a:schemeClr>
                </a:solidFill>
              </a:rPr>
              <a:t>karar,</a:t>
            </a:r>
            <a:r>
              <a:rPr lang="tr-TR" sz="2800" dirty="0" smtClean="0"/>
              <a:t> yapmış oldukları </a:t>
            </a:r>
            <a:r>
              <a:rPr lang="tr-TR" sz="2800" dirty="0" smtClean="0">
                <a:solidFill>
                  <a:schemeClr val="accent2">
                    <a:lumMod val="75000"/>
                  </a:schemeClr>
                </a:solidFill>
              </a:rPr>
              <a:t>işlem</a:t>
            </a:r>
            <a:r>
              <a:rPr lang="tr-TR" sz="2800" dirty="0" smtClean="0"/>
              <a:t> veya </a:t>
            </a:r>
            <a:r>
              <a:rPr lang="tr-TR" sz="2800" dirty="0" smtClean="0">
                <a:solidFill>
                  <a:schemeClr val="accent2">
                    <a:lumMod val="75000"/>
                  </a:schemeClr>
                </a:solidFill>
              </a:rPr>
              <a:t>eylemlerinden</a:t>
            </a:r>
            <a:r>
              <a:rPr lang="tr-TR" sz="2800" dirty="0" smtClean="0"/>
              <a:t> kaynaklanmalı.</a:t>
            </a:r>
          </a:p>
        </p:txBody>
      </p:sp>
    </p:spTree>
    <p:extLst>
      <p:ext uri="{BB962C8B-B14F-4D97-AF65-F5344CB8AC3E}">
        <p14:creationId xmlns:p14="http://schemas.microsoft.com/office/powerpoint/2010/main" val="1876639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fltVal val="0"/>
                                          </p:val>
                                        </p:tav>
                                        <p:tav tm="100000">
                                          <p:val>
                                            <p:strVal val="#ppt_w"/>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Effect transition="in" filter="fade">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260648"/>
            <a:ext cx="7125113" cy="593036"/>
          </a:xfrm>
        </p:spPr>
        <p:txBody>
          <a:bodyPr/>
          <a:lstStyle/>
          <a:p>
            <a:r>
              <a:rPr lang="tr-TR" dirty="0" smtClean="0"/>
              <a:t>Anahtar kelimleler:</a:t>
            </a:r>
            <a:endParaRPr lang="tr-TR" dirty="0"/>
          </a:p>
        </p:txBody>
      </p:sp>
      <p:sp>
        <p:nvSpPr>
          <p:cNvPr id="3" name="İçerik Yer Tutucusu 2"/>
          <p:cNvSpPr>
            <a:spLocks noGrp="1"/>
          </p:cNvSpPr>
          <p:nvPr>
            <p:ph idx="1"/>
          </p:nvPr>
        </p:nvSpPr>
        <p:spPr>
          <a:xfrm>
            <a:off x="899592" y="836712"/>
            <a:ext cx="7125112" cy="541519"/>
          </a:xfrm>
        </p:spPr>
        <p:txBody>
          <a:bodyPr>
            <a:normAutofit/>
          </a:bodyPr>
          <a:lstStyle/>
          <a:p>
            <a:r>
              <a:rPr lang="tr-TR" sz="2800" dirty="0" smtClean="0">
                <a:solidFill>
                  <a:schemeClr val="accent2">
                    <a:lumMod val="75000"/>
                  </a:schemeClr>
                </a:solidFill>
              </a:rPr>
              <a:t>Kamu Görevlisi Kavramı:</a:t>
            </a:r>
          </a:p>
        </p:txBody>
      </p:sp>
      <p:sp>
        <p:nvSpPr>
          <p:cNvPr id="4" name="İçerik Yer Tutucusu 2"/>
          <p:cNvSpPr txBox="1">
            <a:spLocks/>
          </p:cNvSpPr>
          <p:nvPr/>
        </p:nvSpPr>
        <p:spPr>
          <a:xfrm>
            <a:off x="179512" y="1196752"/>
            <a:ext cx="8794098" cy="2016224"/>
          </a:xfrm>
          <a:prstGeom prst="rect">
            <a:avLst/>
          </a:prstGeom>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r>
              <a:rPr lang="tr-TR" sz="2200" dirty="0" smtClean="0">
                <a:solidFill>
                  <a:schemeClr val="accent2">
                    <a:lumMod val="75000"/>
                  </a:schemeClr>
                </a:solidFill>
              </a:rPr>
              <a:t>Anayasa Md.128:</a:t>
            </a:r>
            <a:r>
              <a:rPr lang="tr-TR" sz="2200" dirty="0">
                <a:solidFill>
                  <a:schemeClr val="accent2">
                    <a:lumMod val="75000"/>
                  </a:schemeClr>
                </a:solidFill>
              </a:rPr>
              <a:t> </a:t>
            </a:r>
            <a:r>
              <a:rPr lang="tr-TR" sz="2200" dirty="0" smtClean="0"/>
              <a:t>Devletin</a:t>
            </a:r>
            <a:r>
              <a:rPr lang="tr-TR" sz="2200" dirty="0"/>
              <a:t>, kamu iktisadi teşebbüsleri ve diğer kamu tüzelkişilerinin genel idare esaslarına göre yürütmekle yükümlü oldukları kamu hizmetlerinin gerektirdiği </a:t>
            </a:r>
            <a:r>
              <a:rPr lang="tr-TR" sz="2200" u="sng" dirty="0"/>
              <a:t>asli ve sürekli görevler</a:t>
            </a:r>
            <a:r>
              <a:rPr lang="tr-TR" sz="2200" dirty="0"/>
              <a:t>, memurlar ve diğer kamu görevlileri eliyle görülür</a:t>
            </a:r>
            <a:r>
              <a:rPr lang="tr-TR" sz="2200" dirty="0" smtClean="0"/>
              <a:t>.</a:t>
            </a:r>
          </a:p>
        </p:txBody>
      </p:sp>
      <p:sp>
        <p:nvSpPr>
          <p:cNvPr id="5" name="İçerik Yer Tutucusu 2"/>
          <p:cNvSpPr txBox="1">
            <a:spLocks/>
          </p:cNvSpPr>
          <p:nvPr/>
        </p:nvSpPr>
        <p:spPr>
          <a:xfrm>
            <a:off x="179512" y="3068960"/>
            <a:ext cx="8784976" cy="2232248"/>
          </a:xfrm>
          <a:prstGeom prst="rect">
            <a:avLst/>
          </a:prstGeom>
        </p:spPr>
        <p:txBody>
          <a:bodyPr vert="horz" lIns="91440" tIns="45720" rIns="91440" bIns="45720" rtlCol="0" anchor="ctr">
            <a:normAutofit fontScale="70000" lnSpcReduction="20000"/>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r>
              <a:rPr lang="tr-TR" sz="2800" dirty="0" smtClean="0">
                <a:solidFill>
                  <a:schemeClr val="accent2">
                    <a:lumMod val="75000"/>
                  </a:schemeClr>
                </a:solidFill>
              </a:rPr>
              <a:t>DMK Md.4/A: </a:t>
            </a:r>
            <a:r>
              <a:rPr lang="tr-TR" sz="2800" dirty="0" smtClean="0"/>
              <a:t>Mevcut </a:t>
            </a:r>
            <a:r>
              <a:rPr lang="tr-TR" sz="2800" dirty="0"/>
              <a:t>kuruluş biçimine bakılmaksızın, Devlet ve diğer kamu tüzel kişiliklerince genel idare esaslarına göre yürütülen </a:t>
            </a:r>
            <a:r>
              <a:rPr lang="tr-TR" sz="2800" u="sng" dirty="0"/>
              <a:t>asli ve sürekli kamu hizmetlerini</a:t>
            </a:r>
            <a:r>
              <a:rPr lang="tr-TR" sz="2800" dirty="0"/>
              <a:t> ifa ile görevlendirilenler, bu Kanunun uygulanmasında memur sayılır. </a:t>
            </a:r>
            <a:r>
              <a:rPr lang="tr-TR" sz="2800" dirty="0" smtClean="0"/>
              <a:t>		Yukarıdaki </a:t>
            </a:r>
            <a:r>
              <a:rPr lang="tr-TR" sz="2800" dirty="0"/>
              <a:t>tanımlananlar dışındaki kurumlarda genel politika tespiti, araştırma, planlama, programlama, yönetim ve denetim gibi işlerde görevli ve yetkili olanlar da memur sayılır. </a:t>
            </a:r>
            <a:endParaRPr lang="tr-TR" sz="2800" dirty="0" smtClean="0"/>
          </a:p>
        </p:txBody>
      </p:sp>
      <p:sp>
        <p:nvSpPr>
          <p:cNvPr id="6" name="İçerik Yer Tutucusu 2"/>
          <p:cNvSpPr txBox="1">
            <a:spLocks/>
          </p:cNvSpPr>
          <p:nvPr/>
        </p:nvSpPr>
        <p:spPr>
          <a:xfrm>
            <a:off x="251520" y="5013176"/>
            <a:ext cx="8784976" cy="1728192"/>
          </a:xfrm>
          <a:prstGeom prst="rect">
            <a:avLst/>
          </a:prstGeom>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r>
              <a:rPr lang="tr-TR" sz="2200" dirty="0" smtClean="0">
                <a:solidFill>
                  <a:schemeClr val="accent2">
                    <a:lumMod val="75000"/>
                  </a:schemeClr>
                </a:solidFill>
              </a:rPr>
              <a:t>TCK Md.6/c: </a:t>
            </a:r>
            <a:r>
              <a:rPr lang="tr-TR" sz="2200" dirty="0" smtClean="0"/>
              <a:t>Kamu </a:t>
            </a:r>
            <a:r>
              <a:rPr lang="tr-TR" sz="2200" dirty="0"/>
              <a:t>görevlisi deyiminden; kamusal faaliyetin yürütülmesine atama veya seçilme yoluyla ya da herhangi bir surette sürekli, süreli veya geçici olarak katılan </a:t>
            </a:r>
            <a:r>
              <a:rPr lang="tr-TR" sz="2200" dirty="0" smtClean="0"/>
              <a:t>kişi</a:t>
            </a:r>
            <a:r>
              <a:rPr lang="tr-TR" sz="2200" dirty="0"/>
              <a:t> </a:t>
            </a:r>
            <a:r>
              <a:rPr lang="tr-TR" sz="2200" dirty="0" smtClean="0"/>
              <a:t>anlaşılır. </a:t>
            </a:r>
          </a:p>
        </p:txBody>
      </p:sp>
    </p:spTree>
    <p:extLst>
      <p:ext uri="{BB962C8B-B14F-4D97-AF65-F5344CB8AC3E}">
        <p14:creationId xmlns:p14="http://schemas.microsoft.com/office/powerpoint/2010/main" val="4221860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fltVal val="0"/>
                                          </p:val>
                                        </p:tav>
                                        <p:tav tm="100000">
                                          <p:val>
                                            <p:strVal val="#ppt_h"/>
                                          </p:val>
                                        </p:tav>
                                      </p:tavLst>
                                    </p:anim>
                                    <p:animEffect transition="in" filter="fade">
                                      <p:cBhvr>
                                        <p:cTn id="30" dur="5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Effect transition="in" filter="fade">
                                      <p:cBhvr>
                                        <p:cTn id="3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34792" y="404664"/>
            <a:ext cx="7125113" cy="924475"/>
          </a:xfrm>
        </p:spPr>
        <p:txBody>
          <a:bodyPr/>
          <a:lstStyle/>
          <a:p>
            <a:r>
              <a:rPr lang="tr-TR" dirty="0" smtClean="0"/>
              <a:t>Anahtar kelimeler </a:t>
            </a:r>
            <a:r>
              <a:rPr lang="tr-TR" sz="2400" dirty="0" smtClean="0"/>
              <a:t>(5018 </a:t>
            </a:r>
            <a:r>
              <a:rPr lang="tr-TR" sz="2400" dirty="0" err="1" smtClean="0"/>
              <a:t>s.K</a:t>
            </a:r>
            <a:r>
              <a:rPr lang="tr-TR" sz="2400" dirty="0" smtClean="0"/>
              <a:t>. Md.3/g)</a:t>
            </a:r>
            <a:r>
              <a:rPr lang="tr-TR" dirty="0" smtClean="0"/>
              <a:t>:</a:t>
            </a:r>
            <a:endParaRPr lang="tr-TR" dirty="0"/>
          </a:p>
        </p:txBody>
      </p:sp>
      <p:sp>
        <p:nvSpPr>
          <p:cNvPr id="3" name="İçerik Yer Tutucusu 2"/>
          <p:cNvSpPr>
            <a:spLocks noGrp="1"/>
          </p:cNvSpPr>
          <p:nvPr>
            <p:ph idx="1"/>
          </p:nvPr>
        </p:nvSpPr>
        <p:spPr>
          <a:xfrm>
            <a:off x="971600" y="1196752"/>
            <a:ext cx="7125112" cy="792088"/>
          </a:xfrm>
        </p:spPr>
        <p:txBody>
          <a:bodyPr>
            <a:normAutofit/>
          </a:bodyPr>
          <a:lstStyle/>
          <a:p>
            <a:r>
              <a:rPr lang="tr-TR" sz="2800" dirty="0" smtClean="0">
                <a:solidFill>
                  <a:schemeClr val="accent2">
                    <a:lumMod val="75000"/>
                  </a:schemeClr>
                </a:solidFill>
              </a:rPr>
              <a:t>Kamu kaynağı:</a:t>
            </a:r>
            <a:endParaRPr lang="tr-TR" sz="2800" dirty="0">
              <a:solidFill>
                <a:schemeClr val="accent2">
                  <a:lumMod val="75000"/>
                </a:schemeClr>
              </a:solidFill>
            </a:endParaRPr>
          </a:p>
        </p:txBody>
      </p:sp>
      <p:sp>
        <p:nvSpPr>
          <p:cNvPr id="4" name="İçerik Yer Tutucusu 2"/>
          <p:cNvSpPr txBox="1">
            <a:spLocks/>
          </p:cNvSpPr>
          <p:nvPr/>
        </p:nvSpPr>
        <p:spPr>
          <a:xfrm>
            <a:off x="323528" y="2348880"/>
            <a:ext cx="8568952" cy="2808312"/>
          </a:xfrm>
          <a:prstGeom prst="rect">
            <a:avLst/>
          </a:prstGeom>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r>
              <a:rPr lang="tr-TR" sz="2800" dirty="0" smtClean="0">
                <a:solidFill>
                  <a:schemeClr val="accent2">
                    <a:lumMod val="75000"/>
                  </a:schemeClr>
                </a:solidFill>
              </a:rPr>
              <a:t>5018 </a:t>
            </a:r>
            <a:r>
              <a:rPr lang="tr-TR" sz="2800" dirty="0" err="1" smtClean="0">
                <a:solidFill>
                  <a:schemeClr val="accent2">
                    <a:lumMod val="75000"/>
                  </a:schemeClr>
                </a:solidFill>
              </a:rPr>
              <a:t>s.Kanun</a:t>
            </a:r>
            <a:r>
              <a:rPr lang="tr-TR" sz="2800" dirty="0" smtClean="0">
                <a:solidFill>
                  <a:schemeClr val="accent2">
                    <a:lumMod val="75000"/>
                  </a:schemeClr>
                </a:solidFill>
              </a:rPr>
              <a:t> Md. 3/g: </a:t>
            </a:r>
            <a:r>
              <a:rPr lang="tr-TR" sz="2800" dirty="0" smtClean="0"/>
              <a:t>Kamu kaynakları: Borçlanma suretiyle elde edilen imkânlar dahil  kamuya ait gelirler, taşınır ve taşınmazlar, hesaplarda bulunan para, alacak ve haklar ile her türlü değerleri ifade eder.</a:t>
            </a:r>
            <a:endParaRPr lang="tr-TR" sz="2800" dirty="0"/>
          </a:p>
        </p:txBody>
      </p:sp>
    </p:spTree>
    <p:extLst>
      <p:ext uri="{BB962C8B-B14F-4D97-AF65-F5344CB8AC3E}">
        <p14:creationId xmlns:p14="http://schemas.microsoft.com/office/powerpoint/2010/main" val="1562116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620688"/>
            <a:ext cx="7125113" cy="924475"/>
          </a:xfrm>
        </p:spPr>
        <p:txBody>
          <a:bodyPr/>
          <a:lstStyle/>
          <a:p>
            <a:r>
              <a:rPr lang="tr-TR" dirty="0" smtClean="0"/>
              <a:t>Anahtar kelimler:</a:t>
            </a:r>
            <a:endParaRPr lang="tr-TR" dirty="0"/>
          </a:p>
        </p:txBody>
      </p:sp>
      <p:sp>
        <p:nvSpPr>
          <p:cNvPr id="3" name="İçerik Yer Tutucusu 2"/>
          <p:cNvSpPr>
            <a:spLocks noGrp="1"/>
          </p:cNvSpPr>
          <p:nvPr>
            <p:ph idx="1"/>
          </p:nvPr>
        </p:nvSpPr>
        <p:spPr>
          <a:xfrm>
            <a:off x="467544" y="1556792"/>
            <a:ext cx="8280920" cy="1728192"/>
          </a:xfrm>
        </p:spPr>
        <p:txBody>
          <a:bodyPr>
            <a:normAutofit/>
          </a:bodyPr>
          <a:lstStyle/>
          <a:p>
            <a:r>
              <a:rPr lang="tr-TR" sz="2200" dirty="0" smtClean="0">
                <a:solidFill>
                  <a:schemeClr val="accent2">
                    <a:lumMod val="75000"/>
                  </a:schemeClr>
                </a:solidFill>
              </a:rPr>
              <a:t>Kasıt: </a:t>
            </a:r>
            <a:r>
              <a:rPr lang="tr-TR" sz="2200" dirty="0" smtClean="0"/>
              <a:t>Belli bir sonucun meydana gelebilmesi için bilinçli girişimde bulunmak.     Bilinçli girişim; bir şeye zarar vermek, kendisine veya başkasına haksız menfaat temin etmek şeklinde ortaya çıkabilir. </a:t>
            </a:r>
            <a:endParaRPr lang="tr-TR" sz="2200" dirty="0"/>
          </a:p>
        </p:txBody>
      </p:sp>
      <p:sp>
        <p:nvSpPr>
          <p:cNvPr id="4" name="İçerik Yer Tutucusu 2"/>
          <p:cNvSpPr txBox="1">
            <a:spLocks/>
          </p:cNvSpPr>
          <p:nvPr/>
        </p:nvSpPr>
        <p:spPr>
          <a:xfrm>
            <a:off x="609146" y="2924944"/>
            <a:ext cx="8280920" cy="1411008"/>
          </a:xfrm>
          <a:prstGeom prst="rect">
            <a:avLst/>
          </a:prstGeom>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r>
              <a:rPr lang="tr-TR" sz="2200" dirty="0" smtClean="0">
                <a:solidFill>
                  <a:schemeClr val="accent2">
                    <a:lumMod val="75000"/>
                  </a:schemeClr>
                </a:solidFill>
              </a:rPr>
              <a:t>Kusur: </a:t>
            </a:r>
            <a:r>
              <a:rPr lang="tr-TR" sz="2200" dirty="0" smtClean="0"/>
              <a:t>Bilerek veya bilmeyerek bir işi gereği gibi yapmamak.</a:t>
            </a:r>
            <a:endParaRPr lang="tr-TR" sz="2200" dirty="0"/>
          </a:p>
        </p:txBody>
      </p:sp>
      <p:sp>
        <p:nvSpPr>
          <p:cNvPr id="5" name="İçerik Yer Tutucusu 2"/>
          <p:cNvSpPr txBox="1">
            <a:spLocks/>
          </p:cNvSpPr>
          <p:nvPr/>
        </p:nvSpPr>
        <p:spPr>
          <a:xfrm>
            <a:off x="609146" y="4165775"/>
            <a:ext cx="8280920" cy="1351457"/>
          </a:xfrm>
          <a:prstGeom prst="rect">
            <a:avLst/>
          </a:prstGeom>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r>
              <a:rPr lang="tr-TR" sz="2200" dirty="0" smtClean="0">
                <a:solidFill>
                  <a:schemeClr val="accent2">
                    <a:lumMod val="75000"/>
                  </a:schemeClr>
                </a:solidFill>
              </a:rPr>
              <a:t>İhmal: </a:t>
            </a:r>
            <a:r>
              <a:rPr lang="tr-TR" sz="2200" dirty="0" smtClean="0"/>
              <a:t>Gereken </a:t>
            </a:r>
            <a:r>
              <a:rPr lang="tr-TR" sz="2200" dirty="0"/>
              <a:t>ilgiyi </a:t>
            </a:r>
            <a:r>
              <a:rPr lang="tr-TR" sz="2200" dirty="0" smtClean="0"/>
              <a:t>göstermemek, boşlamak, savsaklamak, önem vermemek.</a:t>
            </a:r>
            <a:endParaRPr lang="tr-TR" sz="2200" dirty="0"/>
          </a:p>
        </p:txBody>
      </p:sp>
    </p:spTree>
    <p:extLst>
      <p:ext uri="{BB962C8B-B14F-4D97-AF65-F5344CB8AC3E}">
        <p14:creationId xmlns:p14="http://schemas.microsoft.com/office/powerpoint/2010/main" val="4044252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Cezai şart</a:t>
            </a:r>
            <a:endParaRPr lang="tr-TR" dirty="0"/>
          </a:p>
        </p:txBody>
      </p:sp>
      <p:sp>
        <p:nvSpPr>
          <p:cNvPr id="3" name="İçerik Yer Tutucusu 2"/>
          <p:cNvSpPr>
            <a:spLocks noGrp="1"/>
          </p:cNvSpPr>
          <p:nvPr>
            <p:ph idx="1"/>
          </p:nvPr>
        </p:nvSpPr>
        <p:spPr>
          <a:xfrm>
            <a:off x="395536" y="1628800"/>
            <a:ext cx="8352928" cy="4051437"/>
          </a:xfrm>
        </p:spPr>
        <p:txBody>
          <a:bodyPr/>
          <a:lstStyle/>
          <a:p>
            <a:r>
              <a:rPr lang="tr-TR" dirty="0" smtClean="0">
                <a:solidFill>
                  <a:srgbClr val="92D050"/>
                </a:solidFill>
              </a:rPr>
              <a:t>5018 s. K. Md.71:</a:t>
            </a:r>
          </a:p>
          <a:p>
            <a:pPr lvl="0">
              <a:buClr>
                <a:srgbClr val="FF9000"/>
              </a:buClr>
            </a:pPr>
            <a:r>
              <a:rPr lang="tr-TR" dirty="0">
                <a:solidFill>
                  <a:prstClr val="white"/>
                </a:solidFill>
              </a:rPr>
              <a:t>Alınmamış para, mal ve değerleri alınmış; sağlanmamış hizmetleri sağlanmış; yapılmamış inşaat, onarım ve üretimi yapılmış veya bitmiş gibi gösteren </a:t>
            </a:r>
            <a:r>
              <a:rPr lang="tr-TR" u="sng" dirty="0">
                <a:solidFill>
                  <a:prstClr val="white"/>
                </a:solidFill>
              </a:rPr>
              <a:t>gerçek dışı belge düzenlemek suretiyle kamu kaynağında bir artışa engel veya bir eksilmeye neden olanlar ile bu gibi kanıtlayıcı belgeleri bilerek düzenlemiş, imzalamış veya onaylamış bulunanlar hakkında</a:t>
            </a:r>
            <a:r>
              <a:rPr lang="tr-TR" dirty="0">
                <a:solidFill>
                  <a:prstClr val="white"/>
                </a:solidFill>
              </a:rPr>
              <a:t> Türk Ceza Kanunu veya diğer kanunların bu fiillere ilişkin hükümleri uygulanır. Ayrıca, bu fiilleri işleyenlere her türlü aylık, ödenek, zam, tazminat dahil yapılan </a:t>
            </a:r>
            <a:r>
              <a:rPr lang="tr-TR" u="sng" dirty="0">
                <a:solidFill>
                  <a:prstClr val="white"/>
                </a:solidFill>
              </a:rPr>
              <a:t>bir aylık net ödemelerin iki katı tutarına kadar para cezası verilir</a:t>
            </a:r>
            <a:r>
              <a:rPr lang="tr-TR" dirty="0">
                <a:solidFill>
                  <a:prstClr val="white"/>
                </a:solidFill>
              </a:rPr>
              <a:t>.</a:t>
            </a:r>
          </a:p>
          <a:p>
            <a:endParaRPr lang="tr-TR" dirty="0"/>
          </a:p>
        </p:txBody>
      </p:sp>
    </p:spTree>
    <p:extLst>
      <p:ext uri="{BB962C8B-B14F-4D97-AF65-F5344CB8AC3E}">
        <p14:creationId xmlns:p14="http://schemas.microsoft.com/office/powerpoint/2010/main" val="3518247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71600" y="188640"/>
            <a:ext cx="7125113" cy="792088"/>
          </a:xfrm>
        </p:spPr>
        <p:txBody>
          <a:bodyPr/>
          <a:lstStyle/>
          <a:p>
            <a:r>
              <a:rPr lang="tr-TR" dirty="0" smtClean="0"/>
              <a:t>Kapsam:</a:t>
            </a:r>
            <a:endParaRPr lang="tr-TR" dirty="0"/>
          </a:p>
        </p:txBody>
      </p:sp>
      <p:sp>
        <p:nvSpPr>
          <p:cNvPr id="3" name="İçerik Yer Tutucusu 2"/>
          <p:cNvSpPr>
            <a:spLocks noGrp="1"/>
          </p:cNvSpPr>
          <p:nvPr>
            <p:ph idx="1"/>
          </p:nvPr>
        </p:nvSpPr>
        <p:spPr>
          <a:xfrm>
            <a:off x="496775" y="799249"/>
            <a:ext cx="8280920" cy="2197703"/>
          </a:xfrm>
        </p:spPr>
        <p:txBody>
          <a:bodyPr>
            <a:normAutofit/>
          </a:bodyPr>
          <a:lstStyle/>
          <a:p>
            <a:r>
              <a:rPr lang="tr-TR" sz="2200" dirty="0" smtClean="0">
                <a:solidFill>
                  <a:schemeClr val="accent2">
                    <a:lumMod val="75000"/>
                  </a:schemeClr>
                </a:solidFill>
              </a:rPr>
              <a:t>Kamu Zararlarının Tahsiline İlişkin Usul ve Esaslar </a:t>
            </a:r>
            <a:r>
              <a:rPr lang="tr-TR" sz="2200" dirty="0">
                <a:solidFill>
                  <a:schemeClr val="accent2">
                    <a:lumMod val="75000"/>
                  </a:schemeClr>
                </a:solidFill>
              </a:rPr>
              <a:t>Hakkında Yönetmelik Md.2: </a:t>
            </a:r>
            <a:r>
              <a:rPr lang="tr-TR" sz="2200" dirty="0" smtClean="0">
                <a:solidFill>
                  <a:schemeClr val="accent2">
                    <a:lumMod val="75000"/>
                  </a:schemeClr>
                </a:solidFill>
              </a:rPr>
              <a:t>  </a:t>
            </a:r>
            <a:r>
              <a:rPr lang="tr-TR" sz="2200" dirty="0" smtClean="0"/>
              <a:t>Bu </a:t>
            </a:r>
            <a:r>
              <a:rPr lang="tr-TR" sz="2200" dirty="0"/>
              <a:t>Yönetmelik, düzenleyici ve denetleyici kurumlar hariç olmak üzere, </a:t>
            </a:r>
            <a:r>
              <a:rPr lang="tr-TR" sz="2200" u="sng" dirty="0"/>
              <a:t>genel yönetim</a:t>
            </a:r>
            <a:r>
              <a:rPr lang="tr-TR" sz="2200" dirty="0"/>
              <a:t> kapsamındaki kamu idarelerinde tespit edilen kamu zararlarından doğan alacakları kapsar.</a:t>
            </a:r>
          </a:p>
        </p:txBody>
      </p:sp>
      <p:sp>
        <p:nvSpPr>
          <p:cNvPr id="6" name="İçerik Yer Tutucusu 2"/>
          <p:cNvSpPr txBox="1">
            <a:spLocks/>
          </p:cNvSpPr>
          <p:nvPr/>
        </p:nvSpPr>
        <p:spPr>
          <a:xfrm>
            <a:off x="395536" y="2996952"/>
            <a:ext cx="8483398" cy="3456384"/>
          </a:xfrm>
          <a:prstGeom prst="rect">
            <a:avLst/>
          </a:prstGeom>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r>
              <a:rPr lang="tr-TR" sz="2200" dirty="0" smtClean="0">
                <a:solidFill>
                  <a:schemeClr val="accent2">
                    <a:lumMod val="75000"/>
                  </a:schemeClr>
                </a:solidFill>
              </a:rPr>
              <a:t>Genel Yönetim 5018 </a:t>
            </a:r>
            <a:r>
              <a:rPr lang="tr-TR" sz="2200" dirty="0" err="1" smtClean="0">
                <a:solidFill>
                  <a:schemeClr val="accent2">
                    <a:lumMod val="75000"/>
                  </a:schemeClr>
                </a:solidFill>
              </a:rPr>
              <a:t>s.K</a:t>
            </a:r>
            <a:r>
              <a:rPr lang="tr-TR" sz="2200" dirty="0" smtClean="0">
                <a:solidFill>
                  <a:schemeClr val="accent2">
                    <a:lumMod val="75000"/>
                  </a:schemeClr>
                </a:solidFill>
              </a:rPr>
              <a:t>. Md.3:</a:t>
            </a:r>
          </a:p>
          <a:p>
            <a:r>
              <a:rPr lang="tr-TR" sz="2200" dirty="0" smtClean="0"/>
              <a:t>Merkezi Yönetim kapsamındaki kamu idareleri </a:t>
            </a:r>
          </a:p>
          <a:p>
            <a:pPr lvl="1"/>
            <a:r>
              <a:rPr lang="tr-TR" sz="2000" dirty="0"/>
              <a:t>Genel Bütçe Kapsamındaki Kamu İdareleri (I sayılı Cetvel)</a:t>
            </a:r>
          </a:p>
          <a:p>
            <a:pPr lvl="1"/>
            <a:r>
              <a:rPr lang="tr-TR" sz="2000" dirty="0"/>
              <a:t>Özel Bütçeli </a:t>
            </a:r>
            <a:r>
              <a:rPr lang="tr-TR" sz="2000" dirty="0" smtClean="0"/>
              <a:t>İdareler (II sayılı Cetvel)</a:t>
            </a:r>
            <a:endParaRPr lang="tr-TR" sz="2000" dirty="0"/>
          </a:p>
          <a:p>
            <a:pPr lvl="1"/>
            <a:r>
              <a:rPr lang="tr-TR" sz="2000" dirty="0"/>
              <a:t>Düzenleyici ve Denetleyici </a:t>
            </a:r>
            <a:r>
              <a:rPr lang="tr-TR" sz="2000" dirty="0" smtClean="0"/>
              <a:t>Kurumlar (III sayılı Cetvel)</a:t>
            </a:r>
            <a:endParaRPr lang="tr-TR" sz="2000" dirty="0"/>
          </a:p>
          <a:p>
            <a:r>
              <a:rPr lang="tr-TR" sz="2200" dirty="0" smtClean="0"/>
              <a:t>Sosyal Güvenlik Kurumları (IV sayılı Cetvel)</a:t>
            </a:r>
          </a:p>
          <a:p>
            <a:r>
              <a:rPr lang="tr-TR" sz="2200" dirty="0" smtClean="0"/>
              <a:t>Mahalli İdareler</a:t>
            </a:r>
          </a:p>
          <a:p>
            <a:endParaRPr lang="tr-TR" sz="2200" dirty="0" smtClean="0"/>
          </a:p>
        </p:txBody>
      </p:sp>
    </p:spTree>
    <p:extLst>
      <p:ext uri="{BB962C8B-B14F-4D97-AF65-F5344CB8AC3E}">
        <p14:creationId xmlns:p14="http://schemas.microsoft.com/office/powerpoint/2010/main" val="3739422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44624"/>
            <a:ext cx="7125113" cy="924475"/>
          </a:xfrm>
        </p:spPr>
        <p:txBody>
          <a:bodyPr/>
          <a:lstStyle/>
          <a:p>
            <a:r>
              <a:rPr lang="tr-TR" dirty="0" smtClean="0"/>
              <a:t>İstisna:</a:t>
            </a:r>
            <a:endParaRPr lang="tr-TR" dirty="0"/>
          </a:p>
        </p:txBody>
      </p:sp>
      <p:sp>
        <p:nvSpPr>
          <p:cNvPr id="3" name="İçerik Yer Tutucusu 2"/>
          <p:cNvSpPr>
            <a:spLocks noGrp="1"/>
          </p:cNvSpPr>
          <p:nvPr>
            <p:ph idx="1"/>
          </p:nvPr>
        </p:nvSpPr>
        <p:spPr>
          <a:xfrm>
            <a:off x="251520" y="1340768"/>
            <a:ext cx="8568951" cy="4680520"/>
          </a:xfrm>
        </p:spPr>
        <p:txBody>
          <a:bodyPr>
            <a:noAutofit/>
          </a:bodyPr>
          <a:lstStyle/>
          <a:p>
            <a:r>
              <a:rPr lang="tr-TR" sz="2000" dirty="0">
                <a:solidFill>
                  <a:schemeClr val="accent2">
                    <a:lumMod val="75000"/>
                  </a:schemeClr>
                </a:solidFill>
              </a:rPr>
              <a:t>Kamu Zararlarının Tahsiline İlişkin Usul ve Esaslar Hakkında Yönetmelik Md.2</a:t>
            </a:r>
            <a:r>
              <a:rPr lang="tr-TR" sz="2000" dirty="0" smtClean="0">
                <a:solidFill>
                  <a:schemeClr val="accent2">
                    <a:lumMod val="75000"/>
                  </a:schemeClr>
                </a:solidFill>
              </a:rPr>
              <a:t>:</a:t>
            </a:r>
            <a:r>
              <a:rPr lang="tr-TR" sz="2000" dirty="0"/>
              <a:t> </a:t>
            </a:r>
            <a:endParaRPr lang="tr-TR" sz="2000" dirty="0" smtClean="0"/>
          </a:p>
          <a:p>
            <a:r>
              <a:rPr lang="tr-TR" sz="2000" dirty="0" smtClean="0"/>
              <a:t>14/7/1965 </a:t>
            </a:r>
            <a:r>
              <a:rPr lang="tr-TR" sz="2000" dirty="0"/>
              <a:t>tarihli ve 657 sayılı Devlet Memurları Kanununun 1 inci maddesinin birinci fıkrası kapsamında bulunan kamu idarelerinde görevli memurların, </a:t>
            </a:r>
            <a:endParaRPr lang="tr-TR" sz="2000" dirty="0" smtClean="0"/>
          </a:p>
          <a:p>
            <a:r>
              <a:rPr lang="tr-TR" sz="2000" u="sng" dirty="0" smtClean="0"/>
              <a:t>kullanımlarındaki </a:t>
            </a:r>
            <a:r>
              <a:rPr lang="tr-TR" sz="2000" u="sng" dirty="0"/>
              <a:t>taşınır ve taşınmazların korunması ve her an hizmete hazır halde bulundurulması için gerekli tedbirleri almamaları nedeniyle Devlete verdikleri zararlar</a:t>
            </a:r>
            <a:r>
              <a:rPr lang="tr-TR" sz="2000" dirty="0"/>
              <a:t> ile </a:t>
            </a:r>
            <a:endParaRPr lang="tr-TR" sz="2000" dirty="0" smtClean="0"/>
          </a:p>
          <a:p>
            <a:r>
              <a:rPr lang="tr-TR" sz="2000" u="sng" dirty="0" smtClean="0"/>
              <a:t>kamu </a:t>
            </a:r>
            <a:r>
              <a:rPr lang="tr-TR" sz="2000" u="sng" dirty="0"/>
              <a:t>hukukuna tabi görevlerle ilgili olarak kişilere verdikleri zararlar hakkında</a:t>
            </a:r>
            <a:r>
              <a:rPr lang="tr-TR" sz="2000" dirty="0"/>
              <a:t>, </a:t>
            </a:r>
            <a:endParaRPr lang="tr-TR" sz="2000" dirty="0" smtClean="0"/>
          </a:p>
          <a:p>
            <a:r>
              <a:rPr lang="tr-TR" sz="2000" dirty="0" smtClean="0"/>
              <a:t>Devlete </a:t>
            </a:r>
            <a:r>
              <a:rPr lang="tr-TR" sz="2000" dirty="0"/>
              <a:t>ve Kişilere Memurlarca Verilen Zararların Nevi ve Miktarlarının Tespiti, Takibi, Amirlerinin Sorumlulukları, Yapılacak Diğer İşlemler Hakkında Yönetmelik hükümleri uygulanır.</a:t>
            </a:r>
          </a:p>
        </p:txBody>
      </p:sp>
    </p:spTree>
    <p:extLst>
      <p:ext uri="{BB962C8B-B14F-4D97-AF65-F5344CB8AC3E}">
        <p14:creationId xmlns:p14="http://schemas.microsoft.com/office/powerpoint/2010/main" val="4258376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TM02455610[[fn=Sonbahar]]</Template>
  <TotalTime>293</TotalTime>
  <Words>2056</Words>
  <Application>Microsoft Office PowerPoint</Application>
  <PresentationFormat>Ekran Gösterisi (4:3)</PresentationFormat>
  <Paragraphs>151</Paragraphs>
  <Slides>26</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26</vt:i4>
      </vt:variant>
    </vt:vector>
  </HeadingPairs>
  <TitlesOfParts>
    <vt:vector size="34" baseType="lpstr">
      <vt:lpstr>Arial</vt:lpstr>
      <vt:lpstr>Book Antiqua</vt:lpstr>
      <vt:lpstr>Calibri</vt:lpstr>
      <vt:lpstr>Courier New</vt:lpstr>
      <vt:lpstr>Trebuchet MS</vt:lpstr>
      <vt:lpstr>Verdana</vt:lpstr>
      <vt:lpstr>Wingdings 2</vt:lpstr>
      <vt:lpstr>Autumn</vt:lpstr>
      <vt:lpstr>KAMU ZARARI DENETİM HİZMETLERİNDE USUL VE RAPORLAMA</vt:lpstr>
      <vt:lpstr>Kurucu hüküm (5018 s.K. Md.71):</vt:lpstr>
      <vt:lpstr>Bu durumda; kamu zararından söz edebilmek için:</vt:lpstr>
      <vt:lpstr>Anahtar kelimleler:</vt:lpstr>
      <vt:lpstr>Anahtar kelimeler (5018 s.K. Md.3/g):</vt:lpstr>
      <vt:lpstr>Anahtar kelimler:</vt:lpstr>
      <vt:lpstr>Cezai şart</vt:lpstr>
      <vt:lpstr>Kapsam:</vt:lpstr>
      <vt:lpstr>İstisna:</vt:lpstr>
      <vt:lpstr>Sorumluluk</vt:lpstr>
      <vt:lpstr>Kamu Zararının Belirlenmesi</vt:lpstr>
      <vt:lpstr>Kamu zararının tespiti</vt:lpstr>
      <vt:lpstr>PowerPoint Sunusu</vt:lpstr>
      <vt:lpstr>Kamu zararının bildirilmesi (raporlama):</vt:lpstr>
      <vt:lpstr>Kamu zararları için alacak takip dosyası açılması (Md.8) ve muhasebe kayıtlarına alınması (Md.9)</vt:lpstr>
      <vt:lpstr>Kamu zararının oluştuğu tarih</vt:lpstr>
      <vt:lpstr>Faiz başlangıcı</vt:lpstr>
      <vt:lpstr>Kamu zararından doğan alacakların tahsil şekilleri</vt:lpstr>
      <vt:lpstr>Rızaen ve sulh yoluyla tahsilat</vt:lpstr>
      <vt:lpstr>Takas suretiyle tahsilat</vt:lpstr>
      <vt:lpstr>İcra yoluyla tahsilat</vt:lpstr>
      <vt:lpstr>Taksitlendirme:</vt:lpstr>
      <vt:lpstr>Zamanaşımı:</vt:lpstr>
      <vt:lpstr>Silinmesi</vt:lpstr>
      <vt:lpstr>Denetim Hizmetlerinde Usul</vt:lpstr>
      <vt:lpstr>PowerPoint Sunusu</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ZARARI DENETİM HİZMETLERİNDE USUL VE RAPORLAMA</dc:title>
  <dc:creator>HP</dc:creator>
  <cp:lastModifiedBy>Dursun  Öztürk</cp:lastModifiedBy>
  <cp:revision>36</cp:revision>
  <dcterms:created xsi:type="dcterms:W3CDTF">2016-02-21T11:00:53Z</dcterms:created>
  <dcterms:modified xsi:type="dcterms:W3CDTF">2016-02-23T06:23:08Z</dcterms:modified>
</cp:coreProperties>
</file>