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84" r:id="rId3"/>
    <p:sldId id="286" r:id="rId4"/>
    <p:sldId id="257" r:id="rId5"/>
    <p:sldId id="258" r:id="rId6"/>
    <p:sldId id="259" r:id="rId7"/>
    <p:sldId id="260" r:id="rId8"/>
    <p:sldId id="261" r:id="rId9"/>
    <p:sldId id="265" r:id="rId10"/>
    <p:sldId id="262" r:id="rId11"/>
    <p:sldId id="263" r:id="rId12"/>
    <p:sldId id="264"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C212D0-D339-49BF-9AD5-B48A4FD5D341}" type="datetimeFigureOut">
              <a:rPr lang="tr-TR" smtClean="0"/>
              <a:t>15.03.2016</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032685-B4B8-4167-98C4-5A71E0115B79}" type="slidenum">
              <a:rPr lang="tr-TR" smtClean="0"/>
              <a:t>‹#›</a:t>
            </a:fld>
            <a:endParaRPr lang="tr-TR"/>
          </a:p>
        </p:txBody>
      </p:sp>
    </p:spTree>
    <p:extLst>
      <p:ext uri="{BB962C8B-B14F-4D97-AF65-F5344CB8AC3E}">
        <p14:creationId xmlns:p14="http://schemas.microsoft.com/office/powerpoint/2010/main" val="4130137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eaLnBrk="1" hangingPunct="1"/>
            <a:fld id="{3AE52EC0-5F35-4469-8FB2-702304C2D6A0}" type="slidenum">
              <a:rPr lang="tr-TR" altLang="tr-TR" sz="1200" b="0">
                <a:solidFill>
                  <a:schemeClr val="tx1"/>
                </a:solidFill>
                <a:latin typeface="Times New Roman" panose="02020603050405020304" pitchFamily="18" charset="0"/>
              </a:rPr>
              <a:pPr eaLnBrk="1" hangingPunct="1"/>
              <a:t>3</a:t>
            </a:fld>
            <a:endParaRPr lang="tr-TR" altLang="tr-TR" sz="1200" b="0">
              <a:solidFill>
                <a:schemeClr val="tx1"/>
              </a:solidFill>
              <a:latin typeface="Times New Roman" panose="02020603050405020304" pitchFamily="18" charset="0"/>
            </a:endParaRPr>
          </a:p>
        </p:txBody>
      </p:sp>
      <p:sp>
        <p:nvSpPr>
          <p:cNvPr id="48131" name="Rectangle 2"/>
          <p:cNvSpPr>
            <a:spLocks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spcBef>
                <a:spcPct val="0"/>
              </a:spcBef>
            </a:pPr>
            <a:r>
              <a:rPr lang="tr-TR" altLang="tr-TR" sz="1400" b="1" smtClean="0"/>
              <a:t>SAYIN BAŞBAKANIM;</a:t>
            </a:r>
          </a:p>
          <a:p>
            <a:pPr algn="just" eaLnBrk="1" hangingPunct="1">
              <a:spcBef>
                <a:spcPct val="0"/>
              </a:spcBef>
            </a:pPr>
            <a:r>
              <a:rPr lang="tr-TR" altLang="tr-TR" sz="1400" b="1" smtClean="0"/>
              <a:t>SUNUŞUMUZ</a:t>
            </a:r>
          </a:p>
          <a:p>
            <a:pPr algn="just" eaLnBrk="1" hangingPunct="1">
              <a:spcBef>
                <a:spcPct val="0"/>
              </a:spcBef>
            </a:pPr>
            <a:r>
              <a:rPr lang="tr-TR" altLang="tr-TR" sz="1400" b="1" smtClean="0"/>
              <a:t>KAMU YÖNETİMİNDE </a:t>
            </a:r>
          </a:p>
          <a:p>
            <a:pPr algn="just" eaLnBrk="1" hangingPunct="1">
              <a:spcBef>
                <a:spcPct val="0"/>
              </a:spcBef>
            </a:pPr>
            <a:r>
              <a:rPr lang="tr-TR" altLang="tr-TR" sz="1400" b="1" smtClean="0"/>
              <a:t>YENİDENYAPILANMA ÇALIŞMALARI </a:t>
            </a:r>
          </a:p>
          <a:p>
            <a:pPr algn="just" eaLnBrk="1" hangingPunct="1">
              <a:spcBef>
                <a:spcPct val="0"/>
              </a:spcBef>
            </a:pPr>
            <a:r>
              <a:rPr lang="tr-TR" altLang="tr-TR" sz="1400" b="1" smtClean="0"/>
              <a:t>KAPSAMINDAYÜRÜTÜLEN </a:t>
            </a:r>
          </a:p>
          <a:p>
            <a:pPr algn="just" eaLnBrk="1" hangingPunct="1">
              <a:spcBef>
                <a:spcPct val="0"/>
              </a:spcBef>
            </a:pPr>
            <a:r>
              <a:rPr lang="tr-TR" altLang="tr-TR" sz="1400" b="1" smtClean="0"/>
              <a:t>BÜROKRASİ VE KIRTASİYECİLİĞİ AZALTMA </a:t>
            </a:r>
          </a:p>
          <a:p>
            <a:pPr algn="just" eaLnBrk="1" hangingPunct="1">
              <a:spcBef>
                <a:spcPct val="0"/>
              </a:spcBef>
            </a:pPr>
            <a:r>
              <a:rPr lang="tr-TR" altLang="tr-TR" sz="1400" b="1" smtClean="0"/>
              <a:t>ÇALIŞMALARI HAKKINDA OLACAKTIR</a:t>
            </a:r>
            <a:r>
              <a:rPr lang="tr-TR" altLang="tr-TR" b="1" smtClean="0"/>
              <a:t>. </a:t>
            </a:r>
            <a:endParaRPr lang="tr-TR" altLang="tr-TR" b="1" smtClean="0">
              <a:latin typeface="Tahoma" panose="020B0604030504040204" pitchFamily="34" charset="0"/>
            </a:endParaRPr>
          </a:p>
        </p:txBody>
      </p:sp>
    </p:spTree>
    <p:extLst>
      <p:ext uri="{BB962C8B-B14F-4D97-AF65-F5344CB8AC3E}">
        <p14:creationId xmlns:p14="http://schemas.microsoft.com/office/powerpoint/2010/main" val="3497232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815853C-4953-488B-9C44-8377F80146D0}" type="datetimeFigureOut">
              <a:rPr lang="tr-TR" smtClean="0"/>
              <a:t>15.03.2016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9036CF-86BE-46FC-A0E6-19213937F8DA}" type="slidenum">
              <a:rPr lang="tr-TR" smtClean="0"/>
              <a:t>‹#›</a:t>
            </a:fld>
            <a:endParaRPr lang="tr-TR"/>
          </a:p>
        </p:txBody>
      </p:sp>
    </p:spTree>
    <p:extLst>
      <p:ext uri="{BB962C8B-B14F-4D97-AF65-F5344CB8AC3E}">
        <p14:creationId xmlns:p14="http://schemas.microsoft.com/office/powerpoint/2010/main" val="4103571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815853C-4953-488B-9C44-8377F80146D0}" type="datetimeFigureOut">
              <a:rPr lang="tr-TR" smtClean="0"/>
              <a:t>15.03.2016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9036CF-86BE-46FC-A0E6-19213937F8DA}" type="slidenum">
              <a:rPr lang="tr-TR" smtClean="0"/>
              <a:t>‹#›</a:t>
            </a:fld>
            <a:endParaRPr lang="tr-TR"/>
          </a:p>
        </p:txBody>
      </p:sp>
    </p:spTree>
    <p:extLst>
      <p:ext uri="{BB962C8B-B14F-4D97-AF65-F5344CB8AC3E}">
        <p14:creationId xmlns:p14="http://schemas.microsoft.com/office/powerpoint/2010/main" val="2554357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815853C-4953-488B-9C44-8377F80146D0}" type="datetimeFigureOut">
              <a:rPr lang="tr-TR" smtClean="0"/>
              <a:t>15.03.2016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9036CF-86BE-46FC-A0E6-19213937F8DA}" type="slidenum">
              <a:rPr lang="tr-TR" smtClean="0"/>
              <a:t>‹#›</a:t>
            </a:fld>
            <a:endParaRPr lang="tr-TR"/>
          </a:p>
        </p:txBody>
      </p:sp>
    </p:spTree>
    <p:extLst>
      <p:ext uri="{BB962C8B-B14F-4D97-AF65-F5344CB8AC3E}">
        <p14:creationId xmlns:p14="http://schemas.microsoft.com/office/powerpoint/2010/main" val="3998460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815853C-4953-488B-9C44-8377F80146D0}" type="datetimeFigureOut">
              <a:rPr lang="tr-TR" smtClean="0"/>
              <a:t>15.03.2016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9036CF-86BE-46FC-A0E6-19213937F8DA}" type="slidenum">
              <a:rPr lang="tr-TR" smtClean="0"/>
              <a:t>‹#›</a:t>
            </a:fld>
            <a:endParaRPr lang="tr-TR"/>
          </a:p>
        </p:txBody>
      </p:sp>
    </p:spTree>
    <p:extLst>
      <p:ext uri="{BB962C8B-B14F-4D97-AF65-F5344CB8AC3E}">
        <p14:creationId xmlns:p14="http://schemas.microsoft.com/office/powerpoint/2010/main" val="2545836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815853C-4953-488B-9C44-8377F80146D0}" type="datetimeFigureOut">
              <a:rPr lang="tr-TR" smtClean="0"/>
              <a:t>15.03.2016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9036CF-86BE-46FC-A0E6-19213937F8DA}" type="slidenum">
              <a:rPr lang="tr-TR" smtClean="0"/>
              <a:t>‹#›</a:t>
            </a:fld>
            <a:endParaRPr lang="tr-TR"/>
          </a:p>
        </p:txBody>
      </p:sp>
    </p:spTree>
    <p:extLst>
      <p:ext uri="{BB962C8B-B14F-4D97-AF65-F5344CB8AC3E}">
        <p14:creationId xmlns:p14="http://schemas.microsoft.com/office/powerpoint/2010/main" val="276228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815853C-4953-488B-9C44-8377F80146D0}" type="datetimeFigureOut">
              <a:rPr lang="tr-TR" smtClean="0"/>
              <a:t>15.03.2016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9036CF-86BE-46FC-A0E6-19213937F8DA}" type="slidenum">
              <a:rPr lang="tr-TR" smtClean="0"/>
              <a:t>‹#›</a:t>
            </a:fld>
            <a:endParaRPr lang="tr-TR"/>
          </a:p>
        </p:txBody>
      </p:sp>
    </p:spTree>
    <p:extLst>
      <p:ext uri="{BB962C8B-B14F-4D97-AF65-F5344CB8AC3E}">
        <p14:creationId xmlns:p14="http://schemas.microsoft.com/office/powerpoint/2010/main" val="3051745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815853C-4953-488B-9C44-8377F80146D0}" type="datetimeFigureOut">
              <a:rPr lang="tr-TR" smtClean="0"/>
              <a:t>15.03.2016</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9036CF-86BE-46FC-A0E6-19213937F8DA}" type="slidenum">
              <a:rPr lang="tr-TR" smtClean="0"/>
              <a:t>‹#›</a:t>
            </a:fld>
            <a:endParaRPr lang="tr-TR"/>
          </a:p>
        </p:txBody>
      </p:sp>
    </p:spTree>
    <p:extLst>
      <p:ext uri="{BB962C8B-B14F-4D97-AF65-F5344CB8AC3E}">
        <p14:creationId xmlns:p14="http://schemas.microsoft.com/office/powerpoint/2010/main" val="4249607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815853C-4953-488B-9C44-8377F80146D0}" type="datetimeFigureOut">
              <a:rPr lang="tr-TR" smtClean="0"/>
              <a:t>15.03.2016</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9036CF-86BE-46FC-A0E6-19213937F8DA}" type="slidenum">
              <a:rPr lang="tr-TR" smtClean="0"/>
              <a:t>‹#›</a:t>
            </a:fld>
            <a:endParaRPr lang="tr-TR"/>
          </a:p>
        </p:txBody>
      </p:sp>
    </p:spTree>
    <p:extLst>
      <p:ext uri="{BB962C8B-B14F-4D97-AF65-F5344CB8AC3E}">
        <p14:creationId xmlns:p14="http://schemas.microsoft.com/office/powerpoint/2010/main" val="3112898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815853C-4953-488B-9C44-8377F80146D0}" type="datetimeFigureOut">
              <a:rPr lang="tr-TR" smtClean="0"/>
              <a:t>15.03.2016</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9036CF-86BE-46FC-A0E6-19213937F8DA}" type="slidenum">
              <a:rPr lang="tr-TR" smtClean="0"/>
              <a:t>‹#›</a:t>
            </a:fld>
            <a:endParaRPr lang="tr-TR"/>
          </a:p>
        </p:txBody>
      </p:sp>
    </p:spTree>
    <p:extLst>
      <p:ext uri="{BB962C8B-B14F-4D97-AF65-F5344CB8AC3E}">
        <p14:creationId xmlns:p14="http://schemas.microsoft.com/office/powerpoint/2010/main" val="2666816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815853C-4953-488B-9C44-8377F80146D0}" type="datetimeFigureOut">
              <a:rPr lang="tr-TR" smtClean="0"/>
              <a:t>15.03.2016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9036CF-86BE-46FC-A0E6-19213937F8DA}" type="slidenum">
              <a:rPr lang="tr-TR" smtClean="0"/>
              <a:t>‹#›</a:t>
            </a:fld>
            <a:endParaRPr lang="tr-TR"/>
          </a:p>
        </p:txBody>
      </p:sp>
    </p:spTree>
    <p:extLst>
      <p:ext uri="{BB962C8B-B14F-4D97-AF65-F5344CB8AC3E}">
        <p14:creationId xmlns:p14="http://schemas.microsoft.com/office/powerpoint/2010/main" val="810144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815853C-4953-488B-9C44-8377F80146D0}" type="datetimeFigureOut">
              <a:rPr lang="tr-TR" smtClean="0"/>
              <a:t>15.03.2016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9036CF-86BE-46FC-A0E6-19213937F8DA}" type="slidenum">
              <a:rPr lang="tr-TR" smtClean="0"/>
              <a:t>‹#›</a:t>
            </a:fld>
            <a:endParaRPr lang="tr-TR"/>
          </a:p>
        </p:txBody>
      </p:sp>
    </p:spTree>
    <p:extLst>
      <p:ext uri="{BB962C8B-B14F-4D97-AF65-F5344CB8AC3E}">
        <p14:creationId xmlns:p14="http://schemas.microsoft.com/office/powerpoint/2010/main" val="187014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15853C-4953-488B-9C44-8377F80146D0}" type="datetimeFigureOut">
              <a:rPr lang="tr-TR" smtClean="0"/>
              <a:t>15.03.2016</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9036CF-86BE-46FC-A0E6-19213937F8DA}" type="slidenum">
              <a:rPr lang="tr-TR" smtClean="0"/>
              <a:t>‹#›</a:t>
            </a:fld>
            <a:endParaRPr lang="tr-TR"/>
          </a:p>
        </p:txBody>
      </p:sp>
    </p:spTree>
    <p:extLst>
      <p:ext uri="{BB962C8B-B14F-4D97-AF65-F5344CB8AC3E}">
        <p14:creationId xmlns:p14="http://schemas.microsoft.com/office/powerpoint/2010/main" val="2216483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yazidb@tekirdag.bel.t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8200" y="365126"/>
            <a:ext cx="10515600" cy="871492"/>
          </a:xfrm>
        </p:spPr>
        <p:txBody>
          <a:bodyPr>
            <a:normAutofit/>
          </a:bodyPr>
          <a:lstStyle/>
          <a:p>
            <a:pPr algn="ctr"/>
            <a:r>
              <a:rPr lang="tr-TR" sz="2000" dirty="0"/>
              <a:t>KAMU HİZMETLERİNİN SUNUMUNDA UYULACAK USUL VE</a:t>
            </a:r>
            <a:br>
              <a:rPr lang="tr-TR" sz="2000" dirty="0"/>
            </a:br>
            <a:r>
              <a:rPr lang="tr-TR" sz="2000" dirty="0"/>
              <a:t>ESASLARA İLİŞKİN YÖNETMELİK</a:t>
            </a:r>
          </a:p>
        </p:txBody>
      </p:sp>
      <p:sp>
        <p:nvSpPr>
          <p:cNvPr id="5" name="İçerik Yer Tutucusu 4"/>
          <p:cNvSpPr>
            <a:spLocks noGrp="1"/>
          </p:cNvSpPr>
          <p:nvPr>
            <p:ph idx="1"/>
          </p:nvPr>
        </p:nvSpPr>
        <p:spPr>
          <a:xfrm>
            <a:off x="838200" y="1236618"/>
            <a:ext cx="10515600" cy="5277393"/>
          </a:xfrm>
        </p:spPr>
        <p:txBody>
          <a:bodyPr/>
          <a:lstStyle/>
          <a:p>
            <a:r>
              <a:rPr lang="tr-TR" b="1" dirty="0"/>
              <a:t>Amaç</a:t>
            </a:r>
            <a:endParaRPr lang="tr-TR" dirty="0"/>
          </a:p>
          <a:p>
            <a:r>
              <a:rPr lang="tr-TR" b="1" dirty="0"/>
              <a:t>             MADDE 1 – </a:t>
            </a:r>
            <a:r>
              <a:rPr lang="tr-TR" dirty="0"/>
              <a:t>(1) Bu Yönetmeliğin amacı; </a:t>
            </a:r>
            <a:r>
              <a:rPr lang="tr-TR" dirty="0">
                <a:solidFill>
                  <a:srgbClr val="FF0000"/>
                </a:solidFill>
              </a:rPr>
              <a:t>etkin, verimli, hesap verebilir, vatandaş beyanına güvenen </a:t>
            </a:r>
            <a:r>
              <a:rPr lang="tr-TR" dirty="0"/>
              <a:t>ve </a:t>
            </a:r>
            <a:r>
              <a:rPr lang="tr-TR" dirty="0">
                <a:solidFill>
                  <a:srgbClr val="FF0000"/>
                </a:solidFill>
              </a:rPr>
              <a:t>şeffaf bir kamu yönetimi </a:t>
            </a:r>
            <a:r>
              <a:rPr lang="tr-TR" dirty="0"/>
              <a:t>oluşturmak; kamu hizmetlerinin </a:t>
            </a:r>
            <a:r>
              <a:rPr lang="tr-TR" dirty="0">
                <a:solidFill>
                  <a:srgbClr val="FF0000"/>
                </a:solidFill>
              </a:rPr>
              <a:t>hızlı, kaliteli, basitleştirilmiş ve düşük maliyetli bir şekilde yerine getirilmesini sağlamak </a:t>
            </a:r>
            <a:r>
              <a:rPr lang="tr-TR" dirty="0"/>
              <a:t>üzere, idarelerin uyması gereken usul ve esasları düzenlemektir.</a:t>
            </a:r>
          </a:p>
          <a:p>
            <a:r>
              <a:rPr lang="tr-TR" dirty="0"/>
              <a:t>             </a:t>
            </a:r>
            <a:r>
              <a:rPr lang="tr-TR" b="1" dirty="0"/>
              <a:t>Dayanak</a:t>
            </a:r>
            <a:endParaRPr lang="tr-TR" dirty="0"/>
          </a:p>
          <a:p>
            <a:r>
              <a:rPr lang="tr-TR" b="1" dirty="0"/>
              <a:t>             MADDE 2 –</a:t>
            </a:r>
            <a:r>
              <a:rPr lang="tr-TR" dirty="0"/>
              <a:t> (1) Bu Yönetmelik, 10/10/1984 tarihli ve 3056 sayılı Başbakanlık Teşkilatı Hakkında Kanun Hükmünde Kararnamenin Değiştirilerek Kabulü Hakkında Kanunun 2 </a:t>
            </a:r>
            <a:r>
              <a:rPr lang="tr-TR" dirty="0" err="1"/>
              <a:t>nci</a:t>
            </a:r>
            <a:r>
              <a:rPr lang="tr-TR" dirty="0"/>
              <a:t> ve 33 üncü maddelerine dayanılarak hazırlanmıştır.</a:t>
            </a:r>
          </a:p>
          <a:p>
            <a:endParaRPr lang="tr-TR" dirty="0"/>
          </a:p>
        </p:txBody>
      </p:sp>
    </p:spTree>
    <p:extLst>
      <p:ext uri="{BB962C8B-B14F-4D97-AF65-F5344CB8AC3E}">
        <p14:creationId xmlns:p14="http://schemas.microsoft.com/office/powerpoint/2010/main" val="1484696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690426724"/>
              </p:ext>
            </p:extLst>
          </p:nvPr>
        </p:nvGraphicFramePr>
        <p:xfrm>
          <a:off x="838200" y="766697"/>
          <a:ext cx="10515600" cy="5491614"/>
        </p:xfrm>
        <a:graphic>
          <a:graphicData uri="http://schemas.openxmlformats.org/drawingml/2006/table">
            <a:tbl>
              <a:tblPr>
                <a:tableStyleId>{5C22544A-7EE6-4342-B048-85BDC9FD1C3A}</a:tableStyleId>
              </a:tblPr>
              <a:tblGrid>
                <a:gridCol w="389699"/>
                <a:gridCol w="1658507"/>
                <a:gridCol w="6964959"/>
                <a:gridCol w="1502435"/>
              </a:tblGrid>
              <a:tr h="245669">
                <a:tc gridSpan="4">
                  <a:txBody>
                    <a:bodyPr/>
                    <a:lstStyle/>
                    <a:p>
                      <a:pPr algn="ctr">
                        <a:spcAft>
                          <a:spcPts val="0"/>
                        </a:spcAft>
                      </a:pPr>
                      <a:r>
                        <a:rPr lang="tr-TR" sz="1400" dirty="0" smtClean="0">
                          <a:effectLst/>
                        </a:rPr>
                        <a:t>….</a:t>
                      </a:r>
                      <a:r>
                        <a:rPr lang="en-US" sz="1400" dirty="0" smtClean="0">
                          <a:effectLst/>
                        </a:rPr>
                        <a:t>KAMU </a:t>
                      </a:r>
                      <a:r>
                        <a:rPr lang="en-US" sz="1400" dirty="0">
                          <a:effectLst/>
                        </a:rPr>
                        <a:t>HİZMET STANDARTLARI TABLOSU</a:t>
                      </a:r>
                      <a:endParaRPr lang="tr-TR" sz="900" dirty="0">
                        <a:effectLst/>
                        <a:latin typeface="Times New Roman" panose="02020603050405020304" pitchFamily="18" charset="0"/>
                        <a:ea typeface="Times New Roman" panose="02020603050405020304" pitchFamily="18" charset="0"/>
                      </a:endParaRPr>
                    </a:p>
                  </a:txBody>
                  <a:tcPr marL="33719" marR="33719" marT="0" marB="0" anchor="ctr"/>
                </a:tc>
                <a:tc hMerge="1">
                  <a:txBody>
                    <a:bodyPr/>
                    <a:lstStyle/>
                    <a:p>
                      <a:endParaRPr lang="tr-TR"/>
                    </a:p>
                  </a:txBody>
                  <a:tcPr/>
                </a:tc>
                <a:tc hMerge="1">
                  <a:txBody>
                    <a:bodyPr/>
                    <a:lstStyle/>
                    <a:p>
                      <a:endParaRPr lang="tr-TR"/>
                    </a:p>
                  </a:txBody>
                  <a:tcPr/>
                </a:tc>
                <a:tc hMerge="1">
                  <a:txBody>
                    <a:bodyPr/>
                    <a:lstStyle/>
                    <a:p>
                      <a:endParaRPr lang="tr-TR"/>
                    </a:p>
                  </a:txBody>
                  <a:tcPr/>
                </a:tc>
              </a:tr>
              <a:tr h="647410">
                <a:tc>
                  <a:txBody>
                    <a:bodyPr/>
                    <a:lstStyle/>
                    <a:p>
                      <a:pPr algn="ctr">
                        <a:spcAft>
                          <a:spcPts val="0"/>
                        </a:spcAft>
                      </a:pPr>
                      <a:r>
                        <a:rPr lang="en-US" sz="1100">
                          <a:effectLst/>
                        </a:rPr>
                        <a:t>SIRA</a:t>
                      </a:r>
                      <a:br>
                        <a:rPr lang="en-US" sz="1100">
                          <a:effectLst/>
                        </a:rPr>
                      </a:br>
                      <a:r>
                        <a:rPr lang="en-US" sz="1100">
                          <a:effectLst/>
                        </a:rPr>
                        <a:t>NO</a:t>
                      </a:r>
                      <a:endParaRPr lang="tr-TR" sz="900">
                        <a:effectLst/>
                        <a:latin typeface="Times New Roman" panose="02020603050405020304" pitchFamily="18" charset="0"/>
                        <a:ea typeface="Times New Roman" panose="02020603050405020304" pitchFamily="18" charset="0"/>
                      </a:endParaRPr>
                    </a:p>
                  </a:txBody>
                  <a:tcPr marL="33719" marR="33719" marT="0" marB="0" anchor="ctr"/>
                </a:tc>
                <a:tc>
                  <a:txBody>
                    <a:bodyPr/>
                    <a:lstStyle/>
                    <a:p>
                      <a:pPr>
                        <a:spcAft>
                          <a:spcPts val="0"/>
                        </a:spcAft>
                      </a:pPr>
                      <a:r>
                        <a:rPr lang="en-US" sz="1100">
                          <a:effectLst/>
                        </a:rPr>
                        <a:t>HİZMETİN ADI</a:t>
                      </a:r>
                      <a:endParaRPr lang="tr-TR" sz="900">
                        <a:effectLst/>
                        <a:latin typeface="Times New Roman" panose="02020603050405020304" pitchFamily="18" charset="0"/>
                        <a:ea typeface="Times New Roman" panose="02020603050405020304" pitchFamily="18" charset="0"/>
                      </a:endParaRPr>
                    </a:p>
                  </a:txBody>
                  <a:tcPr marL="33719" marR="33719" marT="0" marB="0" anchor="ctr"/>
                </a:tc>
                <a:tc>
                  <a:txBody>
                    <a:bodyPr/>
                    <a:lstStyle/>
                    <a:p>
                      <a:pPr>
                        <a:spcAft>
                          <a:spcPts val="0"/>
                        </a:spcAft>
                      </a:pPr>
                      <a:r>
                        <a:rPr lang="en-US" sz="1100">
                          <a:effectLst/>
                        </a:rPr>
                        <a:t>BAŞVURUDA İSTENİLEN BELGELER</a:t>
                      </a:r>
                      <a:endParaRPr lang="tr-TR" sz="900">
                        <a:effectLst/>
                        <a:latin typeface="Times New Roman" panose="02020603050405020304" pitchFamily="18" charset="0"/>
                        <a:ea typeface="Times New Roman" panose="02020603050405020304" pitchFamily="18" charset="0"/>
                      </a:endParaRPr>
                    </a:p>
                  </a:txBody>
                  <a:tcPr marL="33719" marR="33719" marT="0" marB="0" anchor="ctr"/>
                </a:tc>
                <a:tc>
                  <a:txBody>
                    <a:bodyPr/>
                    <a:lstStyle/>
                    <a:p>
                      <a:pPr algn="ctr">
                        <a:spcAft>
                          <a:spcPts val="0"/>
                        </a:spcAft>
                      </a:pPr>
                      <a:r>
                        <a:rPr lang="en-US" sz="1100">
                          <a:effectLst/>
                        </a:rPr>
                        <a:t>HİZMETİN TAMAMLANMA SÜRESİ</a:t>
                      </a:r>
                      <a:br>
                        <a:rPr lang="en-US" sz="1100">
                          <a:effectLst/>
                        </a:rPr>
                      </a:br>
                      <a:r>
                        <a:rPr lang="en-US" sz="1100">
                          <a:effectLst/>
                        </a:rPr>
                        <a:t> (EN GEÇ)</a:t>
                      </a:r>
                      <a:endParaRPr lang="tr-TR" sz="900">
                        <a:effectLst/>
                        <a:latin typeface="Times New Roman" panose="02020603050405020304" pitchFamily="18" charset="0"/>
                        <a:ea typeface="Times New Roman" panose="02020603050405020304" pitchFamily="18" charset="0"/>
                      </a:endParaRPr>
                    </a:p>
                  </a:txBody>
                  <a:tcPr marL="33719" marR="33719" marT="0" marB="0" anchor="ctr"/>
                </a:tc>
              </a:tr>
              <a:tr h="859842">
                <a:tc>
                  <a:txBody>
                    <a:bodyPr/>
                    <a:lstStyle/>
                    <a:p>
                      <a:pPr algn="ctr">
                        <a:spcAft>
                          <a:spcPts val="0"/>
                        </a:spcAft>
                      </a:pPr>
                      <a:r>
                        <a:rPr lang="en-US" sz="1100">
                          <a:effectLst/>
                        </a:rPr>
                        <a:t>1</a:t>
                      </a:r>
                      <a:endParaRPr lang="tr-TR" sz="900">
                        <a:effectLst/>
                        <a:latin typeface="Times New Roman" panose="02020603050405020304" pitchFamily="18" charset="0"/>
                        <a:ea typeface="Times New Roman" panose="02020603050405020304" pitchFamily="18" charset="0"/>
                      </a:endParaRPr>
                    </a:p>
                  </a:txBody>
                  <a:tcPr marL="33719" marR="33719"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solidFill>
                            <a:schemeClr val="dk1"/>
                          </a:solidFill>
                          <a:effectLst/>
                          <a:latin typeface="+mn-lt"/>
                          <a:ea typeface="+mn-ea"/>
                          <a:cs typeface="+mn-cs"/>
                        </a:rPr>
                        <a:t>Meclis Karar Talepleri</a:t>
                      </a:r>
                    </a:p>
                    <a:p>
                      <a:pPr>
                        <a:spcAft>
                          <a:spcPts val="0"/>
                        </a:spcAft>
                      </a:pPr>
                      <a:endParaRPr lang="tr-TR" sz="900" dirty="0">
                        <a:effectLst/>
                        <a:latin typeface="Times New Roman" panose="02020603050405020304" pitchFamily="18" charset="0"/>
                        <a:ea typeface="Times New Roman" panose="02020603050405020304" pitchFamily="18" charset="0"/>
                      </a:endParaRPr>
                    </a:p>
                  </a:txBody>
                  <a:tcPr marL="33719" marR="33719" marT="0" marB="0" anchor="ctr"/>
                </a:tc>
                <a:tc>
                  <a:txBody>
                    <a:bodyPr/>
                    <a:lstStyle/>
                    <a:p>
                      <a:r>
                        <a:rPr lang="tr-TR" sz="1800" kern="1200" dirty="0" smtClean="0">
                          <a:solidFill>
                            <a:schemeClr val="dk1"/>
                          </a:solidFill>
                          <a:effectLst/>
                          <a:latin typeface="+mn-lt"/>
                          <a:ea typeface="+mn-ea"/>
                          <a:cs typeface="+mn-cs"/>
                        </a:rPr>
                        <a:t>1-Dilekçe</a:t>
                      </a:r>
                      <a:br>
                        <a:rPr lang="tr-TR" sz="1800" kern="1200" dirty="0" smtClean="0">
                          <a:solidFill>
                            <a:schemeClr val="dk1"/>
                          </a:solidFill>
                          <a:effectLst/>
                          <a:latin typeface="+mn-lt"/>
                          <a:ea typeface="+mn-ea"/>
                          <a:cs typeface="+mn-cs"/>
                        </a:rPr>
                      </a:br>
                      <a:r>
                        <a:rPr lang="tr-TR" sz="1800" kern="1200" dirty="0" smtClean="0">
                          <a:solidFill>
                            <a:schemeClr val="dk1"/>
                          </a:solidFill>
                          <a:effectLst/>
                          <a:latin typeface="+mn-lt"/>
                          <a:ea typeface="+mn-ea"/>
                          <a:cs typeface="+mn-cs"/>
                        </a:rPr>
                        <a:t/>
                      </a:r>
                      <a:br>
                        <a:rPr lang="tr-TR" sz="1800" kern="1200" dirty="0" smtClean="0">
                          <a:solidFill>
                            <a:schemeClr val="dk1"/>
                          </a:solidFill>
                          <a:effectLst/>
                          <a:latin typeface="+mn-lt"/>
                          <a:ea typeface="+mn-ea"/>
                          <a:cs typeface="+mn-cs"/>
                        </a:rPr>
                      </a:br>
                      <a:r>
                        <a:rPr lang="tr-TR" sz="1800" kern="1200" dirty="0" smtClean="0">
                          <a:solidFill>
                            <a:schemeClr val="dk1"/>
                          </a:solidFill>
                          <a:effectLst/>
                          <a:latin typeface="+mn-lt"/>
                          <a:ea typeface="+mn-ea"/>
                          <a:cs typeface="+mn-cs"/>
                        </a:rPr>
                        <a:t>2-Belediye Meclisinin belirlemiş olduğu ücretin yatırılması</a:t>
                      </a:r>
                      <a:br>
                        <a:rPr lang="tr-TR" sz="1800" kern="1200" dirty="0" smtClean="0">
                          <a:solidFill>
                            <a:schemeClr val="dk1"/>
                          </a:solidFill>
                          <a:effectLst/>
                          <a:latin typeface="+mn-lt"/>
                          <a:ea typeface="+mn-ea"/>
                          <a:cs typeface="+mn-cs"/>
                        </a:rPr>
                      </a:br>
                      <a:r>
                        <a:rPr lang="tr-TR" sz="1800" kern="1200" dirty="0" smtClean="0">
                          <a:solidFill>
                            <a:schemeClr val="dk1"/>
                          </a:solidFill>
                          <a:effectLst/>
                          <a:latin typeface="+mn-lt"/>
                          <a:ea typeface="+mn-ea"/>
                          <a:cs typeface="+mn-cs"/>
                        </a:rPr>
                        <a:t/>
                      </a:r>
                      <a:br>
                        <a:rPr lang="tr-TR" sz="1800" kern="1200" dirty="0" smtClean="0">
                          <a:solidFill>
                            <a:schemeClr val="dk1"/>
                          </a:solidFill>
                          <a:effectLst/>
                          <a:latin typeface="+mn-lt"/>
                          <a:ea typeface="+mn-ea"/>
                          <a:cs typeface="+mn-cs"/>
                        </a:rPr>
                      </a:br>
                      <a:r>
                        <a:rPr lang="tr-TR" sz="1800" kern="1200" dirty="0" smtClean="0">
                          <a:solidFill>
                            <a:schemeClr val="dk1"/>
                          </a:solidFill>
                          <a:effectLst/>
                          <a:latin typeface="+mn-lt"/>
                          <a:ea typeface="+mn-ea"/>
                          <a:cs typeface="+mn-cs"/>
                        </a:rPr>
                        <a:t>3-İstenen belgeyle, kişinin ilgili olduğuna dair kanıtlayıcı belge</a:t>
                      </a:r>
                      <a:endParaRPr lang="tr-TR" sz="1800" kern="1200" dirty="0">
                        <a:solidFill>
                          <a:schemeClr val="dk1"/>
                        </a:solidFill>
                        <a:effectLst/>
                        <a:latin typeface="+mn-lt"/>
                        <a:ea typeface="+mn-ea"/>
                        <a:cs typeface="+mn-cs"/>
                      </a:endParaRPr>
                    </a:p>
                  </a:txBody>
                  <a:tcPr marL="33719" marR="33719" marT="0" marB="0"/>
                </a:tc>
                <a:tc>
                  <a:txBody>
                    <a:bodyPr/>
                    <a:lstStyle/>
                    <a:p>
                      <a:pPr algn="ctr">
                        <a:spcAft>
                          <a:spcPts val="0"/>
                        </a:spcAft>
                      </a:pPr>
                      <a:r>
                        <a:rPr lang="tr-TR" sz="1100" dirty="0" smtClean="0">
                          <a:effectLst/>
                        </a:rPr>
                        <a:t>3 İş günü</a:t>
                      </a:r>
                      <a:endParaRPr lang="tr-TR" sz="900" dirty="0">
                        <a:effectLst/>
                        <a:latin typeface="Times New Roman" panose="02020603050405020304" pitchFamily="18" charset="0"/>
                        <a:ea typeface="Times New Roman" panose="02020603050405020304" pitchFamily="18" charset="0"/>
                      </a:endParaRPr>
                    </a:p>
                  </a:txBody>
                  <a:tcPr marL="33719" marR="33719" marT="0" marB="0" anchor="ctr"/>
                </a:tc>
              </a:tr>
              <a:tr h="737007">
                <a:tc>
                  <a:txBody>
                    <a:bodyPr/>
                    <a:lstStyle/>
                    <a:p>
                      <a:pPr algn="ctr">
                        <a:spcAft>
                          <a:spcPts val="0"/>
                        </a:spcAft>
                      </a:pPr>
                      <a:r>
                        <a:rPr lang="en-US" sz="1100">
                          <a:effectLst/>
                        </a:rPr>
                        <a:t>2</a:t>
                      </a:r>
                      <a:endParaRPr lang="tr-TR" sz="900">
                        <a:effectLst/>
                        <a:latin typeface="Times New Roman" panose="02020603050405020304" pitchFamily="18" charset="0"/>
                        <a:ea typeface="Times New Roman" panose="02020603050405020304" pitchFamily="18" charset="0"/>
                      </a:endParaRPr>
                    </a:p>
                  </a:txBody>
                  <a:tcPr marL="33719" marR="33719" marT="0" marB="0" anchor="ctr"/>
                </a:tc>
                <a:tc>
                  <a:txBody>
                    <a:bodyPr/>
                    <a:lstStyle/>
                    <a:p>
                      <a:pPr>
                        <a:spcAft>
                          <a:spcPts val="0"/>
                        </a:spcAft>
                      </a:pPr>
                      <a:endParaRPr lang="tr-TR" sz="900" dirty="0">
                        <a:effectLst/>
                        <a:latin typeface="Times New Roman" panose="02020603050405020304" pitchFamily="18" charset="0"/>
                        <a:ea typeface="Times New Roman" panose="02020603050405020304" pitchFamily="18" charset="0"/>
                      </a:endParaRPr>
                    </a:p>
                  </a:txBody>
                  <a:tcPr marL="33719" marR="33719" marT="0" marB="0" anchor="ctr"/>
                </a:tc>
                <a:tc>
                  <a:txBody>
                    <a:bodyPr/>
                    <a:lstStyle/>
                    <a:p>
                      <a:pPr>
                        <a:spcAft>
                          <a:spcPts val="0"/>
                        </a:spcAft>
                      </a:pPr>
                      <a:endParaRPr lang="tr-TR" sz="900" dirty="0">
                        <a:effectLst/>
                        <a:latin typeface="Times New Roman" panose="02020603050405020304" pitchFamily="18" charset="0"/>
                        <a:ea typeface="Times New Roman" panose="02020603050405020304" pitchFamily="18" charset="0"/>
                      </a:endParaRPr>
                    </a:p>
                  </a:txBody>
                  <a:tcPr marL="33719" marR="33719" marT="0" marB="0"/>
                </a:tc>
                <a:tc>
                  <a:txBody>
                    <a:bodyPr/>
                    <a:lstStyle/>
                    <a:p>
                      <a:pPr algn="ctr">
                        <a:spcAft>
                          <a:spcPts val="0"/>
                        </a:spcAft>
                      </a:pPr>
                      <a:endParaRPr lang="tr-TR" sz="900">
                        <a:effectLst/>
                        <a:latin typeface="Times New Roman" panose="02020603050405020304" pitchFamily="18" charset="0"/>
                        <a:ea typeface="Times New Roman" panose="02020603050405020304" pitchFamily="18" charset="0"/>
                      </a:endParaRPr>
                    </a:p>
                  </a:txBody>
                  <a:tcPr marL="33719" marR="33719" marT="0" marB="0" anchor="ctr"/>
                </a:tc>
              </a:tr>
              <a:tr h="647410">
                <a:tc>
                  <a:txBody>
                    <a:bodyPr/>
                    <a:lstStyle/>
                    <a:p>
                      <a:pPr algn="ctr">
                        <a:spcAft>
                          <a:spcPts val="0"/>
                        </a:spcAft>
                      </a:pPr>
                      <a:r>
                        <a:rPr lang="en-US" sz="1100">
                          <a:effectLst/>
                        </a:rPr>
                        <a:t>3</a:t>
                      </a:r>
                      <a:endParaRPr lang="tr-TR" sz="900">
                        <a:effectLst/>
                        <a:latin typeface="Times New Roman" panose="02020603050405020304" pitchFamily="18" charset="0"/>
                        <a:ea typeface="Times New Roman" panose="02020603050405020304" pitchFamily="18" charset="0"/>
                      </a:endParaRPr>
                    </a:p>
                  </a:txBody>
                  <a:tcPr marL="33719" marR="33719" marT="0" marB="0" anchor="ctr"/>
                </a:tc>
                <a:tc>
                  <a:txBody>
                    <a:bodyPr/>
                    <a:lstStyle/>
                    <a:p>
                      <a:pPr>
                        <a:spcAft>
                          <a:spcPts val="0"/>
                        </a:spcAft>
                      </a:pPr>
                      <a:endParaRPr lang="tr-TR" sz="900">
                        <a:effectLst/>
                        <a:latin typeface="Times New Roman" panose="02020603050405020304" pitchFamily="18" charset="0"/>
                        <a:ea typeface="Times New Roman" panose="02020603050405020304" pitchFamily="18" charset="0"/>
                      </a:endParaRPr>
                    </a:p>
                  </a:txBody>
                  <a:tcPr marL="33719" marR="33719" marT="0" marB="0" anchor="ctr"/>
                </a:tc>
                <a:tc>
                  <a:txBody>
                    <a:bodyPr/>
                    <a:lstStyle/>
                    <a:p>
                      <a:pPr>
                        <a:spcAft>
                          <a:spcPts val="0"/>
                        </a:spcAft>
                      </a:pPr>
                      <a:endParaRPr lang="tr-TR" sz="900" dirty="0">
                        <a:effectLst/>
                        <a:latin typeface="Times New Roman" panose="02020603050405020304" pitchFamily="18" charset="0"/>
                        <a:ea typeface="Times New Roman" panose="02020603050405020304" pitchFamily="18" charset="0"/>
                      </a:endParaRPr>
                    </a:p>
                  </a:txBody>
                  <a:tcPr marL="33719" marR="33719" marT="0" marB="0"/>
                </a:tc>
                <a:tc>
                  <a:txBody>
                    <a:bodyPr/>
                    <a:lstStyle/>
                    <a:p>
                      <a:pPr algn="ctr">
                        <a:spcAft>
                          <a:spcPts val="0"/>
                        </a:spcAft>
                      </a:pPr>
                      <a:endParaRPr lang="tr-TR" sz="900" dirty="0">
                        <a:effectLst/>
                        <a:latin typeface="Times New Roman" panose="02020603050405020304" pitchFamily="18" charset="0"/>
                        <a:ea typeface="Times New Roman" panose="02020603050405020304" pitchFamily="18" charset="0"/>
                      </a:endParaRPr>
                    </a:p>
                  </a:txBody>
                  <a:tcPr marL="33719" marR="33719" marT="0" marB="0" anchor="ctr"/>
                </a:tc>
              </a:tr>
              <a:tr h="1842518">
                <a:tc>
                  <a:txBody>
                    <a:bodyPr/>
                    <a:lstStyle/>
                    <a:p>
                      <a:pPr algn="ctr">
                        <a:spcAft>
                          <a:spcPts val="0"/>
                        </a:spcAft>
                      </a:pPr>
                      <a:r>
                        <a:rPr lang="en-US" sz="1100">
                          <a:effectLst/>
                        </a:rPr>
                        <a:t>4</a:t>
                      </a:r>
                      <a:endParaRPr lang="tr-TR" sz="900">
                        <a:effectLst/>
                        <a:latin typeface="Times New Roman" panose="02020603050405020304" pitchFamily="18" charset="0"/>
                        <a:ea typeface="Times New Roman" panose="02020603050405020304" pitchFamily="18" charset="0"/>
                      </a:endParaRPr>
                    </a:p>
                  </a:txBody>
                  <a:tcPr marL="33719" marR="33719" marT="0" marB="0" anchor="ctr"/>
                </a:tc>
                <a:tc>
                  <a:txBody>
                    <a:bodyPr/>
                    <a:lstStyle/>
                    <a:p>
                      <a:pPr>
                        <a:spcAft>
                          <a:spcPts val="0"/>
                        </a:spcAft>
                      </a:pPr>
                      <a:endParaRPr lang="tr-TR" sz="900" dirty="0">
                        <a:effectLst/>
                        <a:latin typeface="Times New Roman" panose="02020603050405020304" pitchFamily="18" charset="0"/>
                        <a:ea typeface="Times New Roman" panose="02020603050405020304" pitchFamily="18" charset="0"/>
                      </a:endParaRPr>
                    </a:p>
                  </a:txBody>
                  <a:tcPr marL="33719" marR="33719" marT="0" marB="0" anchor="ctr"/>
                </a:tc>
                <a:tc>
                  <a:txBody>
                    <a:bodyPr/>
                    <a:lstStyle/>
                    <a:p>
                      <a:pPr>
                        <a:spcAft>
                          <a:spcPts val="0"/>
                        </a:spcAft>
                      </a:pPr>
                      <a:endParaRPr lang="tr-TR" sz="900" dirty="0">
                        <a:effectLst/>
                        <a:latin typeface="Times New Roman" panose="02020603050405020304" pitchFamily="18" charset="0"/>
                        <a:ea typeface="Times New Roman" panose="02020603050405020304" pitchFamily="18" charset="0"/>
                      </a:endParaRPr>
                    </a:p>
                  </a:txBody>
                  <a:tcPr marL="33719" marR="33719" marT="0" marB="0"/>
                </a:tc>
                <a:tc>
                  <a:txBody>
                    <a:bodyPr/>
                    <a:lstStyle/>
                    <a:p>
                      <a:pPr algn="ctr">
                        <a:spcAft>
                          <a:spcPts val="0"/>
                        </a:spcAft>
                      </a:pPr>
                      <a:endParaRPr lang="tr-TR" sz="900" dirty="0">
                        <a:effectLst/>
                        <a:latin typeface="Times New Roman" panose="02020603050405020304" pitchFamily="18" charset="0"/>
                        <a:ea typeface="Times New Roman" panose="02020603050405020304" pitchFamily="18" charset="0"/>
                      </a:endParaRPr>
                    </a:p>
                  </a:txBody>
                  <a:tcPr marL="33719" marR="33719" marT="0" marB="0" anchor="ctr"/>
                </a:tc>
              </a:tr>
            </a:tbl>
          </a:graphicData>
        </a:graphic>
      </p:graphicFrame>
    </p:spTree>
    <p:extLst>
      <p:ext uri="{BB962C8B-B14F-4D97-AF65-F5344CB8AC3E}">
        <p14:creationId xmlns:p14="http://schemas.microsoft.com/office/powerpoint/2010/main" val="1939897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nvPr>
        </p:nvGraphicFramePr>
        <p:xfrm>
          <a:off x="1203325" y="2178971"/>
          <a:ext cx="9785350" cy="2271459"/>
        </p:xfrm>
        <a:graphic>
          <a:graphicData uri="http://schemas.openxmlformats.org/drawingml/2006/table">
            <a:tbl>
              <a:tblPr firstRow="1" firstCol="1" bandRow="1">
                <a:tableStyleId>{5C22544A-7EE6-4342-B048-85BDC9FD1C3A}</a:tableStyleId>
              </a:tblPr>
              <a:tblGrid>
                <a:gridCol w="4892675"/>
                <a:gridCol w="4892675"/>
              </a:tblGrid>
              <a:tr h="0">
                <a:tc>
                  <a:txBody>
                    <a:bodyPr/>
                    <a:lstStyle/>
                    <a:p>
                      <a:pPr>
                        <a:lnSpc>
                          <a:spcPct val="106000"/>
                        </a:lnSpc>
                        <a:spcAft>
                          <a:spcPts val="0"/>
                        </a:spcAft>
                      </a:pPr>
                      <a:r>
                        <a:rPr lang="tr-TR" sz="1200" u="sng" dirty="0">
                          <a:effectLst/>
                        </a:rPr>
                        <a:t>Sıra No: 1</a:t>
                      </a:r>
                      <a:endParaRPr lang="tr-TR" sz="1100" dirty="0">
                        <a:effectLst/>
                      </a:endParaRPr>
                    </a:p>
                    <a:p>
                      <a:pPr>
                        <a:lnSpc>
                          <a:spcPct val="106000"/>
                        </a:lnSpc>
                        <a:spcAft>
                          <a:spcPts val="0"/>
                        </a:spcAft>
                      </a:pPr>
                      <a:r>
                        <a:rPr lang="tr-TR" sz="1200" dirty="0">
                          <a:effectLst/>
                        </a:rPr>
                        <a:t> </a:t>
                      </a:r>
                      <a:endParaRPr lang="tr-TR" sz="1100" dirty="0">
                        <a:effectLst/>
                      </a:endParaRPr>
                    </a:p>
                    <a:p>
                      <a:pPr>
                        <a:lnSpc>
                          <a:spcPct val="106000"/>
                        </a:lnSpc>
                        <a:spcAft>
                          <a:spcPts val="0"/>
                        </a:spcAft>
                      </a:pPr>
                      <a:r>
                        <a:rPr lang="tr-TR" sz="1200" dirty="0">
                          <a:effectLst/>
                        </a:rPr>
                        <a:t>İlk Müracaat Yeri  : Meclis Şube Müdürlüğü </a:t>
                      </a:r>
                      <a:endParaRPr lang="tr-TR" sz="1100" dirty="0">
                        <a:effectLst/>
                      </a:endParaRPr>
                    </a:p>
                    <a:p>
                      <a:pPr>
                        <a:lnSpc>
                          <a:spcPct val="106000"/>
                        </a:lnSpc>
                        <a:spcAft>
                          <a:spcPts val="0"/>
                        </a:spcAft>
                      </a:pPr>
                      <a:r>
                        <a:rPr lang="tr-TR" sz="1200" dirty="0">
                          <a:effectLst/>
                        </a:rPr>
                        <a:t>İsim                        : Tamer GÜDER </a:t>
                      </a:r>
                      <a:endParaRPr lang="tr-TR" sz="1100" dirty="0">
                        <a:effectLst/>
                      </a:endParaRPr>
                    </a:p>
                    <a:p>
                      <a:pPr>
                        <a:lnSpc>
                          <a:spcPct val="106000"/>
                        </a:lnSpc>
                        <a:spcAft>
                          <a:spcPts val="0"/>
                        </a:spcAft>
                      </a:pPr>
                      <a:r>
                        <a:rPr lang="tr-TR" sz="1200" dirty="0">
                          <a:effectLst/>
                        </a:rPr>
                        <a:t>Unvan                    : Meclis Şube Müdürü </a:t>
                      </a:r>
                      <a:endParaRPr lang="tr-TR" sz="1100" dirty="0">
                        <a:effectLst/>
                      </a:endParaRPr>
                    </a:p>
                    <a:p>
                      <a:pPr>
                        <a:lnSpc>
                          <a:spcPct val="106000"/>
                        </a:lnSpc>
                        <a:spcAft>
                          <a:spcPts val="0"/>
                        </a:spcAft>
                      </a:pPr>
                      <a:r>
                        <a:rPr lang="tr-TR" sz="1200" dirty="0">
                          <a:effectLst/>
                        </a:rPr>
                        <a:t>Adres                     : Tekirdağ Büyükşehir Belediyesi </a:t>
                      </a:r>
                      <a:endParaRPr lang="tr-TR" sz="1100" dirty="0">
                        <a:effectLst/>
                      </a:endParaRPr>
                    </a:p>
                    <a:p>
                      <a:pPr>
                        <a:lnSpc>
                          <a:spcPct val="106000"/>
                        </a:lnSpc>
                        <a:spcAft>
                          <a:spcPts val="0"/>
                        </a:spcAft>
                      </a:pPr>
                      <a:r>
                        <a:rPr lang="tr-TR" sz="1200" dirty="0">
                          <a:effectLst/>
                        </a:rPr>
                        <a:t>                                 Yazı İşleri ve Kararlar Dairesi Başkanlığı </a:t>
                      </a:r>
                      <a:endParaRPr lang="tr-TR" sz="1100" dirty="0">
                        <a:effectLst/>
                      </a:endParaRPr>
                    </a:p>
                    <a:p>
                      <a:pPr>
                        <a:lnSpc>
                          <a:spcPct val="106000"/>
                        </a:lnSpc>
                        <a:spcAft>
                          <a:spcPts val="0"/>
                        </a:spcAft>
                      </a:pPr>
                      <a:r>
                        <a:rPr lang="tr-TR" sz="1200" dirty="0">
                          <a:effectLst/>
                        </a:rPr>
                        <a:t>Telefon                  : 0850 459 59 59–3808 </a:t>
                      </a:r>
                      <a:endParaRPr lang="tr-TR" sz="1100" dirty="0">
                        <a:effectLst/>
                      </a:endParaRPr>
                    </a:p>
                    <a:p>
                      <a:pPr>
                        <a:lnSpc>
                          <a:spcPct val="106000"/>
                        </a:lnSpc>
                        <a:spcAft>
                          <a:spcPts val="0"/>
                        </a:spcAft>
                      </a:pPr>
                      <a:r>
                        <a:rPr lang="tr-TR" sz="1200" dirty="0">
                          <a:effectLst/>
                        </a:rPr>
                        <a:t>Faks                       : 0 282 258 59 12</a:t>
                      </a:r>
                      <a:endParaRPr lang="tr-TR" sz="1100" dirty="0">
                        <a:effectLst/>
                      </a:endParaRPr>
                    </a:p>
                    <a:p>
                      <a:pPr>
                        <a:lnSpc>
                          <a:spcPct val="106000"/>
                        </a:lnSpc>
                        <a:spcAft>
                          <a:spcPts val="0"/>
                        </a:spcAft>
                      </a:pPr>
                      <a:r>
                        <a:rPr lang="tr-TR" sz="1200" dirty="0">
                          <a:effectLst/>
                        </a:rPr>
                        <a:t>E-Posta                  : meclissm@tekirdag.bel.tr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tr-TR" sz="1200" dirty="0">
                          <a:effectLst/>
                        </a:rPr>
                        <a:t> </a:t>
                      </a:r>
                      <a:endParaRPr lang="tr-TR" sz="1100" dirty="0">
                        <a:effectLst/>
                      </a:endParaRPr>
                    </a:p>
                    <a:p>
                      <a:pPr>
                        <a:spcAft>
                          <a:spcPts val="0"/>
                        </a:spcAft>
                      </a:pPr>
                      <a:r>
                        <a:rPr lang="tr-TR" sz="1200" dirty="0">
                          <a:effectLst/>
                        </a:rPr>
                        <a:t> </a:t>
                      </a:r>
                      <a:endParaRPr lang="tr-TR" sz="1100" dirty="0">
                        <a:effectLst/>
                      </a:endParaRPr>
                    </a:p>
                    <a:p>
                      <a:pPr>
                        <a:spcAft>
                          <a:spcPts val="0"/>
                        </a:spcAft>
                      </a:pPr>
                      <a:r>
                        <a:rPr lang="tr-TR" sz="1200" dirty="0">
                          <a:effectLst/>
                        </a:rPr>
                        <a:t>İkinci Müracaat Yeri : Yazı İşleri ve Kararlar Dairesi Başkanlığı</a:t>
                      </a:r>
                      <a:endParaRPr lang="tr-TR" sz="1100" dirty="0">
                        <a:effectLst/>
                      </a:endParaRPr>
                    </a:p>
                    <a:p>
                      <a:pPr>
                        <a:spcAft>
                          <a:spcPts val="0"/>
                        </a:spcAft>
                      </a:pPr>
                      <a:r>
                        <a:rPr lang="tr-TR" sz="1200" dirty="0">
                          <a:effectLst/>
                        </a:rPr>
                        <a:t>İsim                            : Av. </a:t>
                      </a:r>
                      <a:r>
                        <a:rPr lang="tr-TR" sz="1200" dirty="0" err="1">
                          <a:effectLst/>
                        </a:rPr>
                        <a:t>Nevim</a:t>
                      </a:r>
                      <a:r>
                        <a:rPr lang="tr-TR" sz="1200" dirty="0">
                          <a:effectLst/>
                        </a:rPr>
                        <a:t> KAÇAR </a:t>
                      </a:r>
                      <a:endParaRPr lang="tr-TR" sz="1100" dirty="0">
                        <a:effectLst/>
                      </a:endParaRPr>
                    </a:p>
                    <a:p>
                      <a:pPr>
                        <a:lnSpc>
                          <a:spcPct val="106000"/>
                        </a:lnSpc>
                        <a:spcAft>
                          <a:spcPts val="0"/>
                        </a:spcAft>
                      </a:pPr>
                      <a:r>
                        <a:rPr lang="tr-TR" sz="1200" dirty="0">
                          <a:effectLst/>
                        </a:rPr>
                        <a:t>Unvan                         : Yazı İşleri ve Kararlar Dairesi Başkanı</a:t>
                      </a:r>
                      <a:endParaRPr lang="tr-TR" sz="1100" dirty="0">
                        <a:effectLst/>
                      </a:endParaRPr>
                    </a:p>
                    <a:p>
                      <a:pPr>
                        <a:lnSpc>
                          <a:spcPct val="106000"/>
                        </a:lnSpc>
                        <a:spcAft>
                          <a:spcPts val="0"/>
                        </a:spcAft>
                      </a:pPr>
                      <a:r>
                        <a:rPr lang="tr-TR" sz="1200" dirty="0">
                          <a:effectLst/>
                        </a:rPr>
                        <a:t>Adres                          : Tekirdağ Büyükşehir Belediyesi </a:t>
                      </a:r>
                      <a:endParaRPr lang="tr-TR" sz="1100" dirty="0">
                        <a:effectLst/>
                      </a:endParaRPr>
                    </a:p>
                    <a:p>
                      <a:pPr>
                        <a:lnSpc>
                          <a:spcPct val="106000"/>
                        </a:lnSpc>
                        <a:spcAft>
                          <a:spcPts val="0"/>
                        </a:spcAft>
                      </a:pPr>
                      <a:r>
                        <a:rPr lang="tr-TR" sz="1200" dirty="0">
                          <a:effectLst/>
                        </a:rPr>
                        <a:t>Telefon                       : 0850 459 59 59–3801</a:t>
                      </a:r>
                      <a:endParaRPr lang="tr-TR" sz="1100" dirty="0">
                        <a:effectLst/>
                      </a:endParaRPr>
                    </a:p>
                    <a:p>
                      <a:pPr>
                        <a:lnSpc>
                          <a:spcPct val="106000"/>
                        </a:lnSpc>
                        <a:spcAft>
                          <a:spcPts val="0"/>
                        </a:spcAft>
                      </a:pPr>
                      <a:r>
                        <a:rPr lang="tr-TR" sz="1200" dirty="0">
                          <a:effectLst/>
                        </a:rPr>
                        <a:t>Faks                            : 0 282 258 62 21</a:t>
                      </a:r>
                      <a:endParaRPr lang="tr-TR" sz="1100" dirty="0">
                        <a:effectLst/>
                      </a:endParaRPr>
                    </a:p>
                    <a:p>
                      <a:pPr>
                        <a:lnSpc>
                          <a:spcPct val="106000"/>
                        </a:lnSpc>
                        <a:spcAft>
                          <a:spcPts val="0"/>
                        </a:spcAft>
                      </a:pPr>
                      <a:r>
                        <a:rPr lang="tr-TR" sz="1200" dirty="0">
                          <a:effectLst/>
                        </a:rPr>
                        <a:t>E-Posta                       : </a:t>
                      </a:r>
                      <a:r>
                        <a:rPr lang="tr-TR" sz="1200" u="sng" dirty="0">
                          <a:effectLst/>
                          <a:hlinkClick r:id="rId2"/>
                        </a:rPr>
                        <a:t>yazidb@tekirdag.bel.tr</a:t>
                      </a:r>
                      <a:r>
                        <a:rPr lang="tr-TR" sz="1200" dirty="0">
                          <a:effectLst/>
                        </a:rPr>
                        <a:t> </a:t>
                      </a:r>
                      <a:endParaRPr lang="tr-TR" sz="1100" dirty="0">
                        <a:effectLst/>
                      </a:endParaRPr>
                    </a:p>
                    <a:p>
                      <a:pPr>
                        <a:lnSpc>
                          <a:spcPct val="106000"/>
                        </a:lnSpc>
                        <a:spcAft>
                          <a:spcPts val="0"/>
                        </a:spcAft>
                      </a:pPr>
                      <a:r>
                        <a:rPr lang="tr-TR" sz="1200" dirty="0">
                          <a:effectLst/>
                        </a:rPr>
                        <a:t> </a:t>
                      </a:r>
                      <a:endParaRPr lang="tr-TR" sz="1100" dirty="0">
                        <a:effectLst/>
                      </a:endParaRPr>
                    </a:p>
                    <a:p>
                      <a:pPr>
                        <a:lnSpc>
                          <a:spcPct val="106000"/>
                        </a:lnSpc>
                        <a:spcAft>
                          <a:spcPts val="0"/>
                        </a:spcAft>
                      </a:pPr>
                      <a:r>
                        <a:rPr lang="tr-TR" sz="1200" dirty="0">
                          <a:effectLst/>
                        </a:rPr>
                        <a:t> </a:t>
                      </a:r>
                      <a:endParaRPr lang="tr-TR" sz="1100" dirty="0">
                        <a:effectLst/>
                      </a:endParaRPr>
                    </a:p>
                    <a:p>
                      <a:pPr>
                        <a:spcAft>
                          <a:spcPts val="0"/>
                        </a:spcAft>
                      </a:pPr>
                      <a:r>
                        <a:rPr lang="tr-TR" sz="12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7" name="Rectangle 2"/>
          <p:cNvSpPr>
            <a:spLocks noChangeArrowheads="1"/>
          </p:cNvSpPr>
          <p:nvPr/>
        </p:nvSpPr>
        <p:spPr bwMode="auto">
          <a:xfrm>
            <a:off x="0" y="-325398"/>
            <a:ext cx="11486606"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2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tr-TR" altLang="tr-TR"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Başvuru esnasında yukarıda belirtilen belgelerin dışında belge istenilmesi veya başvuru eksiksiz belge ile yapıldığı halde, hizmetin belirtilen s</a:t>
            </a:r>
            <a:r>
              <a:rPr kumimoji="0" lang="tr-TR" altLang="tr-TR" sz="12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ü</a:t>
            </a:r>
            <a:r>
              <a:rPr kumimoji="0" lang="tr-TR" altLang="tr-TR" sz="12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rede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tamamlanmaması durumunda ilk m</a:t>
            </a:r>
            <a:r>
              <a:rPr kumimoji="0" lang="tr-TR" altLang="tr-TR" sz="12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ü</a:t>
            </a:r>
            <a:r>
              <a:rPr kumimoji="0" lang="tr-TR" altLang="tr-TR" sz="12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racaat yerine ya da ikinci m</a:t>
            </a:r>
            <a:r>
              <a:rPr kumimoji="0" lang="tr-TR" altLang="tr-TR" sz="12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ü</a:t>
            </a:r>
            <a:r>
              <a:rPr kumimoji="0" lang="tr-TR" altLang="tr-TR" sz="12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racaat yerine başvurunuz.</a:t>
            </a:r>
            <a:endParaRPr kumimoji="0" lang="tr-TR" altLang="tr-TR"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72833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52846"/>
            <a:ext cx="10515600" cy="5724117"/>
          </a:xfrm>
        </p:spPr>
        <p:txBody>
          <a:bodyPr>
            <a:normAutofit lnSpcReduction="10000"/>
          </a:bodyPr>
          <a:lstStyle/>
          <a:p>
            <a:r>
              <a:rPr lang="tr-TR" b="1" dirty="0"/>
              <a:t>Özürlülerle ilgili tedbirler</a:t>
            </a:r>
            <a:endParaRPr lang="tr-TR" dirty="0"/>
          </a:p>
          <a:p>
            <a:r>
              <a:rPr lang="tr-TR" b="1" dirty="0"/>
              <a:t>             MADDE 7 –</a:t>
            </a:r>
            <a:r>
              <a:rPr lang="tr-TR" dirty="0"/>
              <a:t> (1) İdare, sunduğu kamu </a:t>
            </a:r>
            <a:r>
              <a:rPr lang="tr-TR" b="1" dirty="0"/>
              <a:t>hizmetlerinin özürlüler tarafından kolayca erişilebilir olması</a:t>
            </a:r>
            <a:r>
              <a:rPr lang="tr-TR" dirty="0"/>
              <a:t> için gerekli tedbirleri alır.</a:t>
            </a:r>
          </a:p>
          <a:p>
            <a:r>
              <a:rPr lang="tr-TR" dirty="0"/>
              <a:t>             </a:t>
            </a:r>
            <a:r>
              <a:rPr lang="tr-TR" b="1" dirty="0"/>
              <a:t>Başvuru sahibinden bilgi ve belge istenmesine ilişkin esaslar</a:t>
            </a:r>
            <a:endParaRPr lang="tr-TR" dirty="0"/>
          </a:p>
          <a:p>
            <a:r>
              <a:rPr lang="tr-TR" b="1" dirty="0"/>
              <a:t>             MADDE 8 –</a:t>
            </a:r>
            <a:r>
              <a:rPr lang="tr-TR" dirty="0"/>
              <a:t> (1) İdare, hizmetleri yerine getirirken başvuru sahibinden istediği bilgi ve belgelerle ilgili düzenlemelerinde aşağıdaki ölçütleri esas alır:</a:t>
            </a:r>
          </a:p>
          <a:p>
            <a:r>
              <a:rPr lang="tr-TR" dirty="0"/>
              <a:t>             a) Düzenlemeler </a:t>
            </a:r>
            <a:r>
              <a:rPr lang="tr-TR" dirty="0">
                <a:solidFill>
                  <a:srgbClr val="FF0000"/>
                </a:solidFill>
              </a:rPr>
              <a:t>beyan esas </a:t>
            </a:r>
            <a:r>
              <a:rPr lang="tr-TR" dirty="0"/>
              <a:t>alınacak şekilde hazırlanır.</a:t>
            </a:r>
          </a:p>
          <a:p>
            <a:r>
              <a:rPr lang="tr-TR" dirty="0"/>
              <a:t>             b) </a:t>
            </a:r>
            <a:r>
              <a:rPr lang="tr-TR" dirty="0">
                <a:solidFill>
                  <a:srgbClr val="FF0000"/>
                </a:solidFill>
              </a:rPr>
              <a:t>Zorunlu olmadıkça</a:t>
            </a:r>
            <a:r>
              <a:rPr lang="tr-TR" dirty="0"/>
              <a:t>, işlemin tekemmülü aşamasına kadar </a:t>
            </a:r>
            <a:r>
              <a:rPr lang="tr-TR" dirty="0">
                <a:solidFill>
                  <a:srgbClr val="FF0000"/>
                </a:solidFill>
              </a:rPr>
              <a:t>belge talep </a:t>
            </a:r>
            <a:r>
              <a:rPr lang="tr-TR" dirty="0"/>
              <a:t>edilmez.</a:t>
            </a:r>
          </a:p>
          <a:p>
            <a:r>
              <a:rPr lang="tr-TR" dirty="0"/>
              <a:t>             c) İş sınavlarına müracaat safhasında sadece sınav için gerekli belgeler istenir; göreve başlamak için gereken belgeler ise sınavı kazananlardan istenir.</a:t>
            </a:r>
          </a:p>
          <a:p>
            <a:endParaRPr lang="tr-TR" dirty="0"/>
          </a:p>
        </p:txBody>
      </p:sp>
    </p:spTree>
    <p:extLst>
      <p:ext uri="{BB962C8B-B14F-4D97-AF65-F5344CB8AC3E}">
        <p14:creationId xmlns:p14="http://schemas.microsoft.com/office/powerpoint/2010/main" val="3545801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30629"/>
            <a:ext cx="10515600" cy="6046334"/>
          </a:xfrm>
        </p:spPr>
        <p:txBody>
          <a:bodyPr>
            <a:normAutofit fontScale="92500"/>
          </a:bodyPr>
          <a:lstStyle/>
          <a:p>
            <a:pPr marL="457200" lvl="1" indent="0">
              <a:buNone/>
            </a:pPr>
            <a:r>
              <a:rPr lang="tr-TR" dirty="0" smtClean="0"/>
              <a:t>	</a:t>
            </a:r>
            <a:r>
              <a:rPr lang="tr-TR" sz="3600" dirty="0" smtClean="0"/>
              <a:t>ç</a:t>
            </a:r>
            <a:r>
              <a:rPr lang="tr-TR" sz="3600" dirty="0"/>
              <a:t>) </a:t>
            </a:r>
            <a:r>
              <a:rPr lang="tr-TR" sz="3600" dirty="0">
                <a:solidFill>
                  <a:srgbClr val="FF0000"/>
                </a:solidFill>
              </a:rPr>
              <a:t>İdarenin görevi gereği kendisinde bulunan bilgi ve belgeler </a:t>
            </a:r>
            <a:r>
              <a:rPr lang="tr-TR" sz="3600" dirty="0"/>
              <a:t>ile daha </a:t>
            </a:r>
            <a:r>
              <a:rPr lang="tr-TR" sz="3600" dirty="0">
                <a:solidFill>
                  <a:srgbClr val="FF0000"/>
                </a:solidFill>
              </a:rPr>
              <a:t>önce başvuru sahibinden alınarak kurum kayıtlarına aktarılan ve değişmediği başvuru sahibi tarafından beyan edilen belgeler </a:t>
            </a:r>
            <a:r>
              <a:rPr lang="tr-TR" sz="3600" dirty="0"/>
              <a:t>yeniden istenmez.</a:t>
            </a:r>
          </a:p>
          <a:p>
            <a:pPr marL="0" indent="0">
              <a:buNone/>
            </a:pPr>
            <a:r>
              <a:rPr lang="tr-TR" sz="3600" dirty="0"/>
              <a:t>         </a:t>
            </a:r>
            <a:r>
              <a:rPr lang="tr-TR" sz="3600" dirty="0" smtClean="0"/>
              <a:t>d</a:t>
            </a:r>
            <a:r>
              <a:rPr lang="tr-TR" sz="3600" dirty="0"/>
              <a:t>) İstenen belgenin aslının getirilmesi hâlinde, belgenin fotokopisi, </a:t>
            </a:r>
            <a:r>
              <a:rPr lang="tr-TR" sz="3600" dirty="0">
                <a:solidFill>
                  <a:srgbClr val="FF0000"/>
                </a:solidFill>
              </a:rPr>
              <a:t>aslına uygunluğu kontrol edildikten sonra ilgili görevli tarafından isim ve unvan yazılarak tasdik </a:t>
            </a:r>
            <a:r>
              <a:rPr lang="tr-TR" sz="3600" dirty="0"/>
              <a:t>edilir.</a:t>
            </a:r>
          </a:p>
          <a:p>
            <a:pPr marL="0" indent="0">
              <a:buNone/>
            </a:pPr>
            <a:r>
              <a:rPr lang="tr-TR" sz="3600" dirty="0"/>
              <a:t>         e) Diğer idarelerin </a:t>
            </a:r>
            <a:r>
              <a:rPr lang="tr-TR" sz="3600" dirty="0">
                <a:solidFill>
                  <a:srgbClr val="FF0000"/>
                </a:solidFill>
              </a:rPr>
              <a:t>elektronik ortamda paylaşıma açtığı </a:t>
            </a:r>
            <a:r>
              <a:rPr lang="tr-TR" sz="3600" dirty="0"/>
              <a:t>bilgi ve belgeler, başvuru sahibinden istenmez. Ancak, bu bilgi ve belgelere kolayca erişim için gerekli bilgiler istenebilir.</a:t>
            </a:r>
          </a:p>
          <a:p>
            <a:endParaRPr lang="tr-TR" sz="3600" dirty="0"/>
          </a:p>
        </p:txBody>
      </p:sp>
    </p:spTree>
    <p:extLst>
      <p:ext uri="{BB962C8B-B14F-4D97-AF65-F5344CB8AC3E}">
        <p14:creationId xmlns:p14="http://schemas.microsoft.com/office/powerpoint/2010/main" val="2604321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2549"/>
            <a:ext cx="10515600" cy="5924414"/>
          </a:xfrm>
        </p:spPr>
        <p:txBody>
          <a:bodyPr/>
          <a:lstStyle/>
          <a:p>
            <a:r>
              <a:rPr lang="tr-TR" dirty="0"/>
              <a:t>             f) Başvuru sahibinden </a:t>
            </a:r>
            <a:r>
              <a:rPr lang="tr-TR" dirty="0">
                <a:solidFill>
                  <a:srgbClr val="FF0000"/>
                </a:solidFill>
              </a:rPr>
              <a:t>adlî sicil kaydı istenmez</a:t>
            </a:r>
            <a:r>
              <a:rPr lang="tr-TR" dirty="0"/>
              <a:t>, bunun yerine yazılı olarak beyan istenir. Başvurunun form kullanılarak yapıldığı hâllerde, formda adlî sicil beyanı bölümü ayrılır. İdare, beyanın doğruluğunu </a:t>
            </a:r>
            <a:r>
              <a:rPr lang="tr-TR" dirty="0">
                <a:solidFill>
                  <a:srgbClr val="FF0000"/>
                </a:solidFill>
              </a:rPr>
              <a:t>adlî sicil bilgilerini verebilecek mercilerden teyit eder</a:t>
            </a:r>
            <a:r>
              <a:rPr lang="tr-TR" dirty="0"/>
              <a:t>. İlgili merciler, gerekli bilgileri, teknik altyapısı hazır olan kurumlara elektronik ortamda derhal, diğer hâllerde </a:t>
            </a:r>
            <a:r>
              <a:rPr lang="tr-TR" dirty="0">
                <a:solidFill>
                  <a:srgbClr val="FF0000"/>
                </a:solidFill>
              </a:rPr>
              <a:t>en geç üç işgünü içinde </a:t>
            </a:r>
            <a:r>
              <a:rPr lang="tr-TR" dirty="0"/>
              <a:t>verir.</a:t>
            </a:r>
          </a:p>
          <a:p>
            <a:r>
              <a:rPr lang="tr-TR" dirty="0"/>
              <a:t>             g) Başvuruda istenen belgeler, idarece </a:t>
            </a:r>
            <a:r>
              <a:rPr lang="tr-TR" dirty="0">
                <a:solidFill>
                  <a:srgbClr val="FF0000"/>
                </a:solidFill>
              </a:rPr>
              <a:t>sayma suretiyle belirtilir</a:t>
            </a:r>
            <a:r>
              <a:rPr lang="tr-TR" dirty="0"/>
              <a:t>. İstenen belgeler arasında, idare tarafından istenecek </a:t>
            </a:r>
            <a:r>
              <a:rPr lang="tr-TR" dirty="0">
                <a:solidFill>
                  <a:srgbClr val="FF0000"/>
                </a:solidFill>
              </a:rPr>
              <a:t>diğer belgeler veya benzeri belgeler gibi muğlâk </a:t>
            </a:r>
            <a:r>
              <a:rPr lang="tr-TR" dirty="0"/>
              <a:t>ibarelere yer verilmez.</a:t>
            </a:r>
          </a:p>
          <a:p>
            <a:r>
              <a:rPr lang="tr-TR" dirty="0"/>
              <a:t>             ğ) Başvuru sırasında istenen </a:t>
            </a:r>
            <a:r>
              <a:rPr lang="tr-TR" dirty="0">
                <a:solidFill>
                  <a:srgbClr val="FF0000"/>
                </a:solidFill>
              </a:rPr>
              <a:t>formlar idarenin internet sayfasında da </a:t>
            </a:r>
            <a:r>
              <a:rPr lang="tr-TR" dirty="0"/>
              <a:t>yayımlanır.</a:t>
            </a:r>
          </a:p>
          <a:p>
            <a:endParaRPr lang="tr-TR" dirty="0"/>
          </a:p>
        </p:txBody>
      </p:sp>
    </p:spTree>
    <p:extLst>
      <p:ext uri="{BB962C8B-B14F-4D97-AF65-F5344CB8AC3E}">
        <p14:creationId xmlns:p14="http://schemas.microsoft.com/office/powerpoint/2010/main" val="3083221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4503"/>
            <a:ext cx="10515600" cy="6072460"/>
          </a:xfrm>
        </p:spPr>
        <p:txBody>
          <a:bodyPr>
            <a:normAutofit lnSpcReduction="10000"/>
          </a:bodyPr>
          <a:lstStyle/>
          <a:p>
            <a:r>
              <a:rPr lang="tr-TR" dirty="0"/>
              <a:t>            </a:t>
            </a:r>
            <a:r>
              <a:rPr lang="tr-TR" sz="3600" dirty="0"/>
              <a:t> </a:t>
            </a:r>
            <a:r>
              <a:rPr lang="tr-TR" sz="3600" b="1" dirty="0"/>
              <a:t>Gerçeğe aykırı belge verilmesi veya beyanda bulunulması</a:t>
            </a:r>
            <a:endParaRPr lang="tr-TR" sz="3600" dirty="0"/>
          </a:p>
          <a:p>
            <a:r>
              <a:rPr lang="tr-TR" sz="3600" b="1" dirty="0"/>
              <a:t>             MADDE 9 –</a:t>
            </a:r>
            <a:r>
              <a:rPr lang="tr-TR" sz="3600" dirty="0"/>
              <a:t> (1) İdare, </a:t>
            </a:r>
            <a:r>
              <a:rPr lang="tr-TR" sz="3600" dirty="0">
                <a:solidFill>
                  <a:srgbClr val="FF0000"/>
                </a:solidFill>
              </a:rPr>
              <a:t>gerçeğe aykırı belge verenler ya da beyanda bulunanlar hakkında yasal işlem yapılacağı hususunda başvuru sahiplerinin bilgilendirilmesi için gerekli </a:t>
            </a:r>
            <a:r>
              <a:rPr lang="tr-TR" sz="3600" dirty="0"/>
              <a:t>tedbirleri alır.</a:t>
            </a:r>
          </a:p>
          <a:p>
            <a:r>
              <a:rPr lang="tr-TR" sz="3600" dirty="0"/>
              <a:t>             </a:t>
            </a:r>
            <a:r>
              <a:rPr lang="tr-TR" sz="3600" b="1" dirty="0"/>
              <a:t>Başvuru sahiplerine malî yükümlülüklerinin bildirilmesi</a:t>
            </a:r>
            <a:endParaRPr lang="tr-TR" sz="3600" dirty="0"/>
          </a:p>
          <a:p>
            <a:r>
              <a:rPr lang="tr-TR" sz="3600" b="1" dirty="0"/>
              <a:t>             MADDE 10 –</a:t>
            </a:r>
            <a:r>
              <a:rPr lang="tr-TR" sz="3600" dirty="0"/>
              <a:t> (1) Başvuruları esnasında, ödemek zorunda oldukları </a:t>
            </a:r>
            <a:r>
              <a:rPr lang="tr-TR" sz="3600" b="1" dirty="0"/>
              <a:t>malî yükümlülükler</a:t>
            </a:r>
            <a:r>
              <a:rPr lang="tr-TR" sz="3600" dirty="0"/>
              <a:t>, mevzuat dayanakları ile birlikte başvuru sahiplerine açıkça belirtilir.</a:t>
            </a:r>
          </a:p>
          <a:p>
            <a:endParaRPr lang="tr-TR" sz="3600" dirty="0"/>
          </a:p>
        </p:txBody>
      </p:sp>
    </p:spTree>
    <p:extLst>
      <p:ext uri="{BB962C8B-B14F-4D97-AF65-F5344CB8AC3E}">
        <p14:creationId xmlns:p14="http://schemas.microsoft.com/office/powerpoint/2010/main" val="1182295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13509"/>
            <a:ext cx="10515600" cy="6278880"/>
          </a:xfrm>
        </p:spPr>
        <p:txBody>
          <a:bodyPr/>
          <a:lstStyle/>
          <a:p>
            <a:r>
              <a:rPr lang="tr-TR" dirty="0"/>
              <a:t>            </a:t>
            </a:r>
            <a:r>
              <a:rPr lang="tr-TR" sz="4000" dirty="0"/>
              <a:t> </a:t>
            </a:r>
            <a:r>
              <a:rPr lang="tr-TR" sz="4000" b="1" dirty="0"/>
              <a:t>Kurum içi ve kurum dışı yazışma</a:t>
            </a:r>
            <a:endParaRPr lang="tr-TR" sz="4000" dirty="0"/>
          </a:p>
          <a:p>
            <a:r>
              <a:rPr lang="tr-TR" sz="4000" b="1" dirty="0"/>
              <a:t>             MADDE 11 –</a:t>
            </a:r>
            <a:r>
              <a:rPr lang="tr-TR" sz="4000" dirty="0"/>
              <a:t> (1) Kurum içi ve kurum dışı </a:t>
            </a:r>
            <a:r>
              <a:rPr lang="tr-TR" sz="4000" dirty="0">
                <a:solidFill>
                  <a:srgbClr val="FF0000"/>
                </a:solidFill>
              </a:rPr>
              <a:t>görüş, bilgi ve belge talep yazıları günlü yazılır</a:t>
            </a:r>
            <a:r>
              <a:rPr lang="tr-TR" sz="4000" dirty="0"/>
              <a:t>. İlgili mevzuatındaki özel hükümler saklı kalmak kaydıyla, idareler belge taleplerini en geç </a:t>
            </a:r>
            <a:r>
              <a:rPr lang="tr-TR" sz="4000" dirty="0">
                <a:solidFill>
                  <a:srgbClr val="FF0000"/>
                </a:solidFill>
              </a:rPr>
              <a:t>beş gün</a:t>
            </a:r>
            <a:r>
              <a:rPr lang="tr-TR" sz="4000" dirty="0"/>
              <a:t>, </a:t>
            </a:r>
            <a:r>
              <a:rPr lang="tr-TR" sz="4000" dirty="0">
                <a:solidFill>
                  <a:srgbClr val="FF0000"/>
                </a:solidFill>
              </a:rPr>
              <a:t>bilgi ve görüş taleplerini ise en geç </a:t>
            </a:r>
            <a:r>
              <a:rPr lang="tr-TR" sz="4000" dirty="0" err="1">
                <a:solidFill>
                  <a:srgbClr val="FF0000"/>
                </a:solidFill>
              </a:rPr>
              <a:t>onbeş</a:t>
            </a:r>
            <a:r>
              <a:rPr lang="tr-TR" sz="4000" dirty="0">
                <a:solidFill>
                  <a:srgbClr val="FF0000"/>
                </a:solidFill>
              </a:rPr>
              <a:t> gün içinde </a:t>
            </a:r>
            <a:r>
              <a:rPr lang="tr-TR" sz="4000" dirty="0"/>
              <a:t>yerine getirir. İdare, bilgi ve görüş yazıları için </a:t>
            </a:r>
            <a:r>
              <a:rPr lang="tr-TR" sz="4000" dirty="0" err="1"/>
              <a:t>onbeş</a:t>
            </a:r>
            <a:r>
              <a:rPr lang="tr-TR" sz="4000" dirty="0"/>
              <a:t> günü geçmemek üzere ek süre kullanabilir. Bu yazışmalar elektronik ortamda da yapılabilir.</a:t>
            </a:r>
          </a:p>
          <a:p>
            <a:endParaRPr lang="tr-TR" dirty="0"/>
          </a:p>
        </p:txBody>
      </p:sp>
    </p:spTree>
    <p:extLst>
      <p:ext uri="{BB962C8B-B14F-4D97-AF65-F5344CB8AC3E}">
        <p14:creationId xmlns:p14="http://schemas.microsoft.com/office/powerpoint/2010/main" val="844437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2549"/>
            <a:ext cx="10515600" cy="5924414"/>
          </a:xfrm>
        </p:spPr>
        <p:txBody>
          <a:bodyPr/>
          <a:lstStyle/>
          <a:p>
            <a:r>
              <a:rPr lang="tr-TR" b="1" dirty="0"/>
              <a:t>Başvurunun kabulü ve sonuçlandırılması</a:t>
            </a:r>
            <a:endParaRPr lang="tr-TR" dirty="0"/>
          </a:p>
          <a:p>
            <a:r>
              <a:rPr lang="tr-TR" b="1" dirty="0"/>
              <a:t>             MADDE 12 –</a:t>
            </a:r>
            <a:r>
              <a:rPr lang="tr-TR" dirty="0"/>
              <a:t> (1) Bizzat yapılan başvurular sırasında başvuru incelenir, </a:t>
            </a:r>
            <a:r>
              <a:rPr lang="tr-TR" dirty="0">
                <a:solidFill>
                  <a:srgbClr val="FF0000"/>
                </a:solidFill>
              </a:rPr>
              <a:t>anında giderilebilecek eksiklikler yazışmaya gerek kalmadan tamamlatılır</a:t>
            </a:r>
            <a:r>
              <a:rPr lang="tr-TR" dirty="0"/>
              <a:t>. Talebi hâlinde başvuru sahibine </a:t>
            </a:r>
            <a:r>
              <a:rPr lang="tr-TR" dirty="0">
                <a:solidFill>
                  <a:srgbClr val="FF0000"/>
                </a:solidFill>
              </a:rPr>
              <a:t>alındı belgesi verilir</a:t>
            </a:r>
            <a:r>
              <a:rPr lang="tr-TR" dirty="0"/>
              <a:t>. Sonradan tespit edilen eksiklikler başvuru sahibine bildirilir.</a:t>
            </a:r>
          </a:p>
          <a:p>
            <a:r>
              <a:rPr lang="tr-TR" dirty="0"/>
              <a:t>             (2) Başvurular hizmet standartlarında belirtilen süre içinde sonuçlandırılır.</a:t>
            </a:r>
          </a:p>
          <a:p>
            <a:r>
              <a:rPr lang="tr-TR" dirty="0"/>
              <a:t>             (3) </a:t>
            </a:r>
            <a:r>
              <a:rPr lang="tr-TR" dirty="0">
                <a:solidFill>
                  <a:srgbClr val="FF0000"/>
                </a:solidFill>
              </a:rPr>
              <a:t>Başvuru sonucunun olumsuz olması durumunda </a:t>
            </a:r>
            <a:r>
              <a:rPr lang="tr-TR" dirty="0"/>
              <a:t>ilgiliye gerekçesi bildirilir, </a:t>
            </a:r>
            <a:r>
              <a:rPr lang="tr-TR" dirty="0">
                <a:solidFill>
                  <a:srgbClr val="FF0000"/>
                </a:solidFill>
              </a:rPr>
              <a:t>varsa itiraz mercii ve süresi </a:t>
            </a:r>
            <a:r>
              <a:rPr lang="tr-TR" dirty="0"/>
              <a:t>gösterilir.</a:t>
            </a:r>
          </a:p>
          <a:p>
            <a:endParaRPr lang="tr-TR" dirty="0"/>
          </a:p>
        </p:txBody>
      </p:sp>
    </p:spTree>
    <p:extLst>
      <p:ext uri="{BB962C8B-B14F-4D97-AF65-F5344CB8AC3E}">
        <p14:creationId xmlns:p14="http://schemas.microsoft.com/office/powerpoint/2010/main" val="815205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43840"/>
            <a:ext cx="10515600" cy="6322423"/>
          </a:xfrm>
        </p:spPr>
        <p:txBody>
          <a:bodyPr/>
          <a:lstStyle/>
          <a:p>
            <a:pPr marL="0" indent="0" algn="ctr">
              <a:buNone/>
            </a:pPr>
            <a:r>
              <a:rPr lang="tr-TR" dirty="0"/>
              <a:t>KAMU HİZMET ENVANTERİ TABLOSUNUN DOLDURULMASINDA </a:t>
            </a:r>
            <a:r>
              <a:rPr lang="tr-TR" dirty="0" smtClean="0"/>
              <a:t>DİKKAT EDİLECEK HUSUSLAR</a:t>
            </a:r>
          </a:p>
          <a:p>
            <a:pPr marL="0" indent="0">
              <a:buNone/>
            </a:pPr>
            <a:r>
              <a:rPr lang="tr-TR" b="1" dirty="0" smtClean="0"/>
              <a:t>          1- SIRA NO:</a:t>
            </a:r>
            <a:endParaRPr lang="tr-TR" dirty="0" smtClean="0"/>
          </a:p>
          <a:p>
            <a:pPr marL="0" indent="0">
              <a:buNone/>
            </a:pPr>
            <a:r>
              <a:rPr lang="tr-TR" dirty="0"/>
              <a:t>          Hizmetlere 1’den başlayarak sıra numarası verilecektir.</a:t>
            </a:r>
          </a:p>
          <a:p>
            <a:pPr marL="0" indent="0">
              <a:buNone/>
            </a:pPr>
            <a:r>
              <a:rPr lang="tr-TR" b="1" dirty="0"/>
              <a:t>            2- KURUM KODU:</a:t>
            </a:r>
            <a:endParaRPr lang="tr-TR" dirty="0"/>
          </a:p>
          <a:p>
            <a:pPr marL="0" indent="0">
              <a:buNone/>
            </a:pPr>
            <a:r>
              <a:rPr lang="tr-TR" dirty="0"/>
              <a:t>          13/8/1991 tarihli ve 1991/17 sayılı Başbakanlık Genelgesi ile oluşturulan, kamu kurum ve kuruluşlarının Devlet Teşkilatı </a:t>
            </a:r>
            <a:r>
              <a:rPr lang="tr-TR" dirty="0" err="1"/>
              <a:t>Veritabanında</a:t>
            </a:r>
            <a:r>
              <a:rPr lang="tr-TR" dirty="0"/>
              <a:t> yer alan 14 haneli kodu yazılacaktır. Kodlar arasında hiçbir noktalama işareti veya boşluk bulunmayacaktır</a:t>
            </a:r>
            <a:r>
              <a:rPr lang="tr-TR" dirty="0" smtClean="0"/>
              <a:t>. (</a:t>
            </a:r>
            <a:r>
              <a:rPr lang="tr-TR" dirty="0" smtClean="0">
                <a:solidFill>
                  <a:srgbClr val="FF0000"/>
                </a:solidFill>
              </a:rPr>
              <a:t>Bu kod yenilendi, 8 haneli, rakamlardan oluşuyor.)</a:t>
            </a:r>
            <a:endParaRPr lang="tr-TR" dirty="0">
              <a:solidFill>
                <a:srgbClr val="FF0000"/>
              </a:solidFill>
            </a:endParaRPr>
          </a:p>
          <a:p>
            <a:endParaRPr lang="tr-TR" dirty="0"/>
          </a:p>
        </p:txBody>
      </p:sp>
    </p:spTree>
    <p:extLst>
      <p:ext uri="{BB962C8B-B14F-4D97-AF65-F5344CB8AC3E}">
        <p14:creationId xmlns:p14="http://schemas.microsoft.com/office/powerpoint/2010/main" val="3878117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91886"/>
            <a:ext cx="10515600" cy="5785077"/>
          </a:xfrm>
        </p:spPr>
        <p:txBody>
          <a:bodyPr/>
          <a:lstStyle/>
          <a:p>
            <a:r>
              <a:rPr lang="tr-TR" b="1" dirty="0"/>
              <a:t>             3- STANDART DOSYA PLANI KODU:</a:t>
            </a:r>
            <a:endParaRPr lang="tr-TR" dirty="0"/>
          </a:p>
          <a:p>
            <a:r>
              <a:rPr lang="tr-TR" dirty="0"/>
              <a:t>             24/3/2005 tarihli ve 2005/7 sayılı Başbakanlık Genelgesi ile oluşturulması öngörülen standart dosya planındaki kodlar yazılacaktır. </a:t>
            </a:r>
            <a:r>
              <a:rPr lang="tr-TR" dirty="0">
                <a:solidFill>
                  <a:srgbClr val="FF0000"/>
                </a:solidFill>
              </a:rPr>
              <a:t>3 haneli ana dosya kodu </a:t>
            </a:r>
            <a:r>
              <a:rPr lang="tr-TR" dirty="0"/>
              <a:t>ile </a:t>
            </a:r>
            <a:r>
              <a:rPr lang="tr-TR" dirty="0">
                <a:solidFill>
                  <a:srgbClr val="FF0000"/>
                </a:solidFill>
              </a:rPr>
              <a:t>alt düzey kodların tamamı </a:t>
            </a:r>
            <a:r>
              <a:rPr lang="tr-TR" dirty="0"/>
              <a:t>kullanılarak 9 haneye tamamlanacaktır. Kullanılmayan alt düzey kodlar için 0 yazılacaktır. Kodlar arasında hiçbir noktalama işareti veya boşluk bulunmayacaktır.</a:t>
            </a:r>
          </a:p>
          <a:p>
            <a:r>
              <a:rPr lang="tr-TR" b="1" dirty="0"/>
              <a:t>             4- HİZMETİN ADI:</a:t>
            </a:r>
            <a:endParaRPr lang="tr-TR" dirty="0"/>
          </a:p>
          <a:p>
            <a:r>
              <a:rPr lang="tr-TR" dirty="0"/>
              <a:t>             Bu bölüme </a:t>
            </a:r>
            <a:r>
              <a:rPr lang="tr-TR" dirty="0">
                <a:solidFill>
                  <a:srgbClr val="FF0000"/>
                </a:solidFill>
              </a:rPr>
              <a:t>idarenin yürüttüğü bütün hizmetler</a:t>
            </a:r>
            <a:r>
              <a:rPr lang="tr-TR" dirty="0"/>
              <a:t> açık ve anlaşılır şekilde yazılacaktır.</a:t>
            </a:r>
          </a:p>
          <a:p>
            <a:r>
              <a:rPr lang="tr-TR" b="1" dirty="0"/>
              <a:t>             5- HİZMETİN TANIMI:</a:t>
            </a:r>
            <a:endParaRPr lang="tr-TR" dirty="0"/>
          </a:p>
          <a:p>
            <a:r>
              <a:rPr lang="tr-TR" dirty="0"/>
              <a:t>             Hizmetin mahiyetini belirten bir tanım yapılacaktır.</a:t>
            </a:r>
          </a:p>
          <a:p>
            <a:endParaRPr lang="tr-TR" dirty="0"/>
          </a:p>
        </p:txBody>
      </p:sp>
    </p:spTree>
    <p:extLst>
      <p:ext uri="{BB962C8B-B14F-4D97-AF65-F5344CB8AC3E}">
        <p14:creationId xmlns:p14="http://schemas.microsoft.com/office/powerpoint/2010/main" val="2358715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58281"/>
          </a:xfrm>
        </p:spPr>
        <p:txBody>
          <a:bodyPr/>
          <a:lstStyle/>
          <a:p>
            <a:r>
              <a:rPr lang="tr-TR" dirty="0" smtClean="0"/>
              <a:t>İDARE</a:t>
            </a:r>
            <a:endParaRPr lang="tr-TR" dirty="0"/>
          </a:p>
        </p:txBody>
      </p:sp>
      <p:sp>
        <p:nvSpPr>
          <p:cNvPr id="3" name="İçerik Yer Tutucusu 2"/>
          <p:cNvSpPr>
            <a:spLocks noGrp="1"/>
          </p:cNvSpPr>
          <p:nvPr>
            <p:ph idx="1"/>
          </p:nvPr>
        </p:nvSpPr>
        <p:spPr>
          <a:xfrm>
            <a:off x="838200" y="1123406"/>
            <a:ext cx="10515600" cy="5053557"/>
          </a:xfrm>
        </p:spPr>
        <p:txBody>
          <a:bodyPr>
            <a:normAutofit fontScale="92500" lnSpcReduction="20000"/>
          </a:bodyPr>
          <a:lstStyle/>
          <a:p>
            <a:r>
              <a:rPr lang="tr-TR" b="1" dirty="0"/>
              <a:t>2709 sayılı Türkiye Cumhuriyeti Anayasası</a:t>
            </a:r>
            <a:r>
              <a:rPr lang="tr-TR" dirty="0"/>
              <a:t>nın </a:t>
            </a:r>
            <a:r>
              <a:rPr lang="tr-TR" b="1" dirty="0" smtClean="0">
                <a:solidFill>
                  <a:srgbClr val="FF0000"/>
                </a:solidFill>
              </a:rPr>
              <a:t>123 </a:t>
            </a:r>
            <a:r>
              <a:rPr lang="tr-TR" b="1" dirty="0">
                <a:solidFill>
                  <a:srgbClr val="FF0000"/>
                </a:solidFill>
              </a:rPr>
              <a:t>üncü maddesinde</a:t>
            </a:r>
            <a:r>
              <a:rPr lang="tr-TR" dirty="0"/>
              <a:t>;</a:t>
            </a:r>
          </a:p>
          <a:p>
            <a:r>
              <a:rPr lang="tr-TR" dirty="0"/>
              <a:t> “</a:t>
            </a:r>
            <a:r>
              <a:rPr lang="tr-TR" i="1" dirty="0"/>
              <a:t>İdare, kuruluş ve görevleriyle bir bütündür ve kanunla düzenlenir. </a:t>
            </a:r>
            <a:endParaRPr lang="tr-TR" dirty="0"/>
          </a:p>
          <a:p>
            <a:r>
              <a:rPr lang="tr-TR" i="1" dirty="0"/>
              <a:t>İdarenin kuruluş ve görevleri, </a:t>
            </a:r>
            <a:r>
              <a:rPr lang="tr-TR" i="1" dirty="0">
                <a:solidFill>
                  <a:srgbClr val="FF0000"/>
                </a:solidFill>
              </a:rPr>
              <a:t>merkezden yönetim </a:t>
            </a:r>
            <a:r>
              <a:rPr lang="tr-TR" i="1" dirty="0"/>
              <a:t>ve </a:t>
            </a:r>
            <a:r>
              <a:rPr lang="tr-TR" i="1" dirty="0">
                <a:solidFill>
                  <a:srgbClr val="FF0000"/>
                </a:solidFill>
              </a:rPr>
              <a:t>yerinden yönetim </a:t>
            </a:r>
            <a:r>
              <a:rPr lang="tr-TR" i="1" dirty="0"/>
              <a:t>esaslarına dayanır.</a:t>
            </a:r>
            <a:endParaRPr lang="tr-TR" dirty="0"/>
          </a:p>
          <a:p>
            <a:r>
              <a:rPr lang="tr-TR" i="1" dirty="0"/>
              <a:t>Kamu tüzelkişiliği, ancak kanunla veya kanunun açıkça verdiği yetkiye dayanılarak kurulur</a:t>
            </a:r>
            <a:r>
              <a:rPr lang="tr-TR" dirty="0" smtClean="0"/>
              <a:t>.”</a:t>
            </a:r>
          </a:p>
          <a:p>
            <a:r>
              <a:rPr lang="tr-TR" dirty="0"/>
              <a:t>merkezi idare kuruluşları; </a:t>
            </a:r>
            <a:endParaRPr lang="tr-TR" dirty="0" smtClean="0"/>
          </a:p>
          <a:p>
            <a:r>
              <a:rPr lang="tr-TR" dirty="0" smtClean="0"/>
              <a:t>bakanlıklar</a:t>
            </a:r>
            <a:r>
              <a:rPr lang="tr-TR" dirty="0"/>
              <a:t>, </a:t>
            </a:r>
            <a:endParaRPr lang="tr-TR" dirty="0" smtClean="0"/>
          </a:p>
          <a:p>
            <a:r>
              <a:rPr lang="tr-TR" dirty="0" smtClean="0"/>
              <a:t>bakanlıkların </a:t>
            </a:r>
            <a:r>
              <a:rPr lang="tr-TR" dirty="0"/>
              <a:t>bağlı ve ilgili kuruluşları, </a:t>
            </a:r>
            <a:endParaRPr lang="tr-TR" dirty="0" smtClean="0"/>
          </a:p>
          <a:p>
            <a:r>
              <a:rPr lang="tr-TR" dirty="0" smtClean="0"/>
              <a:t>taşra teşkilatı</a:t>
            </a:r>
          </a:p>
          <a:p>
            <a:r>
              <a:rPr lang="tr-TR" dirty="0" smtClean="0"/>
              <a:t>bölge </a:t>
            </a:r>
            <a:r>
              <a:rPr lang="tr-TR" dirty="0"/>
              <a:t>teşkilatlarından,</a:t>
            </a:r>
          </a:p>
          <a:p>
            <a:r>
              <a:rPr lang="tr-TR" dirty="0"/>
              <a:t>Mahalli idareler ise; il özel idaresi, belediye ve köylerden,</a:t>
            </a:r>
          </a:p>
          <a:p>
            <a:r>
              <a:rPr lang="tr-TR" dirty="0"/>
              <a:t>Meydana gelmektedir.</a:t>
            </a:r>
          </a:p>
          <a:p>
            <a:endParaRPr lang="tr-TR" dirty="0"/>
          </a:p>
          <a:p>
            <a:endParaRPr lang="tr-TR" dirty="0"/>
          </a:p>
        </p:txBody>
      </p:sp>
    </p:spTree>
    <p:extLst>
      <p:ext uri="{BB962C8B-B14F-4D97-AF65-F5344CB8AC3E}">
        <p14:creationId xmlns:p14="http://schemas.microsoft.com/office/powerpoint/2010/main" val="18159646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35131"/>
            <a:ext cx="10515600" cy="6217920"/>
          </a:xfrm>
        </p:spPr>
        <p:txBody>
          <a:bodyPr/>
          <a:lstStyle/>
          <a:p>
            <a:r>
              <a:rPr lang="tr-TR" b="1" dirty="0"/>
              <a:t>            </a:t>
            </a:r>
            <a:r>
              <a:rPr lang="tr-TR" sz="3200" b="1" dirty="0"/>
              <a:t> 6- HİZMETİN DAYANAĞI MEVZUATIN ADI VE MADDE NUMARASI:</a:t>
            </a:r>
            <a:endParaRPr lang="tr-TR" sz="3200" dirty="0"/>
          </a:p>
          <a:p>
            <a:r>
              <a:rPr lang="tr-TR" sz="3200" dirty="0"/>
              <a:t>             Hizmetin yerine getirilmesinde idareye görev, yetki ve sorumluluk veren kanun, kanun hükmünde kararname, tüzük, yönetmelik, Bakanlar Kurulu kararı, genelge, tebliğ ve benzeri düzenlemelerin adı ve ilgili madde numarası açıkça yazılacaktır.</a:t>
            </a:r>
          </a:p>
          <a:p>
            <a:r>
              <a:rPr lang="tr-TR" sz="3200" b="1" dirty="0"/>
              <a:t>             7- HİZMETTEN YARARLANANLAR:</a:t>
            </a:r>
            <a:endParaRPr lang="tr-TR" sz="3200" dirty="0"/>
          </a:p>
          <a:p>
            <a:r>
              <a:rPr lang="tr-TR" sz="3200" dirty="0"/>
              <a:t>             Kurumun sunduğu hizmetten yararlananlar yazılacaktır. Örnek: Vatandaş, sivil toplum kuruluşu, özel sektör veya kamu kurumları.</a:t>
            </a:r>
          </a:p>
          <a:p>
            <a:endParaRPr lang="tr-TR" sz="3200" dirty="0"/>
          </a:p>
        </p:txBody>
      </p:sp>
    </p:spTree>
    <p:extLst>
      <p:ext uri="{BB962C8B-B14F-4D97-AF65-F5344CB8AC3E}">
        <p14:creationId xmlns:p14="http://schemas.microsoft.com/office/powerpoint/2010/main" val="1238230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04800"/>
            <a:ext cx="10515600" cy="5872163"/>
          </a:xfrm>
        </p:spPr>
        <p:txBody>
          <a:bodyPr/>
          <a:lstStyle/>
          <a:p>
            <a:r>
              <a:rPr lang="tr-TR" b="1" dirty="0"/>
              <a:t>             8- HİZMETİ SUNMAKLA GÖREVLİ/YETKİLİ KURUMLARIN/BİRİMLERİN ADI:</a:t>
            </a:r>
            <a:endParaRPr lang="tr-TR" dirty="0"/>
          </a:p>
          <a:p>
            <a:r>
              <a:rPr lang="tr-TR" dirty="0"/>
              <a:t>             Söz konusu hizmeti sunmakla görevli, yetkili veya sorumlu idarenin adı yazılacaktır. Hizmeti yerine getiren idare, bu bölümde yer alan Merkezî İdare; Taşra Birimleri; </a:t>
            </a:r>
            <a:r>
              <a:rPr lang="tr-TR" dirty="0">
                <a:solidFill>
                  <a:srgbClr val="FF0000"/>
                </a:solidFill>
              </a:rPr>
              <a:t>Mahallî İdare</a:t>
            </a:r>
            <a:r>
              <a:rPr lang="tr-TR" dirty="0"/>
              <a:t>; Diğer (özel sektör vb.) başlıklarının altına ismen yazılacaktır.</a:t>
            </a:r>
          </a:p>
          <a:p>
            <a:r>
              <a:rPr lang="tr-TR" b="1" dirty="0"/>
              <a:t>             9- BAŞVURUDA İSTENEN BELGELER:</a:t>
            </a:r>
            <a:endParaRPr lang="tr-TR" dirty="0"/>
          </a:p>
          <a:p>
            <a:r>
              <a:rPr lang="tr-TR" dirty="0"/>
              <a:t>             </a:t>
            </a:r>
            <a:r>
              <a:rPr lang="tr-TR" dirty="0" err="1"/>
              <a:t>Başvurulu</a:t>
            </a:r>
            <a:r>
              <a:rPr lang="tr-TR" dirty="0"/>
              <a:t> hizmetler için başvuruda istenen belgeler ve bunların dayandığı mevzuatın adı ve ilgili madde numarası açıkça yazılacaktır. </a:t>
            </a:r>
            <a:r>
              <a:rPr lang="tr-TR" dirty="0">
                <a:solidFill>
                  <a:srgbClr val="FF0000"/>
                </a:solidFill>
              </a:rPr>
              <a:t>Hizmet </a:t>
            </a:r>
            <a:r>
              <a:rPr lang="tr-TR" dirty="0" err="1">
                <a:solidFill>
                  <a:srgbClr val="FF0000"/>
                </a:solidFill>
              </a:rPr>
              <a:t>başvurulu</a:t>
            </a:r>
            <a:r>
              <a:rPr lang="tr-TR" dirty="0">
                <a:solidFill>
                  <a:srgbClr val="FF0000"/>
                </a:solidFill>
              </a:rPr>
              <a:t> olmayıp kurumca resen sunuluyor ise </a:t>
            </a:r>
            <a:r>
              <a:rPr lang="tr-TR" dirty="0"/>
              <a:t>(-) işareti konularak boş bırakılacaktır.</a:t>
            </a:r>
          </a:p>
          <a:p>
            <a:endParaRPr lang="tr-TR" dirty="0"/>
          </a:p>
        </p:txBody>
      </p:sp>
    </p:spTree>
    <p:extLst>
      <p:ext uri="{BB962C8B-B14F-4D97-AF65-F5344CB8AC3E}">
        <p14:creationId xmlns:p14="http://schemas.microsoft.com/office/powerpoint/2010/main" val="66910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09006"/>
            <a:ext cx="10515600" cy="5967957"/>
          </a:xfrm>
        </p:spPr>
        <p:txBody>
          <a:bodyPr>
            <a:normAutofit lnSpcReduction="10000"/>
          </a:bodyPr>
          <a:lstStyle/>
          <a:p>
            <a:r>
              <a:rPr lang="tr-TR" b="1" dirty="0"/>
              <a:t>          </a:t>
            </a:r>
            <a:r>
              <a:rPr lang="tr-TR" sz="3200" b="1" dirty="0"/>
              <a:t>   10- İLK BAŞVURU MAKAMI:</a:t>
            </a:r>
            <a:endParaRPr lang="tr-TR" sz="3200" dirty="0"/>
          </a:p>
          <a:p>
            <a:r>
              <a:rPr lang="tr-TR" sz="3200" dirty="0"/>
              <a:t>             </a:t>
            </a:r>
            <a:r>
              <a:rPr lang="tr-TR" sz="3200" dirty="0" err="1"/>
              <a:t>Başvurulu</a:t>
            </a:r>
            <a:r>
              <a:rPr lang="tr-TR" sz="3200" dirty="0"/>
              <a:t> hizmetlerde </a:t>
            </a:r>
            <a:r>
              <a:rPr lang="tr-TR" sz="3200" dirty="0">
                <a:solidFill>
                  <a:srgbClr val="FF0000"/>
                </a:solidFill>
              </a:rPr>
              <a:t>hizmet talebinde bulunanın ilk müracaatını nerey</a:t>
            </a:r>
            <a:r>
              <a:rPr lang="tr-TR" sz="3200" dirty="0"/>
              <a:t>e ve hangi makama yapması gerektiği, mevzuat adı ve ilgili madde numarası ile birlikte açıkça yazılacaktır. Hizmet, </a:t>
            </a:r>
            <a:r>
              <a:rPr lang="tr-TR" sz="3200" dirty="0" err="1"/>
              <a:t>başvurulu</a:t>
            </a:r>
            <a:r>
              <a:rPr lang="tr-TR" sz="3200" dirty="0"/>
              <a:t> bir hizmet değil ise (-) işareti konularak boş bırakılacaktır.</a:t>
            </a:r>
          </a:p>
          <a:p>
            <a:r>
              <a:rPr lang="tr-TR" sz="3200" b="1" dirty="0"/>
              <a:t>             11- PARAF LİSTESİ:</a:t>
            </a:r>
            <a:endParaRPr lang="tr-TR" sz="3200" dirty="0"/>
          </a:p>
          <a:p>
            <a:r>
              <a:rPr lang="tr-TR" sz="3200" dirty="0"/>
              <a:t>             </a:t>
            </a:r>
            <a:r>
              <a:rPr lang="tr-TR" sz="3200" dirty="0" err="1"/>
              <a:t>Başvurulu</a:t>
            </a:r>
            <a:r>
              <a:rPr lang="tr-TR" sz="3200" dirty="0"/>
              <a:t> hizmetlerde, başvuruyu alandan nihaî onayı veren kişiye kadar </a:t>
            </a:r>
            <a:r>
              <a:rPr lang="tr-TR" sz="3200" dirty="0">
                <a:solidFill>
                  <a:srgbClr val="FF0000"/>
                </a:solidFill>
              </a:rPr>
              <a:t>paraf listesinde yer alan bütün unvanlar sıralı olarak yazılacaktır</a:t>
            </a:r>
            <a:r>
              <a:rPr lang="tr-TR" sz="3200" dirty="0"/>
              <a:t>. Hizmet, </a:t>
            </a:r>
            <a:r>
              <a:rPr lang="tr-TR" sz="3200" dirty="0" err="1"/>
              <a:t>başvurulu</a:t>
            </a:r>
            <a:r>
              <a:rPr lang="tr-TR" sz="3200" dirty="0"/>
              <a:t> bir hizmet olmayıp resen </a:t>
            </a:r>
            <a:r>
              <a:rPr lang="tr-TR" sz="3200" dirty="0" err="1" smtClean="0"/>
              <a:t>ve</a:t>
            </a:r>
            <a:r>
              <a:rPr lang="tr-TR" sz="3200" dirty="0" err="1" smtClean="0">
                <a:solidFill>
                  <a:srgbClr val="FF0000"/>
                </a:solidFill>
              </a:rPr>
              <a:t>işlemi</a:t>
            </a:r>
            <a:r>
              <a:rPr lang="tr-TR" sz="3200" dirty="0" smtClean="0">
                <a:solidFill>
                  <a:srgbClr val="FF0000"/>
                </a:solidFill>
              </a:rPr>
              <a:t> ilk başlatandan nihaî onayı veren kişiye kadar paraf listesinde yer alan bütün unvanlar sıralı olarak </a:t>
            </a:r>
            <a:r>
              <a:rPr lang="tr-TR" sz="3200" dirty="0" err="1" smtClean="0"/>
              <a:t>rilen</a:t>
            </a:r>
            <a:r>
              <a:rPr lang="tr-TR" sz="3200" dirty="0" smtClean="0"/>
              <a:t> </a:t>
            </a:r>
            <a:r>
              <a:rPr lang="tr-TR" sz="3200" dirty="0"/>
              <a:t>bir hizmet ise, </a:t>
            </a:r>
            <a:r>
              <a:rPr lang="tr-TR" sz="3200" dirty="0" smtClean="0"/>
              <a:t>yazılacaktır</a:t>
            </a:r>
            <a:r>
              <a:rPr lang="tr-TR" sz="3200" dirty="0"/>
              <a:t>.</a:t>
            </a:r>
          </a:p>
          <a:p>
            <a:endParaRPr lang="tr-TR" sz="3200" dirty="0"/>
          </a:p>
        </p:txBody>
      </p:sp>
    </p:spTree>
    <p:extLst>
      <p:ext uri="{BB962C8B-B14F-4D97-AF65-F5344CB8AC3E}">
        <p14:creationId xmlns:p14="http://schemas.microsoft.com/office/powerpoint/2010/main" val="3547163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56754"/>
            <a:ext cx="10515600" cy="6020209"/>
          </a:xfrm>
        </p:spPr>
        <p:txBody>
          <a:bodyPr/>
          <a:lstStyle/>
          <a:p>
            <a:r>
              <a:rPr lang="tr-TR" b="1" dirty="0"/>
              <a:t>             12- KURUMUN VARSA YAPMASI GEREKEN İÇ YAZIŞMALAR:</a:t>
            </a:r>
            <a:endParaRPr lang="tr-TR" dirty="0"/>
          </a:p>
          <a:p>
            <a:r>
              <a:rPr lang="tr-TR" dirty="0"/>
              <a:t>             Hizmetin sunum sürecinde yapılması gereken kurum içi yazışmaların hangi birimle, ne amaçla yapıldığı, mevzuat dayanağı ve ilgili madde numarası açıkça yazılacaktır. Merkez birimlerinin kendi aralarında veya taşra teşkilatıyla ya da taşranın merkez birimleri ile yaptığı yazışmalar iç yazışmadır. </a:t>
            </a:r>
          </a:p>
          <a:p>
            <a:r>
              <a:rPr lang="tr-TR" b="1" dirty="0"/>
              <a:t>             13- KURUMUN VARSA YAPMASI GEREKEN DIŞ YAZIŞMALAR:</a:t>
            </a:r>
            <a:endParaRPr lang="tr-TR" dirty="0"/>
          </a:p>
          <a:p>
            <a:r>
              <a:rPr lang="tr-TR" dirty="0"/>
              <a:t>             Hizmetin sunum sürecinde yapılması gereken kurum dışı yazışmaların hangi kurumla, ne amaçla yapıldığı, mevzuat dayanağı ve ilgili madde numarası açıkça yazılacaktır. Diğer kurumlar ile koordinasyon sağlamak ya da görüş, onay, bilgi, belge istemek için yapılan yazışmalar dış yazışmadır.</a:t>
            </a:r>
          </a:p>
          <a:p>
            <a:endParaRPr lang="tr-TR" dirty="0"/>
          </a:p>
        </p:txBody>
      </p:sp>
    </p:spTree>
    <p:extLst>
      <p:ext uri="{BB962C8B-B14F-4D97-AF65-F5344CB8AC3E}">
        <p14:creationId xmlns:p14="http://schemas.microsoft.com/office/powerpoint/2010/main" val="2006015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2880"/>
            <a:ext cx="10515600" cy="6339840"/>
          </a:xfrm>
        </p:spPr>
        <p:txBody>
          <a:bodyPr/>
          <a:lstStyle/>
          <a:p>
            <a:r>
              <a:rPr lang="tr-TR" b="1" dirty="0"/>
              <a:t>14- MEVZUATTA BELİRTİLEN HİZMETİN TAMAMLANMA SÜRESİ:</a:t>
            </a:r>
            <a:endParaRPr lang="tr-TR" dirty="0"/>
          </a:p>
          <a:p>
            <a:r>
              <a:rPr lang="tr-TR" dirty="0"/>
              <a:t>             Mevzuatta hizmetin tamamlanması için </a:t>
            </a:r>
            <a:r>
              <a:rPr lang="tr-TR" dirty="0">
                <a:solidFill>
                  <a:srgbClr val="FF0000"/>
                </a:solidFill>
              </a:rPr>
              <a:t>herhangi bir süre öngörülmüş ise bu süre</a:t>
            </a:r>
            <a:r>
              <a:rPr lang="tr-TR" dirty="0"/>
              <a:t>, mevzuatın adı ve ilgili madde numarası ile birlikte açıkça yazılacaktır.</a:t>
            </a:r>
          </a:p>
          <a:p>
            <a:r>
              <a:rPr lang="tr-TR" b="1" dirty="0"/>
              <a:t>             15- HİZMETİN ORTALAMA TAMAMLANMA SÜRESİ:</a:t>
            </a:r>
            <a:endParaRPr lang="tr-TR" dirty="0"/>
          </a:p>
          <a:p>
            <a:r>
              <a:rPr lang="tr-TR" dirty="0"/>
              <a:t>             Mevzuatta başka bir süre belirtilmiş olsa bile hizmetin fiili </a:t>
            </a:r>
            <a:r>
              <a:rPr lang="tr-TR" dirty="0">
                <a:solidFill>
                  <a:srgbClr val="FF0000"/>
                </a:solidFill>
              </a:rPr>
              <a:t>olarak ortalama ne kadar sürede tamamlandığı </a:t>
            </a:r>
            <a:r>
              <a:rPr lang="tr-TR" dirty="0"/>
              <a:t>yazılacaktır.</a:t>
            </a:r>
          </a:p>
          <a:p>
            <a:r>
              <a:rPr lang="tr-TR" b="1" dirty="0"/>
              <a:t>             16- YILLIK İŞLEM SAYISI:</a:t>
            </a:r>
            <a:endParaRPr lang="tr-TR" dirty="0"/>
          </a:p>
          <a:p>
            <a:r>
              <a:rPr lang="tr-TR" dirty="0"/>
              <a:t>             Hizmetinin yılda kaç defa sunulduğu yazılacaktır.</a:t>
            </a:r>
          </a:p>
          <a:p>
            <a:r>
              <a:rPr lang="tr-TR" b="1" dirty="0"/>
              <a:t>             17- HİZMETİN ELEKTRONİK OLARAK SUNULUP SUNULMADIĞI:</a:t>
            </a:r>
            <a:endParaRPr lang="tr-TR" dirty="0"/>
          </a:p>
          <a:p>
            <a:r>
              <a:rPr lang="tr-TR" dirty="0"/>
              <a:t>             Hizmet elektronik olarak sunuluyor ise ilgili </a:t>
            </a:r>
            <a:r>
              <a:rPr lang="tr-TR" dirty="0">
                <a:solidFill>
                  <a:srgbClr val="FF0000"/>
                </a:solidFill>
              </a:rPr>
              <a:t>internet sayfasının adresi</a:t>
            </a:r>
            <a:r>
              <a:rPr lang="tr-TR" dirty="0"/>
              <a:t>, sunulmuyor ise </a:t>
            </a:r>
            <a:r>
              <a:rPr lang="tr-TR" dirty="0">
                <a:solidFill>
                  <a:srgbClr val="FF0000"/>
                </a:solidFill>
              </a:rPr>
              <a:t>“Sunulmuyor” </a:t>
            </a:r>
            <a:r>
              <a:rPr lang="tr-TR" dirty="0"/>
              <a:t>ifadesi yazılacaktır.</a:t>
            </a:r>
          </a:p>
          <a:p>
            <a:endParaRPr lang="tr-TR" dirty="0"/>
          </a:p>
        </p:txBody>
      </p:sp>
    </p:spTree>
    <p:extLst>
      <p:ext uri="{BB962C8B-B14F-4D97-AF65-F5344CB8AC3E}">
        <p14:creationId xmlns:p14="http://schemas.microsoft.com/office/powerpoint/2010/main" val="37979481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5794"/>
            <a:ext cx="10515600" cy="6081169"/>
          </a:xfrm>
        </p:spPr>
        <p:txBody>
          <a:bodyPr/>
          <a:lstStyle/>
          <a:p>
            <a:pPr marL="0" indent="0" algn="ctr">
              <a:buNone/>
            </a:pPr>
            <a:r>
              <a:rPr lang="tr-TR" dirty="0" smtClean="0"/>
              <a:t>KAMU HİZMET STANDARTLARI TABLOSUNUN DOLDURULMASINDA DİKKAT EDİLECEK HUSUSLAR </a:t>
            </a:r>
          </a:p>
          <a:p>
            <a:r>
              <a:rPr lang="tr-TR" dirty="0" smtClean="0"/>
              <a:t>1. TABLONUN BİÇİMİ İLE İLGİLİ HUSUSLAR </a:t>
            </a:r>
          </a:p>
          <a:p>
            <a:r>
              <a:rPr lang="tr-TR" dirty="0" smtClean="0"/>
              <a:t>a) Basılı olarak oluşturulacak tablolarda “</a:t>
            </a:r>
            <a:r>
              <a:rPr lang="tr-TR" dirty="0" err="1" smtClean="0"/>
              <a:t>Arial</a:t>
            </a:r>
            <a:r>
              <a:rPr lang="tr-TR" dirty="0" smtClean="0"/>
              <a:t>” yazı tipi ve en az 14 karakter boyutunun kullanılması esastır. Büyük veya küçük harf kullanılması ihtiyarîdir. Formlar A3 veya daha büyük kağıt boyutunda oluşturulacaktır. </a:t>
            </a:r>
          </a:p>
          <a:p>
            <a:r>
              <a:rPr lang="tr-TR" dirty="0" smtClean="0"/>
              <a:t>b) A3 kağıt boyutunda yatay olarak oluşturulacak tablolarda; </a:t>
            </a:r>
          </a:p>
          <a:p>
            <a:r>
              <a:rPr lang="tr-TR" dirty="0" smtClean="0"/>
              <a:t>- Tablo başlığı koyu 18, Sütun başlıkları koyu en az 14 yazı karakteri boyutunda olacaktır. Sütun genişlikleri alttaki tabloda belirtilen şekilde hazırlanacaktır. </a:t>
            </a:r>
          </a:p>
          <a:p>
            <a:r>
              <a:rPr lang="tr-TR" dirty="0" smtClean="0"/>
              <a:t>- Sıra Numarası; dikey ve yatay ortalı olarak, </a:t>
            </a:r>
          </a:p>
          <a:p>
            <a:r>
              <a:rPr lang="tr-TR" dirty="0" smtClean="0"/>
              <a:t>- Hizmetin Adı; dikeyde ortalı, yatayda ise sola yaslı olarak, </a:t>
            </a:r>
            <a:endParaRPr lang="tr-TR" dirty="0"/>
          </a:p>
        </p:txBody>
      </p:sp>
    </p:spTree>
    <p:extLst>
      <p:ext uri="{BB962C8B-B14F-4D97-AF65-F5344CB8AC3E}">
        <p14:creationId xmlns:p14="http://schemas.microsoft.com/office/powerpoint/2010/main" val="2247216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30629"/>
            <a:ext cx="10515600" cy="6046334"/>
          </a:xfrm>
        </p:spPr>
        <p:txBody>
          <a:bodyPr/>
          <a:lstStyle/>
          <a:p>
            <a:r>
              <a:rPr lang="tr-TR" dirty="0" smtClean="0"/>
              <a:t>- İstenen Belgeler; sola yaslı ve 1’den itibaren sıra numarası verilerek, hizmetle ilgili bir açıklama yazılacak ise istenen belgelerin altında bir satır aralığı bırakılarak paragraf girintisi olmadan, </a:t>
            </a:r>
          </a:p>
          <a:p>
            <a:r>
              <a:rPr lang="tr-TR" dirty="0" smtClean="0"/>
              <a:t>- Hizmetin Tamamlanma Süresi; dikey ve yatay ortalı, koyu olarak, yazılacaktır. </a:t>
            </a:r>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658501653"/>
              </p:ext>
            </p:extLst>
          </p:nvPr>
        </p:nvGraphicFramePr>
        <p:xfrm>
          <a:off x="759823" y="2713650"/>
          <a:ext cx="10030098" cy="1158240"/>
        </p:xfrm>
        <a:graphic>
          <a:graphicData uri="http://schemas.openxmlformats.org/drawingml/2006/table">
            <a:tbl>
              <a:tblPr firstRow="1" bandRow="1">
                <a:tableStyleId>{5C22544A-7EE6-4342-B048-85BDC9FD1C3A}</a:tableStyleId>
              </a:tblPr>
              <a:tblGrid>
                <a:gridCol w="1474703"/>
                <a:gridCol w="1043962"/>
                <a:gridCol w="2087924"/>
                <a:gridCol w="1756911"/>
                <a:gridCol w="3666598"/>
              </a:tblGrid>
              <a:tr h="370840">
                <a:tc>
                  <a:txBody>
                    <a:bodyPr/>
                    <a:lstStyle/>
                    <a:p>
                      <a:pPr algn="ctr"/>
                      <a:r>
                        <a:rPr lang="tr-TR" sz="1400" dirty="0" smtClean="0"/>
                        <a:t>KAĞIT BOYUTU</a:t>
                      </a:r>
                      <a:endParaRPr lang="tr-TR" sz="1400" dirty="0"/>
                    </a:p>
                  </a:txBody>
                  <a:tcPr/>
                </a:tc>
                <a:tc>
                  <a:txBody>
                    <a:bodyPr/>
                    <a:lstStyle/>
                    <a:p>
                      <a:pPr algn="ctr"/>
                      <a:r>
                        <a:rPr lang="tr-TR" sz="1400" dirty="0" smtClean="0"/>
                        <a:t>SIRA NO</a:t>
                      </a:r>
                      <a:endParaRPr lang="tr-TR" sz="1400" dirty="0"/>
                    </a:p>
                  </a:txBody>
                  <a:tcPr/>
                </a:tc>
                <a:tc>
                  <a:txBody>
                    <a:bodyPr/>
                    <a:lstStyle/>
                    <a:p>
                      <a:pPr algn="ctr"/>
                      <a:r>
                        <a:rPr lang="tr-TR" sz="1400" dirty="0" smtClean="0"/>
                        <a:t>HİZMETİN ADI</a:t>
                      </a:r>
                      <a:endParaRPr lang="tr-TR" sz="1400" dirty="0"/>
                    </a:p>
                  </a:txBody>
                  <a:tcPr/>
                </a:tc>
                <a:tc>
                  <a:txBody>
                    <a:bodyPr/>
                    <a:lstStyle/>
                    <a:p>
                      <a:pPr algn="ctr"/>
                      <a:r>
                        <a:rPr lang="tr-TR" sz="1400" dirty="0" smtClean="0"/>
                        <a:t>İSTENEN BELGELER</a:t>
                      </a:r>
                      <a:endParaRPr lang="tr-TR" sz="1400" dirty="0"/>
                    </a:p>
                  </a:txBody>
                  <a:tcPr/>
                </a:tc>
                <a:tc>
                  <a:txBody>
                    <a:bodyPr/>
                    <a:lstStyle/>
                    <a:p>
                      <a:pPr algn="ctr"/>
                      <a:r>
                        <a:rPr lang="tr-TR" sz="1400" dirty="0" smtClean="0"/>
                        <a:t>HİZMETİN TAMAMLANMA SÜRESİ</a:t>
                      </a:r>
                    </a:p>
                    <a:p>
                      <a:pPr algn="ctr"/>
                      <a:r>
                        <a:rPr lang="tr-TR" sz="1400" dirty="0" smtClean="0"/>
                        <a:t>(EN</a:t>
                      </a:r>
                      <a:r>
                        <a:rPr lang="tr-TR" sz="1400" baseline="0" dirty="0" smtClean="0"/>
                        <a:t> GEÇ)</a:t>
                      </a:r>
                      <a:endParaRPr lang="tr-TR" sz="1400" dirty="0"/>
                    </a:p>
                  </a:txBody>
                  <a:tcPr/>
                </a:tc>
              </a:tr>
              <a:tr h="370840">
                <a:tc>
                  <a:txBody>
                    <a:bodyPr/>
                    <a:lstStyle/>
                    <a:p>
                      <a:pPr algn="ctr"/>
                      <a:r>
                        <a:rPr lang="tr-TR" dirty="0" smtClean="0"/>
                        <a:t>A3 için</a:t>
                      </a:r>
                      <a:endParaRPr lang="tr-TR" dirty="0"/>
                    </a:p>
                  </a:txBody>
                  <a:tcPr/>
                </a:tc>
                <a:tc>
                  <a:txBody>
                    <a:bodyPr/>
                    <a:lstStyle/>
                    <a:p>
                      <a:pPr algn="ctr"/>
                      <a:r>
                        <a:rPr lang="tr-TR" dirty="0" smtClean="0"/>
                        <a:t>1 cm</a:t>
                      </a:r>
                      <a:endParaRPr lang="tr-TR" dirty="0"/>
                    </a:p>
                  </a:txBody>
                  <a:tcPr/>
                </a:tc>
                <a:tc>
                  <a:txBody>
                    <a:bodyPr/>
                    <a:lstStyle/>
                    <a:p>
                      <a:pPr algn="ctr"/>
                      <a:r>
                        <a:rPr lang="tr-TR" dirty="0" smtClean="0"/>
                        <a:t>6,5 cm </a:t>
                      </a:r>
                      <a:endParaRPr lang="tr-TR" dirty="0"/>
                    </a:p>
                  </a:txBody>
                  <a:tcPr/>
                </a:tc>
                <a:tc>
                  <a:txBody>
                    <a:bodyPr/>
                    <a:lstStyle/>
                    <a:p>
                      <a:pPr algn="ctr"/>
                      <a:r>
                        <a:rPr lang="tr-TR" dirty="0" smtClean="0"/>
                        <a:t>25,5 cm </a:t>
                      </a: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5,5 cm</a:t>
                      </a:r>
                    </a:p>
                    <a:p>
                      <a:pPr algn="ctr"/>
                      <a:endParaRPr lang="tr-TR" dirty="0"/>
                    </a:p>
                  </a:txBody>
                  <a:tcPr/>
                </a:tc>
              </a:tr>
            </a:tbl>
          </a:graphicData>
        </a:graphic>
      </p:graphicFrame>
    </p:spTree>
    <p:extLst>
      <p:ext uri="{BB962C8B-B14F-4D97-AF65-F5344CB8AC3E}">
        <p14:creationId xmlns:p14="http://schemas.microsoft.com/office/powerpoint/2010/main" val="41592233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22217"/>
            <a:ext cx="10515600" cy="5854746"/>
          </a:xfrm>
        </p:spPr>
        <p:txBody>
          <a:bodyPr/>
          <a:lstStyle/>
          <a:p>
            <a:r>
              <a:rPr lang="tr-TR" dirty="0" smtClean="0"/>
              <a:t>c) Tablodan </a:t>
            </a:r>
            <a:r>
              <a:rPr lang="tr-TR" dirty="0" smtClean="0">
                <a:solidFill>
                  <a:srgbClr val="FF0000"/>
                </a:solidFill>
              </a:rPr>
              <a:t>sonra bir satır aralığı bırakılarak </a:t>
            </a:r>
            <a:r>
              <a:rPr lang="tr-TR" dirty="0" smtClean="0"/>
              <a:t>aşağıdaki ifade yazılacaktır: </a:t>
            </a:r>
          </a:p>
          <a:p>
            <a:r>
              <a:rPr lang="tr-TR" dirty="0" smtClean="0"/>
              <a:t>“Başvuru esnasında yukarıda belirtilen belgelerin dışında belge istenmesi, eksiksiz belge ile başvuru yapılmasına rağmen hizmetin belirtilen sürede tamamlanmaması veya yukarıdaki tabloda bazı hizmetlerin bulunmadığının tespiti durumunda ilk müracaat yerine ya da ikinci müracaat yerine başvurunuz.” </a:t>
            </a:r>
          </a:p>
          <a:p>
            <a:r>
              <a:rPr lang="tr-TR" dirty="0" smtClean="0"/>
              <a:t>ç) Yukarıdaki ifadenin ardından bir satır aralığı bırakılarak sol tarafa “</a:t>
            </a:r>
            <a:r>
              <a:rPr lang="tr-TR" dirty="0" smtClean="0">
                <a:solidFill>
                  <a:srgbClr val="FF0000"/>
                </a:solidFill>
              </a:rPr>
              <a:t>İlk Müracaat Yeri</a:t>
            </a:r>
            <a:r>
              <a:rPr lang="tr-TR" dirty="0" smtClean="0"/>
              <a:t>”, aynı hizada sağ tarafa “</a:t>
            </a:r>
            <a:r>
              <a:rPr lang="tr-TR" dirty="0" smtClean="0">
                <a:solidFill>
                  <a:srgbClr val="FF0000"/>
                </a:solidFill>
              </a:rPr>
              <a:t>İkinci Müracaat Yeri</a:t>
            </a:r>
            <a:r>
              <a:rPr lang="tr-TR" dirty="0" smtClean="0"/>
              <a:t>”, altlarına da isim, unvan, adres, telefon, faks ve e-posta bilgileri yazılacaktır. </a:t>
            </a:r>
            <a:endParaRPr lang="tr-TR" dirty="0"/>
          </a:p>
        </p:txBody>
      </p:sp>
    </p:spTree>
    <p:extLst>
      <p:ext uri="{BB962C8B-B14F-4D97-AF65-F5344CB8AC3E}">
        <p14:creationId xmlns:p14="http://schemas.microsoft.com/office/powerpoint/2010/main" val="2977678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30926"/>
            <a:ext cx="10515600" cy="5846037"/>
          </a:xfrm>
        </p:spPr>
        <p:txBody>
          <a:bodyPr/>
          <a:lstStyle/>
          <a:p>
            <a:pPr marL="0" indent="0">
              <a:buNone/>
            </a:pPr>
            <a:r>
              <a:rPr lang="tr-TR" dirty="0" smtClean="0"/>
              <a:t>2. TABLONUN İÇERİĞİ İLE İLGİLİ HUSUSLAR </a:t>
            </a:r>
          </a:p>
          <a:p>
            <a:pPr marL="0" indent="0">
              <a:buNone/>
            </a:pPr>
            <a:r>
              <a:rPr lang="tr-TR" dirty="0" smtClean="0"/>
              <a:t>a) BAŞLIK: Kamu hizmetini doğrudan sunan idarenin adı ve “Hizmet Standartları” ifadesi yazılacaktır. (Örnek: </a:t>
            </a:r>
            <a:r>
              <a:rPr lang="tr-TR" dirty="0" smtClean="0">
                <a:solidFill>
                  <a:srgbClr val="FF0000"/>
                </a:solidFill>
              </a:rPr>
              <a:t>TEKİRDAĞ BÜYÜKŞEHİR BELEDİYESİ YAZI İŞLER İVE KARARLAR DAİRE BAŞKANLIĞI HİZMET STANDARTLARI</a:t>
            </a:r>
            <a:r>
              <a:rPr lang="tr-TR" dirty="0" smtClean="0"/>
              <a:t>) </a:t>
            </a:r>
          </a:p>
          <a:p>
            <a:pPr marL="0" indent="0">
              <a:buNone/>
            </a:pPr>
            <a:r>
              <a:rPr lang="tr-TR" dirty="0" smtClean="0"/>
              <a:t>b) HİZMETİN ADI: Bu sütuna idarenin gerçek veya tüzel kişilere (vatandaş, şirketler, sivil toplum kuruluşları vb.) yönelik, başvuru üzerine yaptığı bütün hizmetler yazılacaktır. </a:t>
            </a:r>
          </a:p>
          <a:p>
            <a:pPr marL="0" indent="0">
              <a:buNone/>
            </a:pPr>
            <a:r>
              <a:rPr lang="tr-TR" dirty="0" smtClean="0"/>
              <a:t>c) İSTENEN BELGELER: Bu sütuna idare tarafından hizmetin sunumu için gerçek veya tüzel kişilerden istenen belgeler tam olarak yazılacaktır.</a:t>
            </a:r>
            <a:endParaRPr lang="tr-TR" dirty="0"/>
          </a:p>
        </p:txBody>
      </p:sp>
    </p:spTree>
    <p:extLst>
      <p:ext uri="{BB962C8B-B14F-4D97-AF65-F5344CB8AC3E}">
        <p14:creationId xmlns:p14="http://schemas.microsoft.com/office/powerpoint/2010/main" val="30572191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61257"/>
            <a:ext cx="10515600" cy="5915706"/>
          </a:xfrm>
        </p:spPr>
        <p:txBody>
          <a:bodyPr>
            <a:normAutofit fontScale="92500" lnSpcReduction="10000"/>
          </a:bodyPr>
          <a:lstStyle/>
          <a:p>
            <a:r>
              <a:rPr lang="tr-TR" dirty="0" smtClean="0"/>
              <a:t>ç) HİZMETİN TAMAMLANMA SÜRESİ (EN GEÇ): Bu sütunda idarenin hizmeti ne kadar sürede bitirmeyi taahhüt ettiği belirtilecektir. Bu süre idarenin taahhüdüdür. İdare, hizmeti mevzuatta belirtilen süreden önce bitirebileceğini taahhüt ediyorsa, bu süreyi yazacaktır. Süre olarak, dakika, saat, iş günü veya ay, tam sayı olarak yazılacaktır (Örnek: ½ iş günü veya 0,5 iş günü yerine 4 saat, 3,5 ay yerine 3 ay 15 gün). 1 ila 5 günlük süreler, iş günü olarak belirlenecektir. Hizmet ile ilgili başvurudan sonra yerinde inceleme gerekmesi durumunda, tespit edilen eksikliklerin başvuru sahibi tarafından tamamlanması için geçen süreler hariç tutulacaktır. Bu konu ile ilgili not yazılacak ise istenen belgelerin altına yazılacaktır. </a:t>
            </a:r>
          </a:p>
          <a:p>
            <a:r>
              <a:rPr lang="tr-TR" dirty="0" smtClean="0"/>
              <a:t>d) İLK MÜRACAAT YERİ: Kamu Hizmet Standartları tablosunda belirtilenlerin dışında belge istenmesi, eksiksiz belge ile başvuru yapılmasına rağmen hizmetin belirtilen sürede tamamlanmaması veya tabloda bazı hizmetlerin bulunmadığının tespiti durumunda, müracaat edilecek görevlinin adı, unvanı, adresi, telefon ve faks numarası ile e-posta bilgileri yazılacaktır. İlk müracaat yeri hizmeti doğrudan veren idarenin amiri olacaktır.</a:t>
            </a:r>
            <a:endParaRPr lang="tr-TR" dirty="0"/>
          </a:p>
        </p:txBody>
      </p:sp>
    </p:spTree>
    <p:extLst>
      <p:ext uri="{BB962C8B-B14F-4D97-AF65-F5344CB8AC3E}">
        <p14:creationId xmlns:p14="http://schemas.microsoft.com/office/powerpoint/2010/main" val="575459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3 Slayt Numarası Yer Tutucusu"/>
          <p:cNvSpPr>
            <a:spLocks noGrp="1"/>
          </p:cNvSpPr>
          <p:nvPr>
            <p:ph type="sldNum" sz="quarter" idx="12"/>
          </p:nvPr>
        </p:nvSpPr>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eaLnBrk="1" hangingPunct="1"/>
            <a:fld id="{C095FBFE-B5E2-4742-8505-69206E39A616}" type="slidenum">
              <a:rPr lang="tr-TR" altLang="tr-TR" sz="1400" b="0">
                <a:solidFill>
                  <a:schemeClr val="tx1"/>
                </a:solidFill>
                <a:latin typeface="Times New Roman" panose="02020603050405020304" pitchFamily="18" charset="0"/>
              </a:rPr>
              <a:pPr eaLnBrk="1" hangingPunct="1"/>
              <a:t>3</a:t>
            </a:fld>
            <a:endParaRPr lang="tr-TR" altLang="tr-TR" sz="1400" b="0">
              <a:solidFill>
                <a:schemeClr val="tx1"/>
              </a:solidFill>
              <a:latin typeface="Times New Roman" panose="02020603050405020304" pitchFamily="18" charset="0"/>
            </a:endParaRPr>
          </a:p>
        </p:txBody>
      </p:sp>
      <p:grpSp>
        <p:nvGrpSpPr>
          <p:cNvPr id="6147" name="Group 3"/>
          <p:cNvGrpSpPr>
            <a:grpSpLocks/>
          </p:cNvGrpSpPr>
          <p:nvPr/>
        </p:nvGrpSpPr>
        <p:grpSpPr bwMode="auto">
          <a:xfrm>
            <a:off x="1524000" y="25401"/>
            <a:ext cx="9118600" cy="1027113"/>
            <a:chOff x="0" y="16"/>
            <a:chExt cx="5744" cy="647"/>
          </a:xfrm>
        </p:grpSpPr>
        <p:pic>
          <p:nvPicPr>
            <p:cNvPr id="6192" name="Picture 4" descr="Bayrak"/>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041" y="16"/>
              <a:ext cx="703"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93" name="Group 5"/>
            <p:cNvGrpSpPr>
              <a:grpSpLocks/>
            </p:cNvGrpSpPr>
            <p:nvPr/>
          </p:nvGrpSpPr>
          <p:grpSpPr bwMode="auto">
            <a:xfrm>
              <a:off x="0" y="16"/>
              <a:ext cx="612" cy="647"/>
              <a:chOff x="2336" y="1661"/>
              <a:chExt cx="953" cy="1003"/>
            </a:xfrm>
          </p:grpSpPr>
          <p:sp>
            <p:nvSpPr>
              <p:cNvPr id="6194" name="Freeform 6"/>
              <p:cNvSpPr>
                <a:spLocks/>
              </p:cNvSpPr>
              <p:nvPr/>
            </p:nvSpPr>
            <p:spPr bwMode="auto">
              <a:xfrm>
                <a:off x="2336" y="1661"/>
                <a:ext cx="953" cy="1003"/>
              </a:xfrm>
              <a:custGeom>
                <a:avLst/>
                <a:gdLst>
                  <a:gd name="T0" fmla="*/ 1 w 1658"/>
                  <a:gd name="T1" fmla="*/ 1 h 1628"/>
                  <a:gd name="T2" fmla="*/ 1 w 1658"/>
                  <a:gd name="T3" fmla="*/ 1 h 1628"/>
                  <a:gd name="T4" fmla="*/ 1 w 1658"/>
                  <a:gd name="T5" fmla="*/ 1 h 1628"/>
                  <a:gd name="T6" fmla="*/ 1 w 1658"/>
                  <a:gd name="T7" fmla="*/ 1 h 1628"/>
                  <a:gd name="T8" fmla="*/ 1 w 1658"/>
                  <a:gd name="T9" fmla="*/ 1 h 1628"/>
                  <a:gd name="T10" fmla="*/ 1 w 1658"/>
                  <a:gd name="T11" fmla="*/ 1 h 1628"/>
                  <a:gd name="T12" fmla="*/ 1 w 1658"/>
                  <a:gd name="T13" fmla="*/ 1 h 1628"/>
                  <a:gd name="T14" fmla="*/ 1 w 1658"/>
                  <a:gd name="T15" fmla="*/ 1 h 1628"/>
                  <a:gd name="T16" fmla="*/ 1 w 1658"/>
                  <a:gd name="T17" fmla="*/ 1 h 1628"/>
                  <a:gd name="T18" fmla="*/ 1 w 1658"/>
                  <a:gd name="T19" fmla="*/ 1 h 1628"/>
                  <a:gd name="T20" fmla="*/ 1 w 1658"/>
                  <a:gd name="T21" fmla="*/ 1 h 1628"/>
                  <a:gd name="T22" fmla="*/ 1 w 1658"/>
                  <a:gd name="T23" fmla="*/ 1 h 1628"/>
                  <a:gd name="T24" fmla="*/ 1 w 1658"/>
                  <a:gd name="T25" fmla="*/ 1 h 1628"/>
                  <a:gd name="T26" fmla="*/ 1 w 1658"/>
                  <a:gd name="T27" fmla="*/ 1 h 1628"/>
                  <a:gd name="T28" fmla="*/ 1 w 1658"/>
                  <a:gd name="T29" fmla="*/ 1 h 1628"/>
                  <a:gd name="T30" fmla="*/ 1 w 1658"/>
                  <a:gd name="T31" fmla="*/ 1 h 1628"/>
                  <a:gd name="T32" fmla="*/ 1 w 1658"/>
                  <a:gd name="T33" fmla="*/ 1 h 1628"/>
                  <a:gd name="T34" fmla="*/ 1 w 1658"/>
                  <a:gd name="T35" fmla="*/ 1 h 1628"/>
                  <a:gd name="T36" fmla="*/ 1 w 1658"/>
                  <a:gd name="T37" fmla="*/ 1 h 1628"/>
                  <a:gd name="T38" fmla="*/ 1 w 1658"/>
                  <a:gd name="T39" fmla="*/ 1 h 1628"/>
                  <a:gd name="T40" fmla="*/ 1 w 1658"/>
                  <a:gd name="T41" fmla="*/ 1 h 1628"/>
                  <a:gd name="T42" fmla="*/ 1 w 1658"/>
                  <a:gd name="T43" fmla="*/ 1 h 1628"/>
                  <a:gd name="T44" fmla="*/ 1 w 1658"/>
                  <a:gd name="T45" fmla="*/ 1 h 1628"/>
                  <a:gd name="T46" fmla="*/ 1 w 1658"/>
                  <a:gd name="T47" fmla="*/ 1 h 1628"/>
                  <a:gd name="T48" fmla="*/ 1 w 1658"/>
                  <a:gd name="T49" fmla="*/ 1 h 1628"/>
                  <a:gd name="T50" fmla="*/ 1 w 1658"/>
                  <a:gd name="T51" fmla="*/ 1 h 1628"/>
                  <a:gd name="T52" fmla="*/ 1 w 1658"/>
                  <a:gd name="T53" fmla="*/ 1 h 1628"/>
                  <a:gd name="T54" fmla="*/ 1 w 1658"/>
                  <a:gd name="T55" fmla="*/ 1 h 1628"/>
                  <a:gd name="T56" fmla="*/ 1 w 1658"/>
                  <a:gd name="T57" fmla="*/ 1 h 1628"/>
                  <a:gd name="T58" fmla="*/ 1 w 1658"/>
                  <a:gd name="T59" fmla="*/ 1 h 1628"/>
                  <a:gd name="T60" fmla="*/ 1 w 1658"/>
                  <a:gd name="T61" fmla="*/ 1 h 1628"/>
                  <a:gd name="T62" fmla="*/ 1 w 1658"/>
                  <a:gd name="T63" fmla="*/ 1 h 1628"/>
                  <a:gd name="T64" fmla="*/ 1 w 1658"/>
                  <a:gd name="T65" fmla="*/ 1 h 1628"/>
                  <a:gd name="T66" fmla="*/ 1 w 1658"/>
                  <a:gd name="T67" fmla="*/ 1 h 1628"/>
                  <a:gd name="T68" fmla="*/ 1 w 1658"/>
                  <a:gd name="T69" fmla="*/ 1 h 1628"/>
                  <a:gd name="T70" fmla="*/ 1 w 1658"/>
                  <a:gd name="T71" fmla="*/ 1 h 1628"/>
                  <a:gd name="T72" fmla="*/ 1 w 1658"/>
                  <a:gd name="T73" fmla="*/ 1 h 1628"/>
                  <a:gd name="T74" fmla="*/ 1 w 1658"/>
                  <a:gd name="T75" fmla="*/ 1 h 1628"/>
                  <a:gd name="T76" fmla="*/ 1 w 1658"/>
                  <a:gd name="T77" fmla="*/ 1 h 1628"/>
                  <a:gd name="T78" fmla="*/ 1 w 1658"/>
                  <a:gd name="T79" fmla="*/ 1 h 1628"/>
                  <a:gd name="T80" fmla="*/ 1 w 1658"/>
                  <a:gd name="T81" fmla="*/ 1 h 1628"/>
                  <a:gd name="T82" fmla="*/ 1 w 1658"/>
                  <a:gd name="T83" fmla="*/ 1 h 1628"/>
                  <a:gd name="T84" fmla="*/ 1 w 1658"/>
                  <a:gd name="T85" fmla="*/ 0 h 162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658"/>
                  <a:gd name="T130" fmla="*/ 0 h 1628"/>
                  <a:gd name="T131" fmla="*/ 1658 w 1658"/>
                  <a:gd name="T132" fmla="*/ 1628 h 162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658" h="1628">
                    <a:moveTo>
                      <a:pt x="830" y="0"/>
                    </a:moveTo>
                    <a:lnTo>
                      <a:pt x="872" y="1"/>
                    </a:lnTo>
                    <a:lnTo>
                      <a:pt x="914" y="3"/>
                    </a:lnTo>
                    <a:lnTo>
                      <a:pt x="955" y="9"/>
                    </a:lnTo>
                    <a:lnTo>
                      <a:pt x="995" y="17"/>
                    </a:lnTo>
                    <a:lnTo>
                      <a:pt x="1035" y="24"/>
                    </a:lnTo>
                    <a:lnTo>
                      <a:pt x="1075" y="36"/>
                    </a:lnTo>
                    <a:lnTo>
                      <a:pt x="1114" y="49"/>
                    </a:lnTo>
                    <a:lnTo>
                      <a:pt x="1152" y="63"/>
                    </a:lnTo>
                    <a:lnTo>
                      <a:pt x="1189" y="80"/>
                    </a:lnTo>
                    <a:lnTo>
                      <a:pt x="1223" y="97"/>
                    </a:lnTo>
                    <a:lnTo>
                      <a:pt x="1260" y="118"/>
                    </a:lnTo>
                    <a:lnTo>
                      <a:pt x="1292" y="139"/>
                    </a:lnTo>
                    <a:lnTo>
                      <a:pt x="1325" y="162"/>
                    </a:lnTo>
                    <a:lnTo>
                      <a:pt x="1355" y="185"/>
                    </a:lnTo>
                    <a:lnTo>
                      <a:pt x="1386" y="212"/>
                    </a:lnTo>
                    <a:lnTo>
                      <a:pt x="1415" y="239"/>
                    </a:lnTo>
                    <a:lnTo>
                      <a:pt x="1442" y="266"/>
                    </a:lnTo>
                    <a:lnTo>
                      <a:pt x="1469" y="297"/>
                    </a:lnTo>
                    <a:lnTo>
                      <a:pt x="1493" y="327"/>
                    </a:lnTo>
                    <a:lnTo>
                      <a:pt x="1517" y="360"/>
                    </a:lnTo>
                    <a:lnTo>
                      <a:pt x="1538" y="392"/>
                    </a:lnTo>
                    <a:lnTo>
                      <a:pt x="1559" y="427"/>
                    </a:lnTo>
                    <a:lnTo>
                      <a:pt x="1576" y="461"/>
                    </a:lnTo>
                    <a:lnTo>
                      <a:pt x="1593" y="498"/>
                    </a:lnTo>
                    <a:lnTo>
                      <a:pt x="1609" y="534"/>
                    </a:lnTo>
                    <a:lnTo>
                      <a:pt x="1622" y="573"/>
                    </a:lnTo>
                    <a:lnTo>
                      <a:pt x="1632" y="611"/>
                    </a:lnTo>
                    <a:lnTo>
                      <a:pt x="1641" y="651"/>
                    </a:lnTo>
                    <a:lnTo>
                      <a:pt x="1649" y="689"/>
                    </a:lnTo>
                    <a:lnTo>
                      <a:pt x="1655" y="732"/>
                    </a:lnTo>
                    <a:lnTo>
                      <a:pt x="1656" y="772"/>
                    </a:lnTo>
                    <a:lnTo>
                      <a:pt x="1658" y="814"/>
                    </a:lnTo>
                    <a:lnTo>
                      <a:pt x="1656" y="856"/>
                    </a:lnTo>
                    <a:lnTo>
                      <a:pt x="1655" y="896"/>
                    </a:lnTo>
                    <a:lnTo>
                      <a:pt x="1649" y="939"/>
                    </a:lnTo>
                    <a:lnTo>
                      <a:pt x="1641" y="977"/>
                    </a:lnTo>
                    <a:lnTo>
                      <a:pt x="1632" y="1017"/>
                    </a:lnTo>
                    <a:lnTo>
                      <a:pt x="1622" y="1055"/>
                    </a:lnTo>
                    <a:lnTo>
                      <a:pt x="1609" y="1094"/>
                    </a:lnTo>
                    <a:lnTo>
                      <a:pt x="1593" y="1130"/>
                    </a:lnTo>
                    <a:lnTo>
                      <a:pt x="1576" y="1167"/>
                    </a:lnTo>
                    <a:lnTo>
                      <a:pt x="1559" y="1201"/>
                    </a:lnTo>
                    <a:lnTo>
                      <a:pt x="1538" y="1236"/>
                    </a:lnTo>
                    <a:lnTo>
                      <a:pt x="1517" y="1268"/>
                    </a:lnTo>
                    <a:lnTo>
                      <a:pt x="1493" y="1301"/>
                    </a:lnTo>
                    <a:lnTo>
                      <a:pt x="1469" y="1331"/>
                    </a:lnTo>
                    <a:lnTo>
                      <a:pt x="1442" y="1362"/>
                    </a:lnTo>
                    <a:lnTo>
                      <a:pt x="1415" y="1389"/>
                    </a:lnTo>
                    <a:lnTo>
                      <a:pt x="1386" y="1416"/>
                    </a:lnTo>
                    <a:lnTo>
                      <a:pt x="1355" y="1443"/>
                    </a:lnTo>
                    <a:lnTo>
                      <a:pt x="1325" y="1466"/>
                    </a:lnTo>
                    <a:lnTo>
                      <a:pt x="1292" y="1489"/>
                    </a:lnTo>
                    <a:lnTo>
                      <a:pt x="1260" y="1510"/>
                    </a:lnTo>
                    <a:lnTo>
                      <a:pt x="1223" y="1531"/>
                    </a:lnTo>
                    <a:lnTo>
                      <a:pt x="1189" y="1548"/>
                    </a:lnTo>
                    <a:lnTo>
                      <a:pt x="1152" y="1565"/>
                    </a:lnTo>
                    <a:lnTo>
                      <a:pt x="1114" y="1579"/>
                    </a:lnTo>
                    <a:lnTo>
                      <a:pt x="1075" y="1592"/>
                    </a:lnTo>
                    <a:lnTo>
                      <a:pt x="1035" y="1604"/>
                    </a:lnTo>
                    <a:lnTo>
                      <a:pt x="995" y="1611"/>
                    </a:lnTo>
                    <a:lnTo>
                      <a:pt x="955" y="1619"/>
                    </a:lnTo>
                    <a:lnTo>
                      <a:pt x="914" y="1625"/>
                    </a:lnTo>
                    <a:lnTo>
                      <a:pt x="872" y="1627"/>
                    </a:lnTo>
                    <a:lnTo>
                      <a:pt x="830" y="1628"/>
                    </a:lnTo>
                    <a:lnTo>
                      <a:pt x="786" y="1627"/>
                    </a:lnTo>
                    <a:lnTo>
                      <a:pt x="744" y="1625"/>
                    </a:lnTo>
                    <a:lnTo>
                      <a:pt x="703" y="1619"/>
                    </a:lnTo>
                    <a:lnTo>
                      <a:pt x="663" y="1611"/>
                    </a:lnTo>
                    <a:lnTo>
                      <a:pt x="623" y="1604"/>
                    </a:lnTo>
                    <a:lnTo>
                      <a:pt x="583" y="1592"/>
                    </a:lnTo>
                    <a:lnTo>
                      <a:pt x="544" y="1579"/>
                    </a:lnTo>
                    <a:lnTo>
                      <a:pt x="506" y="1565"/>
                    </a:lnTo>
                    <a:lnTo>
                      <a:pt x="469" y="1548"/>
                    </a:lnTo>
                    <a:lnTo>
                      <a:pt x="435" y="1531"/>
                    </a:lnTo>
                    <a:lnTo>
                      <a:pt x="398" y="1510"/>
                    </a:lnTo>
                    <a:lnTo>
                      <a:pt x="366" y="1489"/>
                    </a:lnTo>
                    <a:lnTo>
                      <a:pt x="333" y="1466"/>
                    </a:lnTo>
                    <a:lnTo>
                      <a:pt x="303" y="1443"/>
                    </a:lnTo>
                    <a:lnTo>
                      <a:pt x="272" y="1416"/>
                    </a:lnTo>
                    <a:lnTo>
                      <a:pt x="243" y="1389"/>
                    </a:lnTo>
                    <a:lnTo>
                      <a:pt x="216" y="1362"/>
                    </a:lnTo>
                    <a:lnTo>
                      <a:pt x="189" y="1331"/>
                    </a:lnTo>
                    <a:lnTo>
                      <a:pt x="165" y="1301"/>
                    </a:lnTo>
                    <a:lnTo>
                      <a:pt x="141" y="1268"/>
                    </a:lnTo>
                    <a:lnTo>
                      <a:pt x="120" y="1236"/>
                    </a:lnTo>
                    <a:lnTo>
                      <a:pt x="99" y="1201"/>
                    </a:lnTo>
                    <a:lnTo>
                      <a:pt x="82" y="1167"/>
                    </a:lnTo>
                    <a:lnTo>
                      <a:pt x="65" y="1130"/>
                    </a:lnTo>
                    <a:lnTo>
                      <a:pt x="49" y="1094"/>
                    </a:lnTo>
                    <a:lnTo>
                      <a:pt x="36" y="1055"/>
                    </a:lnTo>
                    <a:lnTo>
                      <a:pt x="26" y="1017"/>
                    </a:lnTo>
                    <a:lnTo>
                      <a:pt x="17" y="977"/>
                    </a:lnTo>
                    <a:lnTo>
                      <a:pt x="9" y="939"/>
                    </a:lnTo>
                    <a:lnTo>
                      <a:pt x="3" y="896"/>
                    </a:lnTo>
                    <a:lnTo>
                      <a:pt x="2" y="856"/>
                    </a:lnTo>
                    <a:lnTo>
                      <a:pt x="0" y="814"/>
                    </a:lnTo>
                    <a:lnTo>
                      <a:pt x="2" y="772"/>
                    </a:lnTo>
                    <a:lnTo>
                      <a:pt x="3" y="732"/>
                    </a:lnTo>
                    <a:lnTo>
                      <a:pt x="9" y="689"/>
                    </a:lnTo>
                    <a:lnTo>
                      <a:pt x="17" y="651"/>
                    </a:lnTo>
                    <a:lnTo>
                      <a:pt x="26" y="611"/>
                    </a:lnTo>
                    <a:lnTo>
                      <a:pt x="36" y="573"/>
                    </a:lnTo>
                    <a:lnTo>
                      <a:pt x="49" y="534"/>
                    </a:lnTo>
                    <a:lnTo>
                      <a:pt x="65" y="498"/>
                    </a:lnTo>
                    <a:lnTo>
                      <a:pt x="82" y="461"/>
                    </a:lnTo>
                    <a:lnTo>
                      <a:pt x="99" y="427"/>
                    </a:lnTo>
                    <a:lnTo>
                      <a:pt x="120" y="392"/>
                    </a:lnTo>
                    <a:lnTo>
                      <a:pt x="141" y="360"/>
                    </a:lnTo>
                    <a:lnTo>
                      <a:pt x="165" y="327"/>
                    </a:lnTo>
                    <a:lnTo>
                      <a:pt x="189" y="297"/>
                    </a:lnTo>
                    <a:lnTo>
                      <a:pt x="216" y="266"/>
                    </a:lnTo>
                    <a:lnTo>
                      <a:pt x="243" y="239"/>
                    </a:lnTo>
                    <a:lnTo>
                      <a:pt x="272" y="212"/>
                    </a:lnTo>
                    <a:lnTo>
                      <a:pt x="303" y="185"/>
                    </a:lnTo>
                    <a:lnTo>
                      <a:pt x="333" y="162"/>
                    </a:lnTo>
                    <a:lnTo>
                      <a:pt x="366" y="139"/>
                    </a:lnTo>
                    <a:lnTo>
                      <a:pt x="398" y="118"/>
                    </a:lnTo>
                    <a:lnTo>
                      <a:pt x="435" y="97"/>
                    </a:lnTo>
                    <a:lnTo>
                      <a:pt x="469" y="80"/>
                    </a:lnTo>
                    <a:lnTo>
                      <a:pt x="506" y="63"/>
                    </a:lnTo>
                    <a:lnTo>
                      <a:pt x="544" y="49"/>
                    </a:lnTo>
                    <a:lnTo>
                      <a:pt x="583" y="36"/>
                    </a:lnTo>
                    <a:lnTo>
                      <a:pt x="623" y="24"/>
                    </a:lnTo>
                    <a:lnTo>
                      <a:pt x="663" y="17"/>
                    </a:lnTo>
                    <a:lnTo>
                      <a:pt x="703" y="9"/>
                    </a:lnTo>
                    <a:lnTo>
                      <a:pt x="744" y="3"/>
                    </a:lnTo>
                    <a:lnTo>
                      <a:pt x="786" y="1"/>
                    </a:lnTo>
                    <a:lnTo>
                      <a:pt x="83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195" name="Freeform 7"/>
              <p:cNvSpPr>
                <a:spLocks/>
              </p:cNvSpPr>
              <p:nvPr/>
            </p:nvSpPr>
            <p:spPr bwMode="auto">
              <a:xfrm>
                <a:off x="2355" y="1682"/>
                <a:ext cx="911" cy="957"/>
              </a:xfrm>
              <a:custGeom>
                <a:avLst/>
                <a:gdLst>
                  <a:gd name="T0" fmla="*/ 1 w 1584"/>
                  <a:gd name="T1" fmla="*/ 1 h 1554"/>
                  <a:gd name="T2" fmla="*/ 1 w 1584"/>
                  <a:gd name="T3" fmla="*/ 1 h 1554"/>
                  <a:gd name="T4" fmla="*/ 1 w 1584"/>
                  <a:gd name="T5" fmla="*/ 1 h 1554"/>
                  <a:gd name="T6" fmla="*/ 1 w 1584"/>
                  <a:gd name="T7" fmla="*/ 1 h 1554"/>
                  <a:gd name="T8" fmla="*/ 1 w 1584"/>
                  <a:gd name="T9" fmla="*/ 1 h 1554"/>
                  <a:gd name="T10" fmla="*/ 1 w 1584"/>
                  <a:gd name="T11" fmla="*/ 1 h 1554"/>
                  <a:gd name="T12" fmla="*/ 1 w 1584"/>
                  <a:gd name="T13" fmla="*/ 1 h 1554"/>
                  <a:gd name="T14" fmla="*/ 1 w 1584"/>
                  <a:gd name="T15" fmla="*/ 1 h 1554"/>
                  <a:gd name="T16" fmla="*/ 1 w 1584"/>
                  <a:gd name="T17" fmla="*/ 1 h 1554"/>
                  <a:gd name="T18" fmla="*/ 1 w 1584"/>
                  <a:gd name="T19" fmla="*/ 1 h 1554"/>
                  <a:gd name="T20" fmla="*/ 1 w 1584"/>
                  <a:gd name="T21" fmla="*/ 1 h 1554"/>
                  <a:gd name="T22" fmla="*/ 1 w 1584"/>
                  <a:gd name="T23" fmla="*/ 1 h 1554"/>
                  <a:gd name="T24" fmla="*/ 1 w 1584"/>
                  <a:gd name="T25" fmla="*/ 1 h 1554"/>
                  <a:gd name="T26" fmla="*/ 1 w 1584"/>
                  <a:gd name="T27" fmla="*/ 1 h 1554"/>
                  <a:gd name="T28" fmla="*/ 1 w 1584"/>
                  <a:gd name="T29" fmla="*/ 1 h 1554"/>
                  <a:gd name="T30" fmla="*/ 1 w 1584"/>
                  <a:gd name="T31" fmla="*/ 1 h 1554"/>
                  <a:gd name="T32" fmla="*/ 1 w 1584"/>
                  <a:gd name="T33" fmla="*/ 1 h 1554"/>
                  <a:gd name="T34" fmla="*/ 1 w 1584"/>
                  <a:gd name="T35" fmla="*/ 1 h 1554"/>
                  <a:gd name="T36" fmla="*/ 1 w 1584"/>
                  <a:gd name="T37" fmla="*/ 1 h 1554"/>
                  <a:gd name="T38" fmla="*/ 1 w 1584"/>
                  <a:gd name="T39" fmla="*/ 1 h 1554"/>
                  <a:gd name="T40" fmla="*/ 1 w 1584"/>
                  <a:gd name="T41" fmla="*/ 1 h 1554"/>
                  <a:gd name="T42" fmla="*/ 1 w 1584"/>
                  <a:gd name="T43" fmla="*/ 1 h 1554"/>
                  <a:gd name="T44" fmla="*/ 1 w 1584"/>
                  <a:gd name="T45" fmla="*/ 1 h 1554"/>
                  <a:gd name="T46" fmla="*/ 1 w 1584"/>
                  <a:gd name="T47" fmla="*/ 1 h 1554"/>
                  <a:gd name="T48" fmla="*/ 1 w 1584"/>
                  <a:gd name="T49" fmla="*/ 1 h 1554"/>
                  <a:gd name="T50" fmla="*/ 1 w 1584"/>
                  <a:gd name="T51" fmla="*/ 1 h 1554"/>
                  <a:gd name="T52" fmla="*/ 1 w 1584"/>
                  <a:gd name="T53" fmla="*/ 1 h 1554"/>
                  <a:gd name="T54" fmla="*/ 1 w 1584"/>
                  <a:gd name="T55" fmla="*/ 1 h 1554"/>
                  <a:gd name="T56" fmla="*/ 1 w 1584"/>
                  <a:gd name="T57" fmla="*/ 1 h 1554"/>
                  <a:gd name="T58" fmla="*/ 1 w 1584"/>
                  <a:gd name="T59" fmla="*/ 1 h 1554"/>
                  <a:gd name="T60" fmla="*/ 1 w 1584"/>
                  <a:gd name="T61" fmla="*/ 1 h 1554"/>
                  <a:gd name="T62" fmla="*/ 0 w 1584"/>
                  <a:gd name="T63" fmla="*/ 1 h 1554"/>
                  <a:gd name="T64" fmla="*/ 1 w 1584"/>
                  <a:gd name="T65" fmla="*/ 1 h 1554"/>
                  <a:gd name="T66" fmla="*/ 1 w 1584"/>
                  <a:gd name="T67" fmla="*/ 1 h 1554"/>
                  <a:gd name="T68" fmla="*/ 1 w 1584"/>
                  <a:gd name="T69" fmla="*/ 1 h 1554"/>
                  <a:gd name="T70" fmla="*/ 1 w 1584"/>
                  <a:gd name="T71" fmla="*/ 1 h 1554"/>
                  <a:gd name="T72" fmla="*/ 1 w 1584"/>
                  <a:gd name="T73" fmla="*/ 1 h 1554"/>
                  <a:gd name="T74" fmla="*/ 1 w 1584"/>
                  <a:gd name="T75" fmla="*/ 1 h 1554"/>
                  <a:gd name="T76" fmla="*/ 1 w 1584"/>
                  <a:gd name="T77" fmla="*/ 1 h 1554"/>
                  <a:gd name="T78" fmla="*/ 1 w 1584"/>
                  <a:gd name="T79" fmla="*/ 1 h 1554"/>
                  <a:gd name="T80" fmla="*/ 1 w 1584"/>
                  <a:gd name="T81" fmla="*/ 1 h 1554"/>
                  <a:gd name="T82" fmla="*/ 1 w 1584"/>
                  <a:gd name="T83" fmla="*/ 1 h 1554"/>
                  <a:gd name="T84" fmla="*/ 1 w 1584"/>
                  <a:gd name="T85" fmla="*/ 0 h 155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584"/>
                  <a:gd name="T130" fmla="*/ 0 h 1554"/>
                  <a:gd name="T131" fmla="*/ 1584 w 1584"/>
                  <a:gd name="T132" fmla="*/ 1554 h 155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584" h="1554">
                    <a:moveTo>
                      <a:pt x="792" y="0"/>
                    </a:moveTo>
                    <a:lnTo>
                      <a:pt x="832" y="0"/>
                    </a:lnTo>
                    <a:lnTo>
                      <a:pt x="873" y="4"/>
                    </a:lnTo>
                    <a:lnTo>
                      <a:pt x="911" y="8"/>
                    </a:lnTo>
                    <a:lnTo>
                      <a:pt x="951" y="15"/>
                    </a:lnTo>
                    <a:lnTo>
                      <a:pt x="990" y="23"/>
                    </a:lnTo>
                    <a:lnTo>
                      <a:pt x="1026" y="35"/>
                    </a:lnTo>
                    <a:lnTo>
                      <a:pt x="1063" y="46"/>
                    </a:lnTo>
                    <a:lnTo>
                      <a:pt x="1099" y="61"/>
                    </a:lnTo>
                    <a:lnTo>
                      <a:pt x="1135" y="77"/>
                    </a:lnTo>
                    <a:lnTo>
                      <a:pt x="1168" y="94"/>
                    </a:lnTo>
                    <a:lnTo>
                      <a:pt x="1203" y="113"/>
                    </a:lnTo>
                    <a:lnTo>
                      <a:pt x="1233" y="132"/>
                    </a:lnTo>
                    <a:lnTo>
                      <a:pt x="1266" y="153"/>
                    </a:lnTo>
                    <a:lnTo>
                      <a:pt x="1295" y="176"/>
                    </a:lnTo>
                    <a:lnTo>
                      <a:pt x="1323" y="201"/>
                    </a:lnTo>
                    <a:lnTo>
                      <a:pt x="1352" y="228"/>
                    </a:lnTo>
                    <a:lnTo>
                      <a:pt x="1377" y="255"/>
                    </a:lnTo>
                    <a:lnTo>
                      <a:pt x="1402" y="284"/>
                    </a:lnTo>
                    <a:lnTo>
                      <a:pt x="1427" y="312"/>
                    </a:lnTo>
                    <a:lnTo>
                      <a:pt x="1448" y="343"/>
                    </a:lnTo>
                    <a:lnTo>
                      <a:pt x="1469" y="374"/>
                    </a:lnTo>
                    <a:lnTo>
                      <a:pt x="1488" y="406"/>
                    </a:lnTo>
                    <a:lnTo>
                      <a:pt x="1506" y="441"/>
                    </a:lnTo>
                    <a:lnTo>
                      <a:pt x="1521" y="475"/>
                    </a:lnTo>
                    <a:lnTo>
                      <a:pt x="1536" y="510"/>
                    </a:lnTo>
                    <a:lnTo>
                      <a:pt x="1548" y="546"/>
                    </a:lnTo>
                    <a:lnTo>
                      <a:pt x="1559" y="583"/>
                    </a:lnTo>
                    <a:lnTo>
                      <a:pt x="1567" y="621"/>
                    </a:lnTo>
                    <a:lnTo>
                      <a:pt x="1575" y="659"/>
                    </a:lnTo>
                    <a:lnTo>
                      <a:pt x="1580" y="698"/>
                    </a:lnTo>
                    <a:lnTo>
                      <a:pt x="1582" y="736"/>
                    </a:lnTo>
                    <a:lnTo>
                      <a:pt x="1584" y="776"/>
                    </a:lnTo>
                    <a:lnTo>
                      <a:pt x="1582" y="816"/>
                    </a:lnTo>
                    <a:lnTo>
                      <a:pt x="1580" y="857"/>
                    </a:lnTo>
                    <a:lnTo>
                      <a:pt x="1575" y="895"/>
                    </a:lnTo>
                    <a:lnTo>
                      <a:pt x="1567" y="933"/>
                    </a:lnTo>
                    <a:lnTo>
                      <a:pt x="1559" y="970"/>
                    </a:lnTo>
                    <a:lnTo>
                      <a:pt x="1548" y="1008"/>
                    </a:lnTo>
                    <a:lnTo>
                      <a:pt x="1536" y="1043"/>
                    </a:lnTo>
                    <a:lnTo>
                      <a:pt x="1521" y="1079"/>
                    </a:lnTo>
                    <a:lnTo>
                      <a:pt x="1506" y="1113"/>
                    </a:lnTo>
                    <a:lnTo>
                      <a:pt x="1488" y="1146"/>
                    </a:lnTo>
                    <a:lnTo>
                      <a:pt x="1469" y="1179"/>
                    </a:lnTo>
                    <a:lnTo>
                      <a:pt x="1448" y="1211"/>
                    </a:lnTo>
                    <a:lnTo>
                      <a:pt x="1427" y="1242"/>
                    </a:lnTo>
                    <a:lnTo>
                      <a:pt x="1402" y="1271"/>
                    </a:lnTo>
                    <a:lnTo>
                      <a:pt x="1377" y="1299"/>
                    </a:lnTo>
                    <a:lnTo>
                      <a:pt x="1352" y="1326"/>
                    </a:lnTo>
                    <a:lnTo>
                      <a:pt x="1323" y="1351"/>
                    </a:lnTo>
                    <a:lnTo>
                      <a:pt x="1295" y="1376"/>
                    </a:lnTo>
                    <a:lnTo>
                      <a:pt x="1266" y="1399"/>
                    </a:lnTo>
                    <a:lnTo>
                      <a:pt x="1233" y="1420"/>
                    </a:lnTo>
                    <a:lnTo>
                      <a:pt x="1203" y="1441"/>
                    </a:lnTo>
                    <a:lnTo>
                      <a:pt x="1168" y="1460"/>
                    </a:lnTo>
                    <a:lnTo>
                      <a:pt x="1135" y="1478"/>
                    </a:lnTo>
                    <a:lnTo>
                      <a:pt x="1099" y="1493"/>
                    </a:lnTo>
                    <a:lnTo>
                      <a:pt x="1063" y="1506"/>
                    </a:lnTo>
                    <a:lnTo>
                      <a:pt x="1026" y="1520"/>
                    </a:lnTo>
                    <a:lnTo>
                      <a:pt x="990" y="1529"/>
                    </a:lnTo>
                    <a:lnTo>
                      <a:pt x="951" y="1539"/>
                    </a:lnTo>
                    <a:lnTo>
                      <a:pt x="911" y="1545"/>
                    </a:lnTo>
                    <a:lnTo>
                      <a:pt x="873" y="1550"/>
                    </a:lnTo>
                    <a:lnTo>
                      <a:pt x="832" y="1552"/>
                    </a:lnTo>
                    <a:lnTo>
                      <a:pt x="792" y="1554"/>
                    </a:lnTo>
                    <a:lnTo>
                      <a:pt x="752" y="1552"/>
                    </a:lnTo>
                    <a:lnTo>
                      <a:pt x="712" y="1550"/>
                    </a:lnTo>
                    <a:lnTo>
                      <a:pt x="671" y="1545"/>
                    </a:lnTo>
                    <a:lnTo>
                      <a:pt x="633" y="1539"/>
                    </a:lnTo>
                    <a:lnTo>
                      <a:pt x="595" y="1529"/>
                    </a:lnTo>
                    <a:lnTo>
                      <a:pt x="556" y="1520"/>
                    </a:lnTo>
                    <a:lnTo>
                      <a:pt x="520" y="1506"/>
                    </a:lnTo>
                    <a:lnTo>
                      <a:pt x="483" y="1493"/>
                    </a:lnTo>
                    <a:lnTo>
                      <a:pt x="449" y="1478"/>
                    </a:lnTo>
                    <a:lnTo>
                      <a:pt x="414" y="1460"/>
                    </a:lnTo>
                    <a:lnTo>
                      <a:pt x="382" y="1441"/>
                    </a:lnTo>
                    <a:lnTo>
                      <a:pt x="349" y="1420"/>
                    </a:lnTo>
                    <a:lnTo>
                      <a:pt x="318" y="1399"/>
                    </a:lnTo>
                    <a:lnTo>
                      <a:pt x="288" y="1376"/>
                    </a:lnTo>
                    <a:lnTo>
                      <a:pt x="259" y="1351"/>
                    </a:lnTo>
                    <a:lnTo>
                      <a:pt x="232" y="1326"/>
                    </a:lnTo>
                    <a:lnTo>
                      <a:pt x="205" y="1299"/>
                    </a:lnTo>
                    <a:lnTo>
                      <a:pt x="180" y="1271"/>
                    </a:lnTo>
                    <a:lnTo>
                      <a:pt x="157" y="1242"/>
                    </a:lnTo>
                    <a:lnTo>
                      <a:pt x="134" y="1211"/>
                    </a:lnTo>
                    <a:lnTo>
                      <a:pt x="115" y="1179"/>
                    </a:lnTo>
                    <a:lnTo>
                      <a:pt x="96" y="1146"/>
                    </a:lnTo>
                    <a:lnTo>
                      <a:pt x="79" y="1113"/>
                    </a:lnTo>
                    <a:lnTo>
                      <a:pt x="61" y="1079"/>
                    </a:lnTo>
                    <a:lnTo>
                      <a:pt x="48" y="1043"/>
                    </a:lnTo>
                    <a:lnTo>
                      <a:pt x="35" y="1008"/>
                    </a:lnTo>
                    <a:lnTo>
                      <a:pt x="25" y="970"/>
                    </a:lnTo>
                    <a:lnTo>
                      <a:pt x="15" y="933"/>
                    </a:lnTo>
                    <a:lnTo>
                      <a:pt x="8" y="895"/>
                    </a:lnTo>
                    <a:lnTo>
                      <a:pt x="4" y="857"/>
                    </a:lnTo>
                    <a:lnTo>
                      <a:pt x="0" y="816"/>
                    </a:lnTo>
                    <a:lnTo>
                      <a:pt x="0" y="776"/>
                    </a:lnTo>
                    <a:lnTo>
                      <a:pt x="0" y="736"/>
                    </a:lnTo>
                    <a:lnTo>
                      <a:pt x="4" y="698"/>
                    </a:lnTo>
                    <a:lnTo>
                      <a:pt x="8" y="659"/>
                    </a:lnTo>
                    <a:lnTo>
                      <a:pt x="15" y="621"/>
                    </a:lnTo>
                    <a:lnTo>
                      <a:pt x="25" y="583"/>
                    </a:lnTo>
                    <a:lnTo>
                      <a:pt x="35" y="546"/>
                    </a:lnTo>
                    <a:lnTo>
                      <a:pt x="48" y="510"/>
                    </a:lnTo>
                    <a:lnTo>
                      <a:pt x="61" y="475"/>
                    </a:lnTo>
                    <a:lnTo>
                      <a:pt x="79" y="441"/>
                    </a:lnTo>
                    <a:lnTo>
                      <a:pt x="96" y="406"/>
                    </a:lnTo>
                    <a:lnTo>
                      <a:pt x="115" y="374"/>
                    </a:lnTo>
                    <a:lnTo>
                      <a:pt x="134" y="343"/>
                    </a:lnTo>
                    <a:lnTo>
                      <a:pt x="157" y="312"/>
                    </a:lnTo>
                    <a:lnTo>
                      <a:pt x="180" y="284"/>
                    </a:lnTo>
                    <a:lnTo>
                      <a:pt x="205" y="255"/>
                    </a:lnTo>
                    <a:lnTo>
                      <a:pt x="232" y="228"/>
                    </a:lnTo>
                    <a:lnTo>
                      <a:pt x="259" y="201"/>
                    </a:lnTo>
                    <a:lnTo>
                      <a:pt x="288" y="176"/>
                    </a:lnTo>
                    <a:lnTo>
                      <a:pt x="318" y="153"/>
                    </a:lnTo>
                    <a:lnTo>
                      <a:pt x="349" y="132"/>
                    </a:lnTo>
                    <a:lnTo>
                      <a:pt x="382" y="113"/>
                    </a:lnTo>
                    <a:lnTo>
                      <a:pt x="414" y="94"/>
                    </a:lnTo>
                    <a:lnTo>
                      <a:pt x="449" y="77"/>
                    </a:lnTo>
                    <a:lnTo>
                      <a:pt x="483" y="61"/>
                    </a:lnTo>
                    <a:lnTo>
                      <a:pt x="520" y="46"/>
                    </a:lnTo>
                    <a:lnTo>
                      <a:pt x="556" y="35"/>
                    </a:lnTo>
                    <a:lnTo>
                      <a:pt x="595" y="23"/>
                    </a:lnTo>
                    <a:lnTo>
                      <a:pt x="633" y="15"/>
                    </a:lnTo>
                    <a:lnTo>
                      <a:pt x="671" y="8"/>
                    </a:lnTo>
                    <a:lnTo>
                      <a:pt x="712" y="4"/>
                    </a:lnTo>
                    <a:lnTo>
                      <a:pt x="752" y="0"/>
                    </a:lnTo>
                    <a:lnTo>
                      <a:pt x="792" y="0"/>
                    </a:lnTo>
                    <a:close/>
                  </a:path>
                </a:pathLst>
              </a:custGeom>
              <a:solidFill>
                <a:srgbClr val="103A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196" name="Freeform 8"/>
              <p:cNvSpPr>
                <a:spLocks/>
              </p:cNvSpPr>
              <p:nvPr/>
            </p:nvSpPr>
            <p:spPr bwMode="auto">
              <a:xfrm>
                <a:off x="2355" y="1682"/>
                <a:ext cx="911" cy="957"/>
              </a:xfrm>
              <a:custGeom>
                <a:avLst/>
                <a:gdLst>
                  <a:gd name="T0" fmla="*/ 1 w 1584"/>
                  <a:gd name="T1" fmla="*/ 1 h 1554"/>
                  <a:gd name="T2" fmla="*/ 1 w 1584"/>
                  <a:gd name="T3" fmla="*/ 1 h 1554"/>
                  <a:gd name="T4" fmla="*/ 1 w 1584"/>
                  <a:gd name="T5" fmla="*/ 1 h 1554"/>
                  <a:gd name="T6" fmla="*/ 1 w 1584"/>
                  <a:gd name="T7" fmla="*/ 1 h 1554"/>
                  <a:gd name="T8" fmla="*/ 1 w 1584"/>
                  <a:gd name="T9" fmla="*/ 1 h 1554"/>
                  <a:gd name="T10" fmla="*/ 1 w 1584"/>
                  <a:gd name="T11" fmla="*/ 1 h 1554"/>
                  <a:gd name="T12" fmla="*/ 1 w 1584"/>
                  <a:gd name="T13" fmla="*/ 1 h 1554"/>
                  <a:gd name="T14" fmla="*/ 1 w 1584"/>
                  <a:gd name="T15" fmla="*/ 1 h 1554"/>
                  <a:gd name="T16" fmla="*/ 1 w 1584"/>
                  <a:gd name="T17" fmla="*/ 1 h 1554"/>
                  <a:gd name="T18" fmla="*/ 1 w 1584"/>
                  <a:gd name="T19" fmla="*/ 1 h 1554"/>
                  <a:gd name="T20" fmla="*/ 1 w 1584"/>
                  <a:gd name="T21" fmla="*/ 1 h 1554"/>
                  <a:gd name="T22" fmla="*/ 1 w 1584"/>
                  <a:gd name="T23" fmla="*/ 1 h 1554"/>
                  <a:gd name="T24" fmla="*/ 1 w 1584"/>
                  <a:gd name="T25" fmla="*/ 1 h 1554"/>
                  <a:gd name="T26" fmla="*/ 1 w 1584"/>
                  <a:gd name="T27" fmla="*/ 1 h 1554"/>
                  <a:gd name="T28" fmla="*/ 1 w 1584"/>
                  <a:gd name="T29" fmla="*/ 1 h 1554"/>
                  <a:gd name="T30" fmla="*/ 1 w 1584"/>
                  <a:gd name="T31" fmla="*/ 1 h 1554"/>
                  <a:gd name="T32" fmla="*/ 1 w 1584"/>
                  <a:gd name="T33" fmla="*/ 1 h 1554"/>
                  <a:gd name="T34" fmla="*/ 1 w 1584"/>
                  <a:gd name="T35" fmla="*/ 1 h 1554"/>
                  <a:gd name="T36" fmla="*/ 1 w 1584"/>
                  <a:gd name="T37" fmla="*/ 1 h 1554"/>
                  <a:gd name="T38" fmla="*/ 1 w 1584"/>
                  <a:gd name="T39" fmla="*/ 1 h 1554"/>
                  <a:gd name="T40" fmla="*/ 1 w 1584"/>
                  <a:gd name="T41" fmla="*/ 1 h 1554"/>
                  <a:gd name="T42" fmla="*/ 1 w 1584"/>
                  <a:gd name="T43" fmla="*/ 1 h 1554"/>
                  <a:gd name="T44" fmla="*/ 1 w 1584"/>
                  <a:gd name="T45" fmla="*/ 1 h 1554"/>
                  <a:gd name="T46" fmla="*/ 1 w 1584"/>
                  <a:gd name="T47" fmla="*/ 1 h 1554"/>
                  <a:gd name="T48" fmla="*/ 1 w 1584"/>
                  <a:gd name="T49" fmla="*/ 1 h 1554"/>
                  <a:gd name="T50" fmla="*/ 1 w 1584"/>
                  <a:gd name="T51" fmla="*/ 1 h 1554"/>
                  <a:gd name="T52" fmla="*/ 1 w 1584"/>
                  <a:gd name="T53" fmla="*/ 1 h 1554"/>
                  <a:gd name="T54" fmla="*/ 1 w 1584"/>
                  <a:gd name="T55" fmla="*/ 1 h 1554"/>
                  <a:gd name="T56" fmla="*/ 1 w 1584"/>
                  <a:gd name="T57" fmla="*/ 1 h 1554"/>
                  <a:gd name="T58" fmla="*/ 1 w 1584"/>
                  <a:gd name="T59" fmla="*/ 1 h 1554"/>
                  <a:gd name="T60" fmla="*/ 1 w 1584"/>
                  <a:gd name="T61" fmla="*/ 1 h 1554"/>
                  <a:gd name="T62" fmla="*/ 0 w 1584"/>
                  <a:gd name="T63" fmla="*/ 1 h 1554"/>
                  <a:gd name="T64" fmla="*/ 1 w 1584"/>
                  <a:gd name="T65" fmla="*/ 1 h 1554"/>
                  <a:gd name="T66" fmla="*/ 1 w 1584"/>
                  <a:gd name="T67" fmla="*/ 1 h 1554"/>
                  <a:gd name="T68" fmla="*/ 1 w 1584"/>
                  <a:gd name="T69" fmla="*/ 1 h 1554"/>
                  <a:gd name="T70" fmla="*/ 1 w 1584"/>
                  <a:gd name="T71" fmla="*/ 1 h 1554"/>
                  <a:gd name="T72" fmla="*/ 1 w 1584"/>
                  <a:gd name="T73" fmla="*/ 1 h 1554"/>
                  <a:gd name="T74" fmla="*/ 1 w 1584"/>
                  <a:gd name="T75" fmla="*/ 1 h 1554"/>
                  <a:gd name="T76" fmla="*/ 1 w 1584"/>
                  <a:gd name="T77" fmla="*/ 1 h 1554"/>
                  <a:gd name="T78" fmla="*/ 1 w 1584"/>
                  <a:gd name="T79" fmla="*/ 1 h 1554"/>
                  <a:gd name="T80" fmla="*/ 1 w 1584"/>
                  <a:gd name="T81" fmla="*/ 1 h 1554"/>
                  <a:gd name="T82" fmla="*/ 1 w 1584"/>
                  <a:gd name="T83" fmla="*/ 1 h 1554"/>
                  <a:gd name="T84" fmla="*/ 1 w 1584"/>
                  <a:gd name="T85" fmla="*/ 0 h 155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584"/>
                  <a:gd name="T130" fmla="*/ 0 h 1554"/>
                  <a:gd name="T131" fmla="*/ 1584 w 1584"/>
                  <a:gd name="T132" fmla="*/ 1554 h 155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584" h="1554">
                    <a:moveTo>
                      <a:pt x="792" y="0"/>
                    </a:moveTo>
                    <a:lnTo>
                      <a:pt x="832" y="0"/>
                    </a:lnTo>
                    <a:lnTo>
                      <a:pt x="873" y="4"/>
                    </a:lnTo>
                    <a:lnTo>
                      <a:pt x="911" y="8"/>
                    </a:lnTo>
                    <a:lnTo>
                      <a:pt x="951" y="15"/>
                    </a:lnTo>
                    <a:lnTo>
                      <a:pt x="990" y="23"/>
                    </a:lnTo>
                    <a:lnTo>
                      <a:pt x="1026" y="35"/>
                    </a:lnTo>
                    <a:lnTo>
                      <a:pt x="1063" y="46"/>
                    </a:lnTo>
                    <a:lnTo>
                      <a:pt x="1099" y="61"/>
                    </a:lnTo>
                    <a:lnTo>
                      <a:pt x="1135" y="77"/>
                    </a:lnTo>
                    <a:lnTo>
                      <a:pt x="1168" y="94"/>
                    </a:lnTo>
                    <a:lnTo>
                      <a:pt x="1203" y="113"/>
                    </a:lnTo>
                    <a:lnTo>
                      <a:pt x="1233" y="132"/>
                    </a:lnTo>
                    <a:lnTo>
                      <a:pt x="1266" y="153"/>
                    </a:lnTo>
                    <a:lnTo>
                      <a:pt x="1295" y="176"/>
                    </a:lnTo>
                    <a:lnTo>
                      <a:pt x="1323" y="201"/>
                    </a:lnTo>
                    <a:lnTo>
                      <a:pt x="1352" y="228"/>
                    </a:lnTo>
                    <a:lnTo>
                      <a:pt x="1377" y="255"/>
                    </a:lnTo>
                    <a:lnTo>
                      <a:pt x="1402" y="284"/>
                    </a:lnTo>
                    <a:lnTo>
                      <a:pt x="1427" y="312"/>
                    </a:lnTo>
                    <a:lnTo>
                      <a:pt x="1448" y="343"/>
                    </a:lnTo>
                    <a:lnTo>
                      <a:pt x="1469" y="374"/>
                    </a:lnTo>
                    <a:lnTo>
                      <a:pt x="1488" y="406"/>
                    </a:lnTo>
                    <a:lnTo>
                      <a:pt x="1506" y="441"/>
                    </a:lnTo>
                    <a:lnTo>
                      <a:pt x="1521" y="475"/>
                    </a:lnTo>
                    <a:lnTo>
                      <a:pt x="1536" y="510"/>
                    </a:lnTo>
                    <a:lnTo>
                      <a:pt x="1548" y="546"/>
                    </a:lnTo>
                    <a:lnTo>
                      <a:pt x="1559" y="583"/>
                    </a:lnTo>
                    <a:lnTo>
                      <a:pt x="1567" y="621"/>
                    </a:lnTo>
                    <a:lnTo>
                      <a:pt x="1575" y="659"/>
                    </a:lnTo>
                    <a:lnTo>
                      <a:pt x="1580" y="698"/>
                    </a:lnTo>
                    <a:lnTo>
                      <a:pt x="1582" y="736"/>
                    </a:lnTo>
                    <a:lnTo>
                      <a:pt x="1584" y="776"/>
                    </a:lnTo>
                    <a:lnTo>
                      <a:pt x="1582" y="816"/>
                    </a:lnTo>
                    <a:lnTo>
                      <a:pt x="1580" y="857"/>
                    </a:lnTo>
                    <a:lnTo>
                      <a:pt x="1575" y="895"/>
                    </a:lnTo>
                    <a:lnTo>
                      <a:pt x="1567" y="933"/>
                    </a:lnTo>
                    <a:lnTo>
                      <a:pt x="1559" y="970"/>
                    </a:lnTo>
                    <a:lnTo>
                      <a:pt x="1548" y="1008"/>
                    </a:lnTo>
                    <a:lnTo>
                      <a:pt x="1536" y="1043"/>
                    </a:lnTo>
                    <a:lnTo>
                      <a:pt x="1521" y="1079"/>
                    </a:lnTo>
                    <a:lnTo>
                      <a:pt x="1506" y="1113"/>
                    </a:lnTo>
                    <a:lnTo>
                      <a:pt x="1488" y="1146"/>
                    </a:lnTo>
                    <a:lnTo>
                      <a:pt x="1469" y="1179"/>
                    </a:lnTo>
                    <a:lnTo>
                      <a:pt x="1448" y="1211"/>
                    </a:lnTo>
                    <a:lnTo>
                      <a:pt x="1427" y="1242"/>
                    </a:lnTo>
                    <a:lnTo>
                      <a:pt x="1402" y="1271"/>
                    </a:lnTo>
                    <a:lnTo>
                      <a:pt x="1377" y="1299"/>
                    </a:lnTo>
                    <a:lnTo>
                      <a:pt x="1352" y="1326"/>
                    </a:lnTo>
                    <a:lnTo>
                      <a:pt x="1323" y="1351"/>
                    </a:lnTo>
                    <a:lnTo>
                      <a:pt x="1295" y="1376"/>
                    </a:lnTo>
                    <a:lnTo>
                      <a:pt x="1266" y="1399"/>
                    </a:lnTo>
                    <a:lnTo>
                      <a:pt x="1233" y="1420"/>
                    </a:lnTo>
                    <a:lnTo>
                      <a:pt x="1203" y="1441"/>
                    </a:lnTo>
                    <a:lnTo>
                      <a:pt x="1168" y="1460"/>
                    </a:lnTo>
                    <a:lnTo>
                      <a:pt x="1135" y="1478"/>
                    </a:lnTo>
                    <a:lnTo>
                      <a:pt x="1099" y="1493"/>
                    </a:lnTo>
                    <a:lnTo>
                      <a:pt x="1063" y="1506"/>
                    </a:lnTo>
                    <a:lnTo>
                      <a:pt x="1026" y="1520"/>
                    </a:lnTo>
                    <a:lnTo>
                      <a:pt x="990" y="1529"/>
                    </a:lnTo>
                    <a:lnTo>
                      <a:pt x="951" y="1539"/>
                    </a:lnTo>
                    <a:lnTo>
                      <a:pt x="911" y="1545"/>
                    </a:lnTo>
                    <a:lnTo>
                      <a:pt x="873" y="1550"/>
                    </a:lnTo>
                    <a:lnTo>
                      <a:pt x="832" y="1552"/>
                    </a:lnTo>
                    <a:lnTo>
                      <a:pt x="792" y="1554"/>
                    </a:lnTo>
                    <a:lnTo>
                      <a:pt x="752" y="1552"/>
                    </a:lnTo>
                    <a:lnTo>
                      <a:pt x="712" y="1550"/>
                    </a:lnTo>
                    <a:lnTo>
                      <a:pt x="671" y="1545"/>
                    </a:lnTo>
                    <a:lnTo>
                      <a:pt x="633" y="1539"/>
                    </a:lnTo>
                    <a:lnTo>
                      <a:pt x="595" y="1529"/>
                    </a:lnTo>
                    <a:lnTo>
                      <a:pt x="556" y="1520"/>
                    </a:lnTo>
                    <a:lnTo>
                      <a:pt x="520" y="1506"/>
                    </a:lnTo>
                    <a:lnTo>
                      <a:pt x="483" y="1493"/>
                    </a:lnTo>
                    <a:lnTo>
                      <a:pt x="449" y="1478"/>
                    </a:lnTo>
                    <a:lnTo>
                      <a:pt x="414" y="1460"/>
                    </a:lnTo>
                    <a:lnTo>
                      <a:pt x="382" y="1441"/>
                    </a:lnTo>
                    <a:lnTo>
                      <a:pt x="349" y="1420"/>
                    </a:lnTo>
                    <a:lnTo>
                      <a:pt x="318" y="1399"/>
                    </a:lnTo>
                    <a:lnTo>
                      <a:pt x="288" y="1376"/>
                    </a:lnTo>
                    <a:lnTo>
                      <a:pt x="259" y="1351"/>
                    </a:lnTo>
                    <a:lnTo>
                      <a:pt x="232" y="1326"/>
                    </a:lnTo>
                    <a:lnTo>
                      <a:pt x="205" y="1299"/>
                    </a:lnTo>
                    <a:lnTo>
                      <a:pt x="180" y="1271"/>
                    </a:lnTo>
                    <a:lnTo>
                      <a:pt x="157" y="1242"/>
                    </a:lnTo>
                    <a:lnTo>
                      <a:pt x="134" y="1211"/>
                    </a:lnTo>
                    <a:lnTo>
                      <a:pt x="115" y="1179"/>
                    </a:lnTo>
                    <a:lnTo>
                      <a:pt x="96" y="1146"/>
                    </a:lnTo>
                    <a:lnTo>
                      <a:pt x="79" y="1113"/>
                    </a:lnTo>
                    <a:lnTo>
                      <a:pt x="61" y="1079"/>
                    </a:lnTo>
                    <a:lnTo>
                      <a:pt x="48" y="1043"/>
                    </a:lnTo>
                    <a:lnTo>
                      <a:pt x="35" y="1008"/>
                    </a:lnTo>
                    <a:lnTo>
                      <a:pt x="25" y="970"/>
                    </a:lnTo>
                    <a:lnTo>
                      <a:pt x="15" y="933"/>
                    </a:lnTo>
                    <a:lnTo>
                      <a:pt x="8" y="895"/>
                    </a:lnTo>
                    <a:lnTo>
                      <a:pt x="4" y="857"/>
                    </a:lnTo>
                    <a:lnTo>
                      <a:pt x="0" y="816"/>
                    </a:lnTo>
                    <a:lnTo>
                      <a:pt x="0" y="776"/>
                    </a:lnTo>
                    <a:lnTo>
                      <a:pt x="0" y="736"/>
                    </a:lnTo>
                    <a:lnTo>
                      <a:pt x="4" y="698"/>
                    </a:lnTo>
                    <a:lnTo>
                      <a:pt x="8" y="659"/>
                    </a:lnTo>
                    <a:lnTo>
                      <a:pt x="15" y="621"/>
                    </a:lnTo>
                    <a:lnTo>
                      <a:pt x="25" y="583"/>
                    </a:lnTo>
                    <a:lnTo>
                      <a:pt x="35" y="546"/>
                    </a:lnTo>
                    <a:lnTo>
                      <a:pt x="48" y="510"/>
                    </a:lnTo>
                    <a:lnTo>
                      <a:pt x="61" y="475"/>
                    </a:lnTo>
                    <a:lnTo>
                      <a:pt x="79" y="441"/>
                    </a:lnTo>
                    <a:lnTo>
                      <a:pt x="96" y="406"/>
                    </a:lnTo>
                    <a:lnTo>
                      <a:pt x="115" y="374"/>
                    </a:lnTo>
                    <a:lnTo>
                      <a:pt x="134" y="343"/>
                    </a:lnTo>
                    <a:lnTo>
                      <a:pt x="157" y="312"/>
                    </a:lnTo>
                    <a:lnTo>
                      <a:pt x="180" y="284"/>
                    </a:lnTo>
                    <a:lnTo>
                      <a:pt x="205" y="255"/>
                    </a:lnTo>
                    <a:lnTo>
                      <a:pt x="232" y="228"/>
                    </a:lnTo>
                    <a:lnTo>
                      <a:pt x="259" y="201"/>
                    </a:lnTo>
                    <a:lnTo>
                      <a:pt x="288" y="176"/>
                    </a:lnTo>
                    <a:lnTo>
                      <a:pt x="318" y="153"/>
                    </a:lnTo>
                    <a:lnTo>
                      <a:pt x="349" y="132"/>
                    </a:lnTo>
                    <a:lnTo>
                      <a:pt x="382" y="113"/>
                    </a:lnTo>
                    <a:lnTo>
                      <a:pt x="414" y="94"/>
                    </a:lnTo>
                    <a:lnTo>
                      <a:pt x="449" y="77"/>
                    </a:lnTo>
                    <a:lnTo>
                      <a:pt x="483" y="61"/>
                    </a:lnTo>
                    <a:lnTo>
                      <a:pt x="520" y="46"/>
                    </a:lnTo>
                    <a:lnTo>
                      <a:pt x="556" y="35"/>
                    </a:lnTo>
                    <a:lnTo>
                      <a:pt x="595" y="23"/>
                    </a:lnTo>
                    <a:lnTo>
                      <a:pt x="633" y="15"/>
                    </a:lnTo>
                    <a:lnTo>
                      <a:pt x="671" y="8"/>
                    </a:lnTo>
                    <a:lnTo>
                      <a:pt x="712" y="4"/>
                    </a:lnTo>
                    <a:lnTo>
                      <a:pt x="752" y="0"/>
                    </a:lnTo>
                    <a:lnTo>
                      <a:pt x="792" y="0"/>
                    </a:lnTo>
                  </a:path>
                </a:pathLst>
              </a:custGeom>
              <a:noFill/>
              <a:ln w="1588">
                <a:solidFill>
                  <a:srgbClr val="103A6F"/>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6197" name="Freeform 9"/>
              <p:cNvSpPr>
                <a:spLocks/>
              </p:cNvSpPr>
              <p:nvPr/>
            </p:nvSpPr>
            <p:spPr bwMode="auto">
              <a:xfrm>
                <a:off x="2471" y="1803"/>
                <a:ext cx="683" cy="723"/>
              </a:xfrm>
              <a:custGeom>
                <a:avLst/>
                <a:gdLst>
                  <a:gd name="T0" fmla="*/ 1 w 1190"/>
                  <a:gd name="T1" fmla="*/ 1 h 1174"/>
                  <a:gd name="T2" fmla="*/ 1 w 1190"/>
                  <a:gd name="T3" fmla="*/ 1 h 1174"/>
                  <a:gd name="T4" fmla="*/ 1 w 1190"/>
                  <a:gd name="T5" fmla="*/ 1 h 1174"/>
                  <a:gd name="T6" fmla="*/ 1 w 1190"/>
                  <a:gd name="T7" fmla="*/ 1 h 1174"/>
                  <a:gd name="T8" fmla="*/ 1 w 1190"/>
                  <a:gd name="T9" fmla="*/ 1 h 1174"/>
                  <a:gd name="T10" fmla="*/ 1 w 1190"/>
                  <a:gd name="T11" fmla="*/ 1 h 1174"/>
                  <a:gd name="T12" fmla="*/ 1 w 1190"/>
                  <a:gd name="T13" fmla="*/ 1 h 1174"/>
                  <a:gd name="T14" fmla="*/ 1 w 1190"/>
                  <a:gd name="T15" fmla="*/ 1 h 1174"/>
                  <a:gd name="T16" fmla="*/ 1 w 1190"/>
                  <a:gd name="T17" fmla="*/ 1 h 1174"/>
                  <a:gd name="T18" fmla="*/ 1 w 1190"/>
                  <a:gd name="T19" fmla="*/ 1 h 1174"/>
                  <a:gd name="T20" fmla="*/ 1 w 1190"/>
                  <a:gd name="T21" fmla="*/ 1 h 1174"/>
                  <a:gd name="T22" fmla="*/ 1 w 1190"/>
                  <a:gd name="T23" fmla="*/ 1 h 1174"/>
                  <a:gd name="T24" fmla="*/ 1 w 1190"/>
                  <a:gd name="T25" fmla="*/ 1 h 1174"/>
                  <a:gd name="T26" fmla="*/ 1 w 1190"/>
                  <a:gd name="T27" fmla="*/ 1 h 1174"/>
                  <a:gd name="T28" fmla="*/ 1 w 1190"/>
                  <a:gd name="T29" fmla="*/ 1 h 1174"/>
                  <a:gd name="T30" fmla="*/ 1 w 1190"/>
                  <a:gd name="T31" fmla="*/ 1 h 1174"/>
                  <a:gd name="T32" fmla="*/ 1 w 1190"/>
                  <a:gd name="T33" fmla="*/ 1 h 1174"/>
                  <a:gd name="T34" fmla="*/ 1 w 1190"/>
                  <a:gd name="T35" fmla="*/ 1 h 1174"/>
                  <a:gd name="T36" fmla="*/ 1 w 1190"/>
                  <a:gd name="T37" fmla="*/ 1 h 1174"/>
                  <a:gd name="T38" fmla="*/ 1 w 1190"/>
                  <a:gd name="T39" fmla="*/ 1 h 1174"/>
                  <a:gd name="T40" fmla="*/ 1 w 1190"/>
                  <a:gd name="T41" fmla="*/ 1 h 1174"/>
                  <a:gd name="T42" fmla="*/ 1 w 1190"/>
                  <a:gd name="T43" fmla="*/ 1 h 1174"/>
                  <a:gd name="T44" fmla="*/ 1 w 1190"/>
                  <a:gd name="T45" fmla="*/ 1 h 1174"/>
                  <a:gd name="T46" fmla="*/ 1 w 1190"/>
                  <a:gd name="T47" fmla="*/ 1 h 1174"/>
                  <a:gd name="T48" fmla="*/ 1 w 1190"/>
                  <a:gd name="T49" fmla="*/ 1 h 1174"/>
                  <a:gd name="T50" fmla="*/ 1 w 1190"/>
                  <a:gd name="T51" fmla="*/ 1 h 1174"/>
                  <a:gd name="T52" fmla="*/ 1 w 1190"/>
                  <a:gd name="T53" fmla="*/ 1 h 1174"/>
                  <a:gd name="T54" fmla="*/ 1 w 1190"/>
                  <a:gd name="T55" fmla="*/ 1 h 1174"/>
                  <a:gd name="T56" fmla="*/ 1 w 1190"/>
                  <a:gd name="T57" fmla="*/ 1 h 1174"/>
                  <a:gd name="T58" fmla="*/ 1 w 1190"/>
                  <a:gd name="T59" fmla="*/ 1 h 1174"/>
                  <a:gd name="T60" fmla="*/ 1 w 1190"/>
                  <a:gd name="T61" fmla="*/ 1 h 1174"/>
                  <a:gd name="T62" fmla="*/ 1 w 1190"/>
                  <a:gd name="T63" fmla="*/ 1 h 1174"/>
                  <a:gd name="T64" fmla="*/ 1 w 1190"/>
                  <a:gd name="T65" fmla="*/ 1 h 1174"/>
                  <a:gd name="T66" fmla="*/ 1 w 1190"/>
                  <a:gd name="T67" fmla="*/ 1 h 1174"/>
                  <a:gd name="T68" fmla="*/ 1 w 1190"/>
                  <a:gd name="T69" fmla="*/ 1 h 1174"/>
                  <a:gd name="T70" fmla="*/ 1 w 1190"/>
                  <a:gd name="T71" fmla="*/ 1 h 1174"/>
                  <a:gd name="T72" fmla="*/ 1 w 1190"/>
                  <a:gd name="T73" fmla="*/ 1 h 1174"/>
                  <a:gd name="T74" fmla="*/ 1 w 1190"/>
                  <a:gd name="T75" fmla="*/ 1 h 1174"/>
                  <a:gd name="T76" fmla="*/ 1 w 1190"/>
                  <a:gd name="T77" fmla="*/ 1 h 1174"/>
                  <a:gd name="T78" fmla="*/ 1 w 1190"/>
                  <a:gd name="T79" fmla="*/ 1 h 1174"/>
                  <a:gd name="T80" fmla="*/ 1 w 1190"/>
                  <a:gd name="T81" fmla="*/ 1 h 1174"/>
                  <a:gd name="T82" fmla="*/ 1 w 1190"/>
                  <a:gd name="T83" fmla="*/ 1 h 1174"/>
                  <a:gd name="T84" fmla="*/ 1 w 1190"/>
                  <a:gd name="T85" fmla="*/ 0 h 117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190"/>
                  <a:gd name="T130" fmla="*/ 0 h 1174"/>
                  <a:gd name="T131" fmla="*/ 1190 w 1190"/>
                  <a:gd name="T132" fmla="*/ 1174 h 117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190" h="1174">
                    <a:moveTo>
                      <a:pt x="596" y="0"/>
                    </a:moveTo>
                    <a:lnTo>
                      <a:pt x="625" y="1"/>
                    </a:lnTo>
                    <a:lnTo>
                      <a:pt x="655" y="3"/>
                    </a:lnTo>
                    <a:lnTo>
                      <a:pt x="686" y="7"/>
                    </a:lnTo>
                    <a:lnTo>
                      <a:pt x="715" y="13"/>
                    </a:lnTo>
                    <a:lnTo>
                      <a:pt x="744" y="19"/>
                    </a:lnTo>
                    <a:lnTo>
                      <a:pt x="772" y="26"/>
                    </a:lnTo>
                    <a:lnTo>
                      <a:pt x="799" y="36"/>
                    </a:lnTo>
                    <a:lnTo>
                      <a:pt x="826" y="47"/>
                    </a:lnTo>
                    <a:lnTo>
                      <a:pt x="853" y="59"/>
                    </a:lnTo>
                    <a:lnTo>
                      <a:pt x="878" y="70"/>
                    </a:lnTo>
                    <a:lnTo>
                      <a:pt x="903" y="86"/>
                    </a:lnTo>
                    <a:lnTo>
                      <a:pt x="928" y="101"/>
                    </a:lnTo>
                    <a:lnTo>
                      <a:pt x="951" y="116"/>
                    </a:lnTo>
                    <a:lnTo>
                      <a:pt x="974" y="134"/>
                    </a:lnTo>
                    <a:lnTo>
                      <a:pt x="995" y="153"/>
                    </a:lnTo>
                    <a:lnTo>
                      <a:pt x="1016" y="172"/>
                    </a:lnTo>
                    <a:lnTo>
                      <a:pt x="1035" y="193"/>
                    </a:lnTo>
                    <a:lnTo>
                      <a:pt x="1054" y="214"/>
                    </a:lnTo>
                    <a:lnTo>
                      <a:pt x="1072" y="237"/>
                    </a:lnTo>
                    <a:lnTo>
                      <a:pt x="1089" y="260"/>
                    </a:lnTo>
                    <a:lnTo>
                      <a:pt x="1104" y="283"/>
                    </a:lnTo>
                    <a:lnTo>
                      <a:pt x="1118" y="308"/>
                    </a:lnTo>
                    <a:lnTo>
                      <a:pt x="1131" y="333"/>
                    </a:lnTo>
                    <a:lnTo>
                      <a:pt x="1143" y="360"/>
                    </a:lnTo>
                    <a:lnTo>
                      <a:pt x="1154" y="387"/>
                    </a:lnTo>
                    <a:lnTo>
                      <a:pt x="1164" y="413"/>
                    </a:lnTo>
                    <a:lnTo>
                      <a:pt x="1171" y="440"/>
                    </a:lnTo>
                    <a:lnTo>
                      <a:pt x="1177" y="469"/>
                    </a:lnTo>
                    <a:lnTo>
                      <a:pt x="1183" y="498"/>
                    </a:lnTo>
                    <a:lnTo>
                      <a:pt x="1187" y="528"/>
                    </a:lnTo>
                    <a:lnTo>
                      <a:pt x="1189" y="557"/>
                    </a:lnTo>
                    <a:lnTo>
                      <a:pt x="1190" y="588"/>
                    </a:lnTo>
                    <a:lnTo>
                      <a:pt x="1189" y="617"/>
                    </a:lnTo>
                    <a:lnTo>
                      <a:pt x="1187" y="647"/>
                    </a:lnTo>
                    <a:lnTo>
                      <a:pt x="1183" y="676"/>
                    </a:lnTo>
                    <a:lnTo>
                      <a:pt x="1177" y="705"/>
                    </a:lnTo>
                    <a:lnTo>
                      <a:pt x="1171" y="733"/>
                    </a:lnTo>
                    <a:lnTo>
                      <a:pt x="1164" y="762"/>
                    </a:lnTo>
                    <a:lnTo>
                      <a:pt x="1154" y="789"/>
                    </a:lnTo>
                    <a:lnTo>
                      <a:pt x="1143" y="816"/>
                    </a:lnTo>
                    <a:lnTo>
                      <a:pt x="1131" y="841"/>
                    </a:lnTo>
                    <a:lnTo>
                      <a:pt x="1118" y="868"/>
                    </a:lnTo>
                    <a:lnTo>
                      <a:pt x="1104" y="891"/>
                    </a:lnTo>
                    <a:lnTo>
                      <a:pt x="1089" y="916"/>
                    </a:lnTo>
                    <a:lnTo>
                      <a:pt x="1072" y="939"/>
                    </a:lnTo>
                    <a:lnTo>
                      <a:pt x="1054" y="960"/>
                    </a:lnTo>
                    <a:lnTo>
                      <a:pt x="1035" y="983"/>
                    </a:lnTo>
                    <a:lnTo>
                      <a:pt x="1016" y="1002"/>
                    </a:lnTo>
                    <a:lnTo>
                      <a:pt x="995" y="1021"/>
                    </a:lnTo>
                    <a:lnTo>
                      <a:pt x="974" y="1040"/>
                    </a:lnTo>
                    <a:lnTo>
                      <a:pt x="951" y="1057"/>
                    </a:lnTo>
                    <a:lnTo>
                      <a:pt x="928" y="1075"/>
                    </a:lnTo>
                    <a:lnTo>
                      <a:pt x="903" y="1090"/>
                    </a:lnTo>
                    <a:lnTo>
                      <a:pt x="878" y="1103"/>
                    </a:lnTo>
                    <a:lnTo>
                      <a:pt x="853" y="1117"/>
                    </a:lnTo>
                    <a:lnTo>
                      <a:pt x="826" y="1128"/>
                    </a:lnTo>
                    <a:lnTo>
                      <a:pt x="799" y="1140"/>
                    </a:lnTo>
                    <a:lnTo>
                      <a:pt x="772" y="1147"/>
                    </a:lnTo>
                    <a:lnTo>
                      <a:pt x="744" y="1155"/>
                    </a:lnTo>
                    <a:lnTo>
                      <a:pt x="715" y="1163"/>
                    </a:lnTo>
                    <a:lnTo>
                      <a:pt x="686" y="1168"/>
                    </a:lnTo>
                    <a:lnTo>
                      <a:pt x="655" y="1172"/>
                    </a:lnTo>
                    <a:lnTo>
                      <a:pt x="625" y="1174"/>
                    </a:lnTo>
                    <a:lnTo>
                      <a:pt x="596" y="1174"/>
                    </a:lnTo>
                    <a:lnTo>
                      <a:pt x="565" y="1174"/>
                    </a:lnTo>
                    <a:lnTo>
                      <a:pt x="535" y="1172"/>
                    </a:lnTo>
                    <a:lnTo>
                      <a:pt x="504" y="1168"/>
                    </a:lnTo>
                    <a:lnTo>
                      <a:pt x="475" y="1163"/>
                    </a:lnTo>
                    <a:lnTo>
                      <a:pt x="446" y="1155"/>
                    </a:lnTo>
                    <a:lnTo>
                      <a:pt x="418" y="1147"/>
                    </a:lnTo>
                    <a:lnTo>
                      <a:pt x="391" y="1140"/>
                    </a:lnTo>
                    <a:lnTo>
                      <a:pt x="364" y="1128"/>
                    </a:lnTo>
                    <a:lnTo>
                      <a:pt x="337" y="1117"/>
                    </a:lnTo>
                    <a:lnTo>
                      <a:pt x="312" y="1103"/>
                    </a:lnTo>
                    <a:lnTo>
                      <a:pt x="287" y="1090"/>
                    </a:lnTo>
                    <a:lnTo>
                      <a:pt x="262" y="1075"/>
                    </a:lnTo>
                    <a:lnTo>
                      <a:pt x="239" y="1057"/>
                    </a:lnTo>
                    <a:lnTo>
                      <a:pt x="216" y="1040"/>
                    </a:lnTo>
                    <a:lnTo>
                      <a:pt x="195" y="1021"/>
                    </a:lnTo>
                    <a:lnTo>
                      <a:pt x="174" y="1002"/>
                    </a:lnTo>
                    <a:lnTo>
                      <a:pt x="155" y="983"/>
                    </a:lnTo>
                    <a:lnTo>
                      <a:pt x="136" y="960"/>
                    </a:lnTo>
                    <a:lnTo>
                      <a:pt x="118" y="939"/>
                    </a:lnTo>
                    <a:lnTo>
                      <a:pt x="101" y="916"/>
                    </a:lnTo>
                    <a:lnTo>
                      <a:pt x="86" y="891"/>
                    </a:lnTo>
                    <a:lnTo>
                      <a:pt x="72" y="868"/>
                    </a:lnTo>
                    <a:lnTo>
                      <a:pt x="59" y="841"/>
                    </a:lnTo>
                    <a:lnTo>
                      <a:pt x="47" y="816"/>
                    </a:lnTo>
                    <a:lnTo>
                      <a:pt x="36" y="789"/>
                    </a:lnTo>
                    <a:lnTo>
                      <a:pt x="26" y="762"/>
                    </a:lnTo>
                    <a:lnTo>
                      <a:pt x="19" y="733"/>
                    </a:lnTo>
                    <a:lnTo>
                      <a:pt x="13" y="705"/>
                    </a:lnTo>
                    <a:lnTo>
                      <a:pt x="7" y="676"/>
                    </a:lnTo>
                    <a:lnTo>
                      <a:pt x="3" y="647"/>
                    </a:lnTo>
                    <a:lnTo>
                      <a:pt x="1" y="617"/>
                    </a:lnTo>
                    <a:lnTo>
                      <a:pt x="0" y="588"/>
                    </a:lnTo>
                    <a:lnTo>
                      <a:pt x="1" y="557"/>
                    </a:lnTo>
                    <a:lnTo>
                      <a:pt x="3" y="528"/>
                    </a:lnTo>
                    <a:lnTo>
                      <a:pt x="7" y="498"/>
                    </a:lnTo>
                    <a:lnTo>
                      <a:pt x="13" y="469"/>
                    </a:lnTo>
                    <a:lnTo>
                      <a:pt x="19" y="440"/>
                    </a:lnTo>
                    <a:lnTo>
                      <a:pt x="26" y="413"/>
                    </a:lnTo>
                    <a:lnTo>
                      <a:pt x="36" y="387"/>
                    </a:lnTo>
                    <a:lnTo>
                      <a:pt x="47" y="360"/>
                    </a:lnTo>
                    <a:lnTo>
                      <a:pt x="59" y="333"/>
                    </a:lnTo>
                    <a:lnTo>
                      <a:pt x="72" y="308"/>
                    </a:lnTo>
                    <a:lnTo>
                      <a:pt x="86" y="283"/>
                    </a:lnTo>
                    <a:lnTo>
                      <a:pt x="101" y="260"/>
                    </a:lnTo>
                    <a:lnTo>
                      <a:pt x="118" y="237"/>
                    </a:lnTo>
                    <a:lnTo>
                      <a:pt x="136" y="214"/>
                    </a:lnTo>
                    <a:lnTo>
                      <a:pt x="155" y="193"/>
                    </a:lnTo>
                    <a:lnTo>
                      <a:pt x="174" y="172"/>
                    </a:lnTo>
                    <a:lnTo>
                      <a:pt x="195" y="153"/>
                    </a:lnTo>
                    <a:lnTo>
                      <a:pt x="216" y="134"/>
                    </a:lnTo>
                    <a:lnTo>
                      <a:pt x="239" y="116"/>
                    </a:lnTo>
                    <a:lnTo>
                      <a:pt x="262" y="101"/>
                    </a:lnTo>
                    <a:lnTo>
                      <a:pt x="287" y="86"/>
                    </a:lnTo>
                    <a:lnTo>
                      <a:pt x="312" y="70"/>
                    </a:lnTo>
                    <a:lnTo>
                      <a:pt x="337" y="59"/>
                    </a:lnTo>
                    <a:lnTo>
                      <a:pt x="364" y="47"/>
                    </a:lnTo>
                    <a:lnTo>
                      <a:pt x="391" y="36"/>
                    </a:lnTo>
                    <a:lnTo>
                      <a:pt x="418" y="26"/>
                    </a:lnTo>
                    <a:lnTo>
                      <a:pt x="446" y="19"/>
                    </a:lnTo>
                    <a:lnTo>
                      <a:pt x="475" y="13"/>
                    </a:lnTo>
                    <a:lnTo>
                      <a:pt x="504" y="7"/>
                    </a:lnTo>
                    <a:lnTo>
                      <a:pt x="535" y="3"/>
                    </a:lnTo>
                    <a:lnTo>
                      <a:pt x="565" y="1"/>
                    </a:lnTo>
                    <a:lnTo>
                      <a:pt x="596"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198" name="Freeform 10"/>
              <p:cNvSpPr>
                <a:spLocks/>
              </p:cNvSpPr>
              <p:nvPr/>
            </p:nvSpPr>
            <p:spPr bwMode="auto">
              <a:xfrm>
                <a:off x="2471" y="1803"/>
                <a:ext cx="683" cy="723"/>
              </a:xfrm>
              <a:custGeom>
                <a:avLst/>
                <a:gdLst>
                  <a:gd name="T0" fmla="*/ 1 w 1190"/>
                  <a:gd name="T1" fmla="*/ 1 h 1174"/>
                  <a:gd name="T2" fmla="*/ 1 w 1190"/>
                  <a:gd name="T3" fmla="*/ 1 h 1174"/>
                  <a:gd name="T4" fmla="*/ 1 w 1190"/>
                  <a:gd name="T5" fmla="*/ 1 h 1174"/>
                  <a:gd name="T6" fmla="*/ 1 w 1190"/>
                  <a:gd name="T7" fmla="*/ 1 h 1174"/>
                  <a:gd name="T8" fmla="*/ 1 w 1190"/>
                  <a:gd name="T9" fmla="*/ 1 h 1174"/>
                  <a:gd name="T10" fmla="*/ 1 w 1190"/>
                  <a:gd name="T11" fmla="*/ 1 h 1174"/>
                  <a:gd name="T12" fmla="*/ 1 w 1190"/>
                  <a:gd name="T13" fmla="*/ 1 h 1174"/>
                  <a:gd name="T14" fmla="*/ 1 w 1190"/>
                  <a:gd name="T15" fmla="*/ 1 h 1174"/>
                  <a:gd name="T16" fmla="*/ 1 w 1190"/>
                  <a:gd name="T17" fmla="*/ 1 h 1174"/>
                  <a:gd name="T18" fmla="*/ 1 w 1190"/>
                  <a:gd name="T19" fmla="*/ 1 h 1174"/>
                  <a:gd name="T20" fmla="*/ 1 w 1190"/>
                  <a:gd name="T21" fmla="*/ 1 h 1174"/>
                  <a:gd name="T22" fmla="*/ 1 w 1190"/>
                  <a:gd name="T23" fmla="*/ 1 h 1174"/>
                  <a:gd name="T24" fmla="*/ 1 w 1190"/>
                  <a:gd name="T25" fmla="*/ 1 h 1174"/>
                  <a:gd name="T26" fmla="*/ 1 w 1190"/>
                  <a:gd name="T27" fmla="*/ 1 h 1174"/>
                  <a:gd name="T28" fmla="*/ 1 w 1190"/>
                  <a:gd name="T29" fmla="*/ 1 h 1174"/>
                  <a:gd name="T30" fmla="*/ 1 w 1190"/>
                  <a:gd name="T31" fmla="*/ 1 h 1174"/>
                  <a:gd name="T32" fmla="*/ 1 w 1190"/>
                  <a:gd name="T33" fmla="*/ 1 h 1174"/>
                  <a:gd name="T34" fmla="*/ 1 w 1190"/>
                  <a:gd name="T35" fmla="*/ 1 h 1174"/>
                  <a:gd name="T36" fmla="*/ 1 w 1190"/>
                  <a:gd name="T37" fmla="*/ 1 h 1174"/>
                  <a:gd name="T38" fmla="*/ 1 w 1190"/>
                  <a:gd name="T39" fmla="*/ 1 h 1174"/>
                  <a:gd name="T40" fmla="*/ 1 w 1190"/>
                  <a:gd name="T41" fmla="*/ 1 h 1174"/>
                  <a:gd name="T42" fmla="*/ 1 w 1190"/>
                  <a:gd name="T43" fmla="*/ 1 h 1174"/>
                  <a:gd name="T44" fmla="*/ 1 w 1190"/>
                  <a:gd name="T45" fmla="*/ 1 h 1174"/>
                  <a:gd name="T46" fmla="*/ 1 w 1190"/>
                  <a:gd name="T47" fmla="*/ 1 h 1174"/>
                  <a:gd name="T48" fmla="*/ 1 w 1190"/>
                  <a:gd name="T49" fmla="*/ 1 h 1174"/>
                  <a:gd name="T50" fmla="*/ 1 w 1190"/>
                  <a:gd name="T51" fmla="*/ 1 h 1174"/>
                  <a:gd name="T52" fmla="*/ 1 w 1190"/>
                  <a:gd name="T53" fmla="*/ 1 h 1174"/>
                  <a:gd name="T54" fmla="*/ 1 w 1190"/>
                  <a:gd name="T55" fmla="*/ 1 h 1174"/>
                  <a:gd name="T56" fmla="*/ 1 w 1190"/>
                  <a:gd name="T57" fmla="*/ 1 h 1174"/>
                  <a:gd name="T58" fmla="*/ 1 w 1190"/>
                  <a:gd name="T59" fmla="*/ 1 h 1174"/>
                  <a:gd name="T60" fmla="*/ 1 w 1190"/>
                  <a:gd name="T61" fmla="*/ 1 h 1174"/>
                  <a:gd name="T62" fmla="*/ 1 w 1190"/>
                  <a:gd name="T63" fmla="*/ 1 h 1174"/>
                  <a:gd name="T64" fmla="*/ 1 w 1190"/>
                  <a:gd name="T65" fmla="*/ 1 h 1174"/>
                  <a:gd name="T66" fmla="*/ 1 w 1190"/>
                  <a:gd name="T67" fmla="*/ 1 h 1174"/>
                  <a:gd name="T68" fmla="*/ 1 w 1190"/>
                  <a:gd name="T69" fmla="*/ 1 h 1174"/>
                  <a:gd name="T70" fmla="*/ 1 w 1190"/>
                  <a:gd name="T71" fmla="*/ 1 h 1174"/>
                  <a:gd name="T72" fmla="*/ 1 w 1190"/>
                  <a:gd name="T73" fmla="*/ 1 h 1174"/>
                  <a:gd name="T74" fmla="*/ 1 w 1190"/>
                  <a:gd name="T75" fmla="*/ 1 h 1174"/>
                  <a:gd name="T76" fmla="*/ 1 w 1190"/>
                  <a:gd name="T77" fmla="*/ 1 h 1174"/>
                  <a:gd name="T78" fmla="*/ 1 w 1190"/>
                  <a:gd name="T79" fmla="*/ 1 h 1174"/>
                  <a:gd name="T80" fmla="*/ 1 w 1190"/>
                  <a:gd name="T81" fmla="*/ 1 h 1174"/>
                  <a:gd name="T82" fmla="*/ 1 w 1190"/>
                  <a:gd name="T83" fmla="*/ 1 h 1174"/>
                  <a:gd name="T84" fmla="*/ 1 w 1190"/>
                  <a:gd name="T85" fmla="*/ 0 h 117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190"/>
                  <a:gd name="T130" fmla="*/ 0 h 1174"/>
                  <a:gd name="T131" fmla="*/ 1190 w 1190"/>
                  <a:gd name="T132" fmla="*/ 1174 h 117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190" h="1174">
                    <a:moveTo>
                      <a:pt x="596" y="0"/>
                    </a:moveTo>
                    <a:lnTo>
                      <a:pt x="625" y="1"/>
                    </a:lnTo>
                    <a:lnTo>
                      <a:pt x="655" y="3"/>
                    </a:lnTo>
                    <a:lnTo>
                      <a:pt x="686" y="7"/>
                    </a:lnTo>
                    <a:lnTo>
                      <a:pt x="715" y="13"/>
                    </a:lnTo>
                    <a:lnTo>
                      <a:pt x="744" y="19"/>
                    </a:lnTo>
                    <a:lnTo>
                      <a:pt x="772" y="26"/>
                    </a:lnTo>
                    <a:lnTo>
                      <a:pt x="799" y="36"/>
                    </a:lnTo>
                    <a:lnTo>
                      <a:pt x="826" y="47"/>
                    </a:lnTo>
                    <a:lnTo>
                      <a:pt x="853" y="59"/>
                    </a:lnTo>
                    <a:lnTo>
                      <a:pt x="878" y="70"/>
                    </a:lnTo>
                    <a:lnTo>
                      <a:pt x="903" y="86"/>
                    </a:lnTo>
                    <a:lnTo>
                      <a:pt x="928" y="101"/>
                    </a:lnTo>
                    <a:lnTo>
                      <a:pt x="951" y="116"/>
                    </a:lnTo>
                    <a:lnTo>
                      <a:pt x="974" y="134"/>
                    </a:lnTo>
                    <a:lnTo>
                      <a:pt x="995" y="153"/>
                    </a:lnTo>
                    <a:lnTo>
                      <a:pt x="1016" y="172"/>
                    </a:lnTo>
                    <a:lnTo>
                      <a:pt x="1035" y="193"/>
                    </a:lnTo>
                    <a:lnTo>
                      <a:pt x="1054" y="214"/>
                    </a:lnTo>
                    <a:lnTo>
                      <a:pt x="1072" y="237"/>
                    </a:lnTo>
                    <a:lnTo>
                      <a:pt x="1089" y="260"/>
                    </a:lnTo>
                    <a:lnTo>
                      <a:pt x="1104" y="283"/>
                    </a:lnTo>
                    <a:lnTo>
                      <a:pt x="1118" y="308"/>
                    </a:lnTo>
                    <a:lnTo>
                      <a:pt x="1131" y="333"/>
                    </a:lnTo>
                    <a:lnTo>
                      <a:pt x="1143" y="360"/>
                    </a:lnTo>
                    <a:lnTo>
                      <a:pt x="1154" y="387"/>
                    </a:lnTo>
                    <a:lnTo>
                      <a:pt x="1164" y="413"/>
                    </a:lnTo>
                    <a:lnTo>
                      <a:pt x="1171" y="440"/>
                    </a:lnTo>
                    <a:lnTo>
                      <a:pt x="1177" y="469"/>
                    </a:lnTo>
                    <a:lnTo>
                      <a:pt x="1183" y="498"/>
                    </a:lnTo>
                    <a:lnTo>
                      <a:pt x="1187" y="528"/>
                    </a:lnTo>
                    <a:lnTo>
                      <a:pt x="1189" y="557"/>
                    </a:lnTo>
                    <a:lnTo>
                      <a:pt x="1190" y="588"/>
                    </a:lnTo>
                    <a:lnTo>
                      <a:pt x="1189" y="617"/>
                    </a:lnTo>
                    <a:lnTo>
                      <a:pt x="1187" y="647"/>
                    </a:lnTo>
                    <a:lnTo>
                      <a:pt x="1183" y="676"/>
                    </a:lnTo>
                    <a:lnTo>
                      <a:pt x="1177" y="705"/>
                    </a:lnTo>
                    <a:lnTo>
                      <a:pt x="1171" y="733"/>
                    </a:lnTo>
                    <a:lnTo>
                      <a:pt x="1164" y="762"/>
                    </a:lnTo>
                    <a:lnTo>
                      <a:pt x="1154" y="789"/>
                    </a:lnTo>
                    <a:lnTo>
                      <a:pt x="1143" y="816"/>
                    </a:lnTo>
                    <a:lnTo>
                      <a:pt x="1131" y="841"/>
                    </a:lnTo>
                    <a:lnTo>
                      <a:pt x="1118" y="868"/>
                    </a:lnTo>
                    <a:lnTo>
                      <a:pt x="1104" y="891"/>
                    </a:lnTo>
                    <a:lnTo>
                      <a:pt x="1089" y="916"/>
                    </a:lnTo>
                    <a:lnTo>
                      <a:pt x="1072" y="939"/>
                    </a:lnTo>
                    <a:lnTo>
                      <a:pt x="1054" y="960"/>
                    </a:lnTo>
                    <a:lnTo>
                      <a:pt x="1035" y="983"/>
                    </a:lnTo>
                    <a:lnTo>
                      <a:pt x="1016" y="1002"/>
                    </a:lnTo>
                    <a:lnTo>
                      <a:pt x="995" y="1021"/>
                    </a:lnTo>
                    <a:lnTo>
                      <a:pt x="974" y="1040"/>
                    </a:lnTo>
                    <a:lnTo>
                      <a:pt x="951" y="1057"/>
                    </a:lnTo>
                    <a:lnTo>
                      <a:pt x="928" y="1075"/>
                    </a:lnTo>
                    <a:lnTo>
                      <a:pt x="903" y="1090"/>
                    </a:lnTo>
                    <a:lnTo>
                      <a:pt x="878" y="1103"/>
                    </a:lnTo>
                    <a:lnTo>
                      <a:pt x="853" y="1117"/>
                    </a:lnTo>
                    <a:lnTo>
                      <a:pt x="826" y="1128"/>
                    </a:lnTo>
                    <a:lnTo>
                      <a:pt x="799" y="1140"/>
                    </a:lnTo>
                    <a:lnTo>
                      <a:pt x="772" y="1147"/>
                    </a:lnTo>
                    <a:lnTo>
                      <a:pt x="744" y="1155"/>
                    </a:lnTo>
                    <a:lnTo>
                      <a:pt x="715" y="1163"/>
                    </a:lnTo>
                    <a:lnTo>
                      <a:pt x="686" y="1168"/>
                    </a:lnTo>
                    <a:lnTo>
                      <a:pt x="655" y="1172"/>
                    </a:lnTo>
                    <a:lnTo>
                      <a:pt x="625" y="1174"/>
                    </a:lnTo>
                    <a:lnTo>
                      <a:pt x="596" y="1174"/>
                    </a:lnTo>
                    <a:lnTo>
                      <a:pt x="565" y="1174"/>
                    </a:lnTo>
                    <a:lnTo>
                      <a:pt x="535" y="1172"/>
                    </a:lnTo>
                    <a:lnTo>
                      <a:pt x="504" y="1168"/>
                    </a:lnTo>
                    <a:lnTo>
                      <a:pt x="475" y="1163"/>
                    </a:lnTo>
                    <a:lnTo>
                      <a:pt x="446" y="1155"/>
                    </a:lnTo>
                    <a:lnTo>
                      <a:pt x="418" y="1147"/>
                    </a:lnTo>
                    <a:lnTo>
                      <a:pt x="391" y="1140"/>
                    </a:lnTo>
                    <a:lnTo>
                      <a:pt x="364" y="1128"/>
                    </a:lnTo>
                    <a:lnTo>
                      <a:pt x="337" y="1117"/>
                    </a:lnTo>
                    <a:lnTo>
                      <a:pt x="312" y="1103"/>
                    </a:lnTo>
                    <a:lnTo>
                      <a:pt x="287" y="1090"/>
                    </a:lnTo>
                    <a:lnTo>
                      <a:pt x="262" y="1075"/>
                    </a:lnTo>
                    <a:lnTo>
                      <a:pt x="239" y="1057"/>
                    </a:lnTo>
                    <a:lnTo>
                      <a:pt x="216" y="1040"/>
                    </a:lnTo>
                    <a:lnTo>
                      <a:pt x="195" y="1021"/>
                    </a:lnTo>
                    <a:lnTo>
                      <a:pt x="174" y="1002"/>
                    </a:lnTo>
                    <a:lnTo>
                      <a:pt x="155" y="983"/>
                    </a:lnTo>
                    <a:lnTo>
                      <a:pt x="136" y="960"/>
                    </a:lnTo>
                    <a:lnTo>
                      <a:pt x="118" y="939"/>
                    </a:lnTo>
                    <a:lnTo>
                      <a:pt x="101" y="916"/>
                    </a:lnTo>
                    <a:lnTo>
                      <a:pt x="86" y="891"/>
                    </a:lnTo>
                    <a:lnTo>
                      <a:pt x="72" y="868"/>
                    </a:lnTo>
                    <a:lnTo>
                      <a:pt x="59" y="841"/>
                    </a:lnTo>
                    <a:lnTo>
                      <a:pt x="47" y="816"/>
                    </a:lnTo>
                    <a:lnTo>
                      <a:pt x="36" y="789"/>
                    </a:lnTo>
                    <a:lnTo>
                      <a:pt x="26" y="762"/>
                    </a:lnTo>
                    <a:lnTo>
                      <a:pt x="19" y="733"/>
                    </a:lnTo>
                    <a:lnTo>
                      <a:pt x="13" y="705"/>
                    </a:lnTo>
                    <a:lnTo>
                      <a:pt x="7" y="676"/>
                    </a:lnTo>
                    <a:lnTo>
                      <a:pt x="3" y="647"/>
                    </a:lnTo>
                    <a:lnTo>
                      <a:pt x="1" y="617"/>
                    </a:lnTo>
                    <a:lnTo>
                      <a:pt x="0" y="588"/>
                    </a:lnTo>
                    <a:lnTo>
                      <a:pt x="1" y="557"/>
                    </a:lnTo>
                    <a:lnTo>
                      <a:pt x="3" y="528"/>
                    </a:lnTo>
                    <a:lnTo>
                      <a:pt x="7" y="498"/>
                    </a:lnTo>
                    <a:lnTo>
                      <a:pt x="13" y="469"/>
                    </a:lnTo>
                    <a:lnTo>
                      <a:pt x="19" y="440"/>
                    </a:lnTo>
                    <a:lnTo>
                      <a:pt x="26" y="413"/>
                    </a:lnTo>
                    <a:lnTo>
                      <a:pt x="36" y="387"/>
                    </a:lnTo>
                    <a:lnTo>
                      <a:pt x="47" y="360"/>
                    </a:lnTo>
                    <a:lnTo>
                      <a:pt x="59" y="333"/>
                    </a:lnTo>
                    <a:lnTo>
                      <a:pt x="72" y="308"/>
                    </a:lnTo>
                    <a:lnTo>
                      <a:pt x="86" y="283"/>
                    </a:lnTo>
                    <a:lnTo>
                      <a:pt x="101" y="260"/>
                    </a:lnTo>
                    <a:lnTo>
                      <a:pt x="118" y="237"/>
                    </a:lnTo>
                    <a:lnTo>
                      <a:pt x="136" y="214"/>
                    </a:lnTo>
                    <a:lnTo>
                      <a:pt x="155" y="193"/>
                    </a:lnTo>
                    <a:lnTo>
                      <a:pt x="174" y="172"/>
                    </a:lnTo>
                    <a:lnTo>
                      <a:pt x="195" y="153"/>
                    </a:lnTo>
                    <a:lnTo>
                      <a:pt x="216" y="134"/>
                    </a:lnTo>
                    <a:lnTo>
                      <a:pt x="239" y="116"/>
                    </a:lnTo>
                    <a:lnTo>
                      <a:pt x="262" y="101"/>
                    </a:lnTo>
                    <a:lnTo>
                      <a:pt x="287" y="86"/>
                    </a:lnTo>
                    <a:lnTo>
                      <a:pt x="312" y="70"/>
                    </a:lnTo>
                    <a:lnTo>
                      <a:pt x="337" y="59"/>
                    </a:lnTo>
                    <a:lnTo>
                      <a:pt x="364" y="47"/>
                    </a:lnTo>
                    <a:lnTo>
                      <a:pt x="391" y="36"/>
                    </a:lnTo>
                    <a:lnTo>
                      <a:pt x="418" y="26"/>
                    </a:lnTo>
                    <a:lnTo>
                      <a:pt x="446" y="19"/>
                    </a:lnTo>
                    <a:lnTo>
                      <a:pt x="475" y="13"/>
                    </a:lnTo>
                    <a:lnTo>
                      <a:pt x="504" y="7"/>
                    </a:lnTo>
                    <a:lnTo>
                      <a:pt x="535" y="3"/>
                    </a:lnTo>
                    <a:lnTo>
                      <a:pt x="565" y="1"/>
                    </a:lnTo>
                    <a:lnTo>
                      <a:pt x="596" y="0"/>
                    </a:lnTo>
                  </a:path>
                </a:pathLst>
              </a:custGeom>
              <a:noFill/>
              <a:ln w="1651">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6199" name="Freeform 11"/>
              <p:cNvSpPr>
                <a:spLocks/>
              </p:cNvSpPr>
              <p:nvPr/>
            </p:nvSpPr>
            <p:spPr bwMode="auto">
              <a:xfrm>
                <a:off x="2492" y="1829"/>
                <a:ext cx="637" cy="672"/>
              </a:xfrm>
              <a:custGeom>
                <a:avLst/>
                <a:gdLst>
                  <a:gd name="T0" fmla="*/ 1 w 1108"/>
                  <a:gd name="T1" fmla="*/ 1 h 1092"/>
                  <a:gd name="T2" fmla="*/ 1 w 1108"/>
                  <a:gd name="T3" fmla="*/ 1 h 1092"/>
                  <a:gd name="T4" fmla="*/ 1 w 1108"/>
                  <a:gd name="T5" fmla="*/ 1 h 1092"/>
                  <a:gd name="T6" fmla="*/ 1 w 1108"/>
                  <a:gd name="T7" fmla="*/ 1 h 1092"/>
                  <a:gd name="T8" fmla="*/ 1 w 1108"/>
                  <a:gd name="T9" fmla="*/ 1 h 1092"/>
                  <a:gd name="T10" fmla="*/ 1 w 1108"/>
                  <a:gd name="T11" fmla="*/ 1 h 1092"/>
                  <a:gd name="T12" fmla="*/ 1 w 1108"/>
                  <a:gd name="T13" fmla="*/ 1 h 1092"/>
                  <a:gd name="T14" fmla="*/ 1 w 1108"/>
                  <a:gd name="T15" fmla="*/ 1 h 1092"/>
                  <a:gd name="T16" fmla="*/ 1 w 1108"/>
                  <a:gd name="T17" fmla="*/ 1 h 1092"/>
                  <a:gd name="T18" fmla="*/ 1 w 1108"/>
                  <a:gd name="T19" fmla="*/ 1 h 1092"/>
                  <a:gd name="T20" fmla="*/ 1 w 1108"/>
                  <a:gd name="T21" fmla="*/ 1 h 1092"/>
                  <a:gd name="T22" fmla="*/ 1 w 1108"/>
                  <a:gd name="T23" fmla="*/ 1 h 1092"/>
                  <a:gd name="T24" fmla="*/ 1 w 1108"/>
                  <a:gd name="T25" fmla="*/ 1 h 1092"/>
                  <a:gd name="T26" fmla="*/ 1 w 1108"/>
                  <a:gd name="T27" fmla="*/ 1 h 1092"/>
                  <a:gd name="T28" fmla="*/ 1 w 1108"/>
                  <a:gd name="T29" fmla="*/ 1 h 1092"/>
                  <a:gd name="T30" fmla="*/ 1 w 1108"/>
                  <a:gd name="T31" fmla="*/ 1 h 1092"/>
                  <a:gd name="T32" fmla="*/ 1 w 1108"/>
                  <a:gd name="T33" fmla="*/ 1 h 1092"/>
                  <a:gd name="T34" fmla="*/ 1 w 1108"/>
                  <a:gd name="T35" fmla="*/ 1 h 1092"/>
                  <a:gd name="T36" fmla="*/ 1 w 1108"/>
                  <a:gd name="T37" fmla="*/ 1 h 1092"/>
                  <a:gd name="T38" fmla="*/ 1 w 1108"/>
                  <a:gd name="T39" fmla="*/ 1 h 1092"/>
                  <a:gd name="T40" fmla="*/ 1 w 1108"/>
                  <a:gd name="T41" fmla="*/ 1 h 1092"/>
                  <a:gd name="T42" fmla="*/ 1 w 1108"/>
                  <a:gd name="T43" fmla="*/ 1 h 1092"/>
                  <a:gd name="T44" fmla="*/ 1 w 1108"/>
                  <a:gd name="T45" fmla="*/ 1 h 1092"/>
                  <a:gd name="T46" fmla="*/ 1 w 1108"/>
                  <a:gd name="T47" fmla="*/ 1 h 1092"/>
                  <a:gd name="T48" fmla="*/ 1 w 1108"/>
                  <a:gd name="T49" fmla="*/ 1 h 1092"/>
                  <a:gd name="T50" fmla="*/ 1 w 1108"/>
                  <a:gd name="T51" fmla="*/ 1 h 1092"/>
                  <a:gd name="T52" fmla="*/ 1 w 1108"/>
                  <a:gd name="T53" fmla="*/ 1 h 1092"/>
                  <a:gd name="T54" fmla="*/ 1 w 1108"/>
                  <a:gd name="T55" fmla="*/ 1 h 1092"/>
                  <a:gd name="T56" fmla="*/ 1 w 1108"/>
                  <a:gd name="T57" fmla="*/ 1 h 1092"/>
                  <a:gd name="T58" fmla="*/ 1 w 1108"/>
                  <a:gd name="T59" fmla="*/ 1 h 1092"/>
                  <a:gd name="T60" fmla="*/ 1 w 1108"/>
                  <a:gd name="T61" fmla="*/ 1 h 1092"/>
                  <a:gd name="T62" fmla="*/ 0 w 1108"/>
                  <a:gd name="T63" fmla="*/ 1 h 1092"/>
                  <a:gd name="T64" fmla="*/ 1 w 1108"/>
                  <a:gd name="T65" fmla="*/ 1 h 1092"/>
                  <a:gd name="T66" fmla="*/ 1 w 1108"/>
                  <a:gd name="T67" fmla="*/ 1 h 1092"/>
                  <a:gd name="T68" fmla="*/ 1 w 1108"/>
                  <a:gd name="T69" fmla="*/ 1 h 1092"/>
                  <a:gd name="T70" fmla="*/ 1 w 1108"/>
                  <a:gd name="T71" fmla="*/ 1 h 1092"/>
                  <a:gd name="T72" fmla="*/ 1 w 1108"/>
                  <a:gd name="T73" fmla="*/ 1 h 1092"/>
                  <a:gd name="T74" fmla="*/ 1 w 1108"/>
                  <a:gd name="T75" fmla="*/ 1 h 1092"/>
                  <a:gd name="T76" fmla="*/ 1 w 1108"/>
                  <a:gd name="T77" fmla="*/ 1 h 1092"/>
                  <a:gd name="T78" fmla="*/ 1 w 1108"/>
                  <a:gd name="T79" fmla="*/ 1 h 1092"/>
                  <a:gd name="T80" fmla="*/ 1 w 1108"/>
                  <a:gd name="T81" fmla="*/ 1 h 1092"/>
                  <a:gd name="T82" fmla="*/ 1 w 1108"/>
                  <a:gd name="T83" fmla="*/ 1 h 1092"/>
                  <a:gd name="T84" fmla="*/ 1 w 1108"/>
                  <a:gd name="T85" fmla="*/ 0 h 10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108"/>
                  <a:gd name="T130" fmla="*/ 0 h 1092"/>
                  <a:gd name="T131" fmla="*/ 1108 w 1108"/>
                  <a:gd name="T132" fmla="*/ 1092 h 10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108" h="1092">
                    <a:moveTo>
                      <a:pt x="554" y="0"/>
                    </a:moveTo>
                    <a:lnTo>
                      <a:pt x="583" y="0"/>
                    </a:lnTo>
                    <a:lnTo>
                      <a:pt x="610" y="2"/>
                    </a:lnTo>
                    <a:lnTo>
                      <a:pt x="639" y="5"/>
                    </a:lnTo>
                    <a:lnTo>
                      <a:pt x="665" y="9"/>
                    </a:lnTo>
                    <a:lnTo>
                      <a:pt x="692" y="17"/>
                    </a:lnTo>
                    <a:lnTo>
                      <a:pt x="717" y="23"/>
                    </a:lnTo>
                    <a:lnTo>
                      <a:pt x="744" y="32"/>
                    </a:lnTo>
                    <a:lnTo>
                      <a:pt x="769" y="42"/>
                    </a:lnTo>
                    <a:lnTo>
                      <a:pt x="794" y="53"/>
                    </a:lnTo>
                    <a:lnTo>
                      <a:pt x="817" y="65"/>
                    </a:lnTo>
                    <a:lnTo>
                      <a:pt x="840" y="78"/>
                    </a:lnTo>
                    <a:lnTo>
                      <a:pt x="863" y="92"/>
                    </a:lnTo>
                    <a:lnTo>
                      <a:pt x="884" y="107"/>
                    </a:lnTo>
                    <a:lnTo>
                      <a:pt x="905" y="124"/>
                    </a:lnTo>
                    <a:lnTo>
                      <a:pt x="926" y="141"/>
                    </a:lnTo>
                    <a:lnTo>
                      <a:pt x="945" y="159"/>
                    </a:lnTo>
                    <a:lnTo>
                      <a:pt x="963" y="178"/>
                    </a:lnTo>
                    <a:lnTo>
                      <a:pt x="982" y="199"/>
                    </a:lnTo>
                    <a:lnTo>
                      <a:pt x="997" y="218"/>
                    </a:lnTo>
                    <a:lnTo>
                      <a:pt x="1012" y="241"/>
                    </a:lnTo>
                    <a:lnTo>
                      <a:pt x="1028" y="262"/>
                    </a:lnTo>
                    <a:lnTo>
                      <a:pt x="1041" y="285"/>
                    </a:lnTo>
                    <a:lnTo>
                      <a:pt x="1053" y="308"/>
                    </a:lnTo>
                    <a:lnTo>
                      <a:pt x="1064" y="333"/>
                    </a:lnTo>
                    <a:lnTo>
                      <a:pt x="1074" y="358"/>
                    </a:lnTo>
                    <a:lnTo>
                      <a:pt x="1083" y="383"/>
                    </a:lnTo>
                    <a:lnTo>
                      <a:pt x="1091" y="410"/>
                    </a:lnTo>
                    <a:lnTo>
                      <a:pt x="1097" y="435"/>
                    </a:lnTo>
                    <a:lnTo>
                      <a:pt x="1101" y="462"/>
                    </a:lnTo>
                    <a:lnTo>
                      <a:pt x="1105" y="490"/>
                    </a:lnTo>
                    <a:lnTo>
                      <a:pt x="1106" y="517"/>
                    </a:lnTo>
                    <a:lnTo>
                      <a:pt x="1108" y="546"/>
                    </a:lnTo>
                    <a:lnTo>
                      <a:pt x="1106" y="573"/>
                    </a:lnTo>
                    <a:lnTo>
                      <a:pt x="1105" y="601"/>
                    </a:lnTo>
                    <a:lnTo>
                      <a:pt x="1101" y="628"/>
                    </a:lnTo>
                    <a:lnTo>
                      <a:pt x="1097" y="655"/>
                    </a:lnTo>
                    <a:lnTo>
                      <a:pt x="1091" y="682"/>
                    </a:lnTo>
                    <a:lnTo>
                      <a:pt x="1083" y="707"/>
                    </a:lnTo>
                    <a:lnTo>
                      <a:pt x="1074" y="734"/>
                    </a:lnTo>
                    <a:lnTo>
                      <a:pt x="1064" y="759"/>
                    </a:lnTo>
                    <a:lnTo>
                      <a:pt x="1053" y="782"/>
                    </a:lnTo>
                    <a:lnTo>
                      <a:pt x="1041" y="805"/>
                    </a:lnTo>
                    <a:lnTo>
                      <a:pt x="1028" y="828"/>
                    </a:lnTo>
                    <a:lnTo>
                      <a:pt x="1012" y="851"/>
                    </a:lnTo>
                    <a:lnTo>
                      <a:pt x="997" y="872"/>
                    </a:lnTo>
                    <a:lnTo>
                      <a:pt x="982" y="893"/>
                    </a:lnTo>
                    <a:lnTo>
                      <a:pt x="963" y="912"/>
                    </a:lnTo>
                    <a:lnTo>
                      <a:pt x="945" y="931"/>
                    </a:lnTo>
                    <a:lnTo>
                      <a:pt x="926" y="950"/>
                    </a:lnTo>
                    <a:lnTo>
                      <a:pt x="905" y="967"/>
                    </a:lnTo>
                    <a:lnTo>
                      <a:pt x="884" y="983"/>
                    </a:lnTo>
                    <a:lnTo>
                      <a:pt x="863" y="998"/>
                    </a:lnTo>
                    <a:lnTo>
                      <a:pt x="840" y="1013"/>
                    </a:lnTo>
                    <a:lnTo>
                      <a:pt x="817" y="1025"/>
                    </a:lnTo>
                    <a:lnTo>
                      <a:pt x="794" y="1038"/>
                    </a:lnTo>
                    <a:lnTo>
                      <a:pt x="769" y="1048"/>
                    </a:lnTo>
                    <a:lnTo>
                      <a:pt x="744" y="1059"/>
                    </a:lnTo>
                    <a:lnTo>
                      <a:pt x="717" y="1067"/>
                    </a:lnTo>
                    <a:lnTo>
                      <a:pt x="692" y="1075"/>
                    </a:lnTo>
                    <a:lnTo>
                      <a:pt x="665" y="1080"/>
                    </a:lnTo>
                    <a:lnTo>
                      <a:pt x="639" y="1086"/>
                    </a:lnTo>
                    <a:lnTo>
                      <a:pt x="610" y="1088"/>
                    </a:lnTo>
                    <a:lnTo>
                      <a:pt x="583" y="1092"/>
                    </a:lnTo>
                    <a:lnTo>
                      <a:pt x="554" y="1092"/>
                    </a:lnTo>
                    <a:lnTo>
                      <a:pt x="525" y="1092"/>
                    </a:lnTo>
                    <a:lnTo>
                      <a:pt x="497" y="1088"/>
                    </a:lnTo>
                    <a:lnTo>
                      <a:pt x="470" y="1086"/>
                    </a:lnTo>
                    <a:lnTo>
                      <a:pt x="443" y="1080"/>
                    </a:lnTo>
                    <a:lnTo>
                      <a:pt x="416" y="1075"/>
                    </a:lnTo>
                    <a:lnTo>
                      <a:pt x="389" y="1067"/>
                    </a:lnTo>
                    <a:lnTo>
                      <a:pt x="364" y="1059"/>
                    </a:lnTo>
                    <a:lnTo>
                      <a:pt x="337" y="1048"/>
                    </a:lnTo>
                    <a:lnTo>
                      <a:pt x="314" y="1038"/>
                    </a:lnTo>
                    <a:lnTo>
                      <a:pt x="289" y="1025"/>
                    </a:lnTo>
                    <a:lnTo>
                      <a:pt x="266" y="1013"/>
                    </a:lnTo>
                    <a:lnTo>
                      <a:pt x="243" y="998"/>
                    </a:lnTo>
                    <a:lnTo>
                      <a:pt x="222" y="983"/>
                    </a:lnTo>
                    <a:lnTo>
                      <a:pt x="201" y="967"/>
                    </a:lnTo>
                    <a:lnTo>
                      <a:pt x="182" y="950"/>
                    </a:lnTo>
                    <a:lnTo>
                      <a:pt x="163" y="931"/>
                    </a:lnTo>
                    <a:lnTo>
                      <a:pt x="144" y="912"/>
                    </a:lnTo>
                    <a:lnTo>
                      <a:pt x="126" y="893"/>
                    </a:lnTo>
                    <a:lnTo>
                      <a:pt x="109" y="872"/>
                    </a:lnTo>
                    <a:lnTo>
                      <a:pt x="94" y="851"/>
                    </a:lnTo>
                    <a:lnTo>
                      <a:pt x="80" y="828"/>
                    </a:lnTo>
                    <a:lnTo>
                      <a:pt x="67" y="805"/>
                    </a:lnTo>
                    <a:lnTo>
                      <a:pt x="54" y="782"/>
                    </a:lnTo>
                    <a:lnTo>
                      <a:pt x="44" y="759"/>
                    </a:lnTo>
                    <a:lnTo>
                      <a:pt x="33" y="734"/>
                    </a:lnTo>
                    <a:lnTo>
                      <a:pt x="25" y="707"/>
                    </a:lnTo>
                    <a:lnTo>
                      <a:pt x="17" y="682"/>
                    </a:lnTo>
                    <a:lnTo>
                      <a:pt x="11" y="655"/>
                    </a:lnTo>
                    <a:lnTo>
                      <a:pt x="6" y="628"/>
                    </a:lnTo>
                    <a:lnTo>
                      <a:pt x="2" y="601"/>
                    </a:lnTo>
                    <a:lnTo>
                      <a:pt x="0" y="573"/>
                    </a:lnTo>
                    <a:lnTo>
                      <a:pt x="0" y="546"/>
                    </a:lnTo>
                    <a:lnTo>
                      <a:pt x="0" y="517"/>
                    </a:lnTo>
                    <a:lnTo>
                      <a:pt x="2" y="490"/>
                    </a:lnTo>
                    <a:lnTo>
                      <a:pt x="6" y="462"/>
                    </a:lnTo>
                    <a:lnTo>
                      <a:pt x="11" y="435"/>
                    </a:lnTo>
                    <a:lnTo>
                      <a:pt x="17" y="410"/>
                    </a:lnTo>
                    <a:lnTo>
                      <a:pt x="25" y="383"/>
                    </a:lnTo>
                    <a:lnTo>
                      <a:pt x="33" y="358"/>
                    </a:lnTo>
                    <a:lnTo>
                      <a:pt x="44" y="333"/>
                    </a:lnTo>
                    <a:lnTo>
                      <a:pt x="54" y="308"/>
                    </a:lnTo>
                    <a:lnTo>
                      <a:pt x="67" y="285"/>
                    </a:lnTo>
                    <a:lnTo>
                      <a:pt x="80" y="262"/>
                    </a:lnTo>
                    <a:lnTo>
                      <a:pt x="94" y="241"/>
                    </a:lnTo>
                    <a:lnTo>
                      <a:pt x="109" y="218"/>
                    </a:lnTo>
                    <a:lnTo>
                      <a:pt x="126" y="199"/>
                    </a:lnTo>
                    <a:lnTo>
                      <a:pt x="144" y="178"/>
                    </a:lnTo>
                    <a:lnTo>
                      <a:pt x="163" y="159"/>
                    </a:lnTo>
                    <a:lnTo>
                      <a:pt x="182" y="141"/>
                    </a:lnTo>
                    <a:lnTo>
                      <a:pt x="201" y="124"/>
                    </a:lnTo>
                    <a:lnTo>
                      <a:pt x="222" y="107"/>
                    </a:lnTo>
                    <a:lnTo>
                      <a:pt x="243" y="92"/>
                    </a:lnTo>
                    <a:lnTo>
                      <a:pt x="266" y="78"/>
                    </a:lnTo>
                    <a:lnTo>
                      <a:pt x="289" y="65"/>
                    </a:lnTo>
                    <a:lnTo>
                      <a:pt x="314" y="53"/>
                    </a:lnTo>
                    <a:lnTo>
                      <a:pt x="337" y="42"/>
                    </a:lnTo>
                    <a:lnTo>
                      <a:pt x="364" y="32"/>
                    </a:lnTo>
                    <a:lnTo>
                      <a:pt x="389" y="23"/>
                    </a:lnTo>
                    <a:lnTo>
                      <a:pt x="416" y="17"/>
                    </a:lnTo>
                    <a:lnTo>
                      <a:pt x="443" y="9"/>
                    </a:lnTo>
                    <a:lnTo>
                      <a:pt x="470" y="5"/>
                    </a:lnTo>
                    <a:lnTo>
                      <a:pt x="497" y="2"/>
                    </a:lnTo>
                    <a:lnTo>
                      <a:pt x="525" y="0"/>
                    </a:lnTo>
                    <a:lnTo>
                      <a:pt x="554" y="0"/>
                    </a:lnTo>
                    <a:close/>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00" name="Freeform 12"/>
              <p:cNvSpPr>
                <a:spLocks/>
              </p:cNvSpPr>
              <p:nvPr/>
            </p:nvSpPr>
            <p:spPr bwMode="auto">
              <a:xfrm>
                <a:off x="2492" y="1829"/>
                <a:ext cx="637" cy="672"/>
              </a:xfrm>
              <a:custGeom>
                <a:avLst/>
                <a:gdLst>
                  <a:gd name="T0" fmla="*/ 1 w 1108"/>
                  <a:gd name="T1" fmla="*/ 1 h 1092"/>
                  <a:gd name="T2" fmla="*/ 1 w 1108"/>
                  <a:gd name="T3" fmla="*/ 1 h 1092"/>
                  <a:gd name="T4" fmla="*/ 1 w 1108"/>
                  <a:gd name="T5" fmla="*/ 1 h 1092"/>
                  <a:gd name="T6" fmla="*/ 1 w 1108"/>
                  <a:gd name="T7" fmla="*/ 1 h 1092"/>
                  <a:gd name="T8" fmla="*/ 1 w 1108"/>
                  <a:gd name="T9" fmla="*/ 1 h 1092"/>
                  <a:gd name="T10" fmla="*/ 1 w 1108"/>
                  <a:gd name="T11" fmla="*/ 1 h 1092"/>
                  <a:gd name="T12" fmla="*/ 1 w 1108"/>
                  <a:gd name="T13" fmla="*/ 1 h 1092"/>
                  <a:gd name="T14" fmla="*/ 1 w 1108"/>
                  <a:gd name="T15" fmla="*/ 1 h 1092"/>
                  <a:gd name="T16" fmla="*/ 1 w 1108"/>
                  <a:gd name="T17" fmla="*/ 1 h 1092"/>
                  <a:gd name="T18" fmla="*/ 1 w 1108"/>
                  <a:gd name="T19" fmla="*/ 1 h 1092"/>
                  <a:gd name="T20" fmla="*/ 1 w 1108"/>
                  <a:gd name="T21" fmla="*/ 1 h 1092"/>
                  <a:gd name="T22" fmla="*/ 1 w 1108"/>
                  <a:gd name="T23" fmla="*/ 1 h 1092"/>
                  <a:gd name="T24" fmla="*/ 1 w 1108"/>
                  <a:gd name="T25" fmla="*/ 1 h 1092"/>
                  <a:gd name="T26" fmla="*/ 1 w 1108"/>
                  <a:gd name="T27" fmla="*/ 1 h 1092"/>
                  <a:gd name="T28" fmla="*/ 1 w 1108"/>
                  <a:gd name="T29" fmla="*/ 1 h 1092"/>
                  <a:gd name="T30" fmla="*/ 1 w 1108"/>
                  <a:gd name="T31" fmla="*/ 1 h 1092"/>
                  <a:gd name="T32" fmla="*/ 1 w 1108"/>
                  <a:gd name="T33" fmla="*/ 1 h 1092"/>
                  <a:gd name="T34" fmla="*/ 1 w 1108"/>
                  <a:gd name="T35" fmla="*/ 1 h 1092"/>
                  <a:gd name="T36" fmla="*/ 1 w 1108"/>
                  <a:gd name="T37" fmla="*/ 1 h 1092"/>
                  <a:gd name="T38" fmla="*/ 1 w 1108"/>
                  <a:gd name="T39" fmla="*/ 1 h 1092"/>
                  <a:gd name="T40" fmla="*/ 1 w 1108"/>
                  <a:gd name="T41" fmla="*/ 1 h 1092"/>
                  <a:gd name="T42" fmla="*/ 1 w 1108"/>
                  <a:gd name="T43" fmla="*/ 1 h 1092"/>
                  <a:gd name="T44" fmla="*/ 1 w 1108"/>
                  <a:gd name="T45" fmla="*/ 1 h 1092"/>
                  <a:gd name="T46" fmla="*/ 1 w 1108"/>
                  <a:gd name="T47" fmla="*/ 1 h 1092"/>
                  <a:gd name="T48" fmla="*/ 1 w 1108"/>
                  <a:gd name="T49" fmla="*/ 1 h 1092"/>
                  <a:gd name="T50" fmla="*/ 1 w 1108"/>
                  <a:gd name="T51" fmla="*/ 1 h 1092"/>
                  <a:gd name="T52" fmla="*/ 1 w 1108"/>
                  <a:gd name="T53" fmla="*/ 1 h 1092"/>
                  <a:gd name="T54" fmla="*/ 1 w 1108"/>
                  <a:gd name="T55" fmla="*/ 1 h 1092"/>
                  <a:gd name="T56" fmla="*/ 1 w 1108"/>
                  <a:gd name="T57" fmla="*/ 1 h 1092"/>
                  <a:gd name="T58" fmla="*/ 1 w 1108"/>
                  <a:gd name="T59" fmla="*/ 1 h 1092"/>
                  <a:gd name="T60" fmla="*/ 1 w 1108"/>
                  <a:gd name="T61" fmla="*/ 1 h 1092"/>
                  <a:gd name="T62" fmla="*/ 0 w 1108"/>
                  <a:gd name="T63" fmla="*/ 1 h 1092"/>
                  <a:gd name="T64" fmla="*/ 1 w 1108"/>
                  <a:gd name="T65" fmla="*/ 1 h 1092"/>
                  <a:gd name="T66" fmla="*/ 1 w 1108"/>
                  <a:gd name="T67" fmla="*/ 1 h 1092"/>
                  <a:gd name="T68" fmla="*/ 1 w 1108"/>
                  <a:gd name="T69" fmla="*/ 1 h 1092"/>
                  <a:gd name="T70" fmla="*/ 1 w 1108"/>
                  <a:gd name="T71" fmla="*/ 1 h 1092"/>
                  <a:gd name="T72" fmla="*/ 1 w 1108"/>
                  <a:gd name="T73" fmla="*/ 1 h 1092"/>
                  <a:gd name="T74" fmla="*/ 1 w 1108"/>
                  <a:gd name="T75" fmla="*/ 1 h 1092"/>
                  <a:gd name="T76" fmla="*/ 1 w 1108"/>
                  <a:gd name="T77" fmla="*/ 1 h 1092"/>
                  <a:gd name="T78" fmla="*/ 1 w 1108"/>
                  <a:gd name="T79" fmla="*/ 1 h 1092"/>
                  <a:gd name="T80" fmla="*/ 1 w 1108"/>
                  <a:gd name="T81" fmla="*/ 1 h 1092"/>
                  <a:gd name="T82" fmla="*/ 1 w 1108"/>
                  <a:gd name="T83" fmla="*/ 1 h 1092"/>
                  <a:gd name="T84" fmla="*/ 1 w 1108"/>
                  <a:gd name="T85" fmla="*/ 0 h 10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108"/>
                  <a:gd name="T130" fmla="*/ 0 h 1092"/>
                  <a:gd name="T131" fmla="*/ 1108 w 1108"/>
                  <a:gd name="T132" fmla="*/ 1092 h 10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108" h="1092">
                    <a:moveTo>
                      <a:pt x="554" y="0"/>
                    </a:moveTo>
                    <a:lnTo>
                      <a:pt x="583" y="0"/>
                    </a:lnTo>
                    <a:lnTo>
                      <a:pt x="610" y="2"/>
                    </a:lnTo>
                    <a:lnTo>
                      <a:pt x="639" y="5"/>
                    </a:lnTo>
                    <a:lnTo>
                      <a:pt x="665" y="9"/>
                    </a:lnTo>
                    <a:lnTo>
                      <a:pt x="692" y="17"/>
                    </a:lnTo>
                    <a:lnTo>
                      <a:pt x="717" y="23"/>
                    </a:lnTo>
                    <a:lnTo>
                      <a:pt x="744" y="32"/>
                    </a:lnTo>
                    <a:lnTo>
                      <a:pt x="769" y="42"/>
                    </a:lnTo>
                    <a:lnTo>
                      <a:pt x="794" y="53"/>
                    </a:lnTo>
                    <a:lnTo>
                      <a:pt x="817" y="65"/>
                    </a:lnTo>
                    <a:lnTo>
                      <a:pt x="840" y="78"/>
                    </a:lnTo>
                    <a:lnTo>
                      <a:pt x="863" y="92"/>
                    </a:lnTo>
                    <a:lnTo>
                      <a:pt x="884" y="107"/>
                    </a:lnTo>
                    <a:lnTo>
                      <a:pt x="905" y="124"/>
                    </a:lnTo>
                    <a:lnTo>
                      <a:pt x="926" y="141"/>
                    </a:lnTo>
                    <a:lnTo>
                      <a:pt x="945" y="159"/>
                    </a:lnTo>
                    <a:lnTo>
                      <a:pt x="963" y="178"/>
                    </a:lnTo>
                    <a:lnTo>
                      <a:pt x="982" y="199"/>
                    </a:lnTo>
                    <a:lnTo>
                      <a:pt x="997" y="218"/>
                    </a:lnTo>
                    <a:lnTo>
                      <a:pt x="1012" y="241"/>
                    </a:lnTo>
                    <a:lnTo>
                      <a:pt x="1028" y="262"/>
                    </a:lnTo>
                    <a:lnTo>
                      <a:pt x="1041" y="285"/>
                    </a:lnTo>
                    <a:lnTo>
                      <a:pt x="1053" y="308"/>
                    </a:lnTo>
                    <a:lnTo>
                      <a:pt x="1064" y="333"/>
                    </a:lnTo>
                    <a:lnTo>
                      <a:pt x="1074" y="358"/>
                    </a:lnTo>
                    <a:lnTo>
                      <a:pt x="1083" y="383"/>
                    </a:lnTo>
                    <a:lnTo>
                      <a:pt x="1091" y="410"/>
                    </a:lnTo>
                    <a:lnTo>
                      <a:pt x="1097" y="435"/>
                    </a:lnTo>
                    <a:lnTo>
                      <a:pt x="1101" y="462"/>
                    </a:lnTo>
                    <a:lnTo>
                      <a:pt x="1105" y="490"/>
                    </a:lnTo>
                    <a:lnTo>
                      <a:pt x="1106" y="517"/>
                    </a:lnTo>
                    <a:lnTo>
                      <a:pt x="1108" y="546"/>
                    </a:lnTo>
                    <a:lnTo>
                      <a:pt x="1106" y="573"/>
                    </a:lnTo>
                    <a:lnTo>
                      <a:pt x="1105" y="601"/>
                    </a:lnTo>
                    <a:lnTo>
                      <a:pt x="1101" y="628"/>
                    </a:lnTo>
                    <a:lnTo>
                      <a:pt x="1097" y="655"/>
                    </a:lnTo>
                    <a:lnTo>
                      <a:pt x="1091" y="682"/>
                    </a:lnTo>
                    <a:lnTo>
                      <a:pt x="1083" y="707"/>
                    </a:lnTo>
                    <a:lnTo>
                      <a:pt x="1074" y="734"/>
                    </a:lnTo>
                    <a:lnTo>
                      <a:pt x="1064" y="759"/>
                    </a:lnTo>
                    <a:lnTo>
                      <a:pt x="1053" y="782"/>
                    </a:lnTo>
                    <a:lnTo>
                      <a:pt x="1041" y="805"/>
                    </a:lnTo>
                    <a:lnTo>
                      <a:pt x="1028" y="828"/>
                    </a:lnTo>
                    <a:lnTo>
                      <a:pt x="1012" y="851"/>
                    </a:lnTo>
                    <a:lnTo>
                      <a:pt x="997" y="872"/>
                    </a:lnTo>
                    <a:lnTo>
                      <a:pt x="982" y="893"/>
                    </a:lnTo>
                    <a:lnTo>
                      <a:pt x="963" y="912"/>
                    </a:lnTo>
                    <a:lnTo>
                      <a:pt x="945" y="931"/>
                    </a:lnTo>
                    <a:lnTo>
                      <a:pt x="926" y="950"/>
                    </a:lnTo>
                    <a:lnTo>
                      <a:pt x="905" y="967"/>
                    </a:lnTo>
                    <a:lnTo>
                      <a:pt x="884" y="983"/>
                    </a:lnTo>
                    <a:lnTo>
                      <a:pt x="863" y="998"/>
                    </a:lnTo>
                    <a:lnTo>
                      <a:pt x="840" y="1013"/>
                    </a:lnTo>
                    <a:lnTo>
                      <a:pt x="817" y="1025"/>
                    </a:lnTo>
                    <a:lnTo>
                      <a:pt x="794" y="1038"/>
                    </a:lnTo>
                    <a:lnTo>
                      <a:pt x="769" y="1048"/>
                    </a:lnTo>
                    <a:lnTo>
                      <a:pt x="744" y="1059"/>
                    </a:lnTo>
                    <a:lnTo>
                      <a:pt x="717" y="1067"/>
                    </a:lnTo>
                    <a:lnTo>
                      <a:pt x="692" y="1075"/>
                    </a:lnTo>
                    <a:lnTo>
                      <a:pt x="665" y="1080"/>
                    </a:lnTo>
                    <a:lnTo>
                      <a:pt x="639" y="1086"/>
                    </a:lnTo>
                    <a:lnTo>
                      <a:pt x="610" y="1088"/>
                    </a:lnTo>
                    <a:lnTo>
                      <a:pt x="583" y="1092"/>
                    </a:lnTo>
                    <a:lnTo>
                      <a:pt x="554" y="1092"/>
                    </a:lnTo>
                    <a:lnTo>
                      <a:pt x="525" y="1092"/>
                    </a:lnTo>
                    <a:lnTo>
                      <a:pt x="497" y="1088"/>
                    </a:lnTo>
                    <a:lnTo>
                      <a:pt x="470" y="1086"/>
                    </a:lnTo>
                    <a:lnTo>
                      <a:pt x="443" y="1080"/>
                    </a:lnTo>
                    <a:lnTo>
                      <a:pt x="416" y="1075"/>
                    </a:lnTo>
                    <a:lnTo>
                      <a:pt x="389" y="1067"/>
                    </a:lnTo>
                    <a:lnTo>
                      <a:pt x="364" y="1059"/>
                    </a:lnTo>
                    <a:lnTo>
                      <a:pt x="337" y="1048"/>
                    </a:lnTo>
                    <a:lnTo>
                      <a:pt x="314" y="1038"/>
                    </a:lnTo>
                    <a:lnTo>
                      <a:pt x="289" y="1025"/>
                    </a:lnTo>
                    <a:lnTo>
                      <a:pt x="266" y="1013"/>
                    </a:lnTo>
                    <a:lnTo>
                      <a:pt x="243" y="998"/>
                    </a:lnTo>
                    <a:lnTo>
                      <a:pt x="222" y="983"/>
                    </a:lnTo>
                    <a:lnTo>
                      <a:pt x="201" y="967"/>
                    </a:lnTo>
                    <a:lnTo>
                      <a:pt x="182" y="950"/>
                    </a:lnTo>
                    <a:lnTo>
                      <a:pt x="163" y="931"/>
                    </a:lnTo>
                    <a:lnTo>
                      <a:pt x="144" y="912"/>
                    </a:lnTo>
                    <a:lnTo>
                      <a:pt x="126" y="893"/>
                    </a:lnTo>
                    <a:lnTo>
                      <a:pt x="109" y="872"/>
                    </a:lnTo>
                    <a:lnTo>
                      <a:pt x="94" y="851"/>
                    </a:lnTo>
                    <a:lnTo>
                      <a:pt x="80" y="828"/>
                    </a:lnTo>
                    <a:lnTo>
                      <a:pt x="67" y="805"/>
                    </a:lnTo>
                    <a:lnTo>
                      <a:pt x="54" y="782"/>
                    </a:lnTo>
                    <a:lnTo>
                      <a:pt x="44" y="759"/>
                    </a:lnTo>
                    <a:lnTo>
                      <a:pt x="33" y="734"/>
                    </a:lnTo>
                    <a:lnTo>
                      <a:pt x="25" y="707"/>
                    </a:lnTo>
                    <a:lnTo>
                      <a:pt x="17" y="682"/>
                    </a:lnTo>
                    <a:lnTo>
                      <a:pt x="11" y="655"/>
                    </a:lnTo>
                    <a:lnTo>
                      <a:pt x="6" y="628"/>
                    </a:lnTo>
                    <a:lnTo>
                      <a:pt x="2" y="601"/>
                    </a:lnTo>
                    <a:lnTo>
                      <a:pt x="0" y="573"/>
                    </a:lnTo>
                    <a:lnTo>
                      <a:pt x="0" y="546"/>
                    </a:lnTo>
                    <a:lnTo>
                      <a:pt x="0" y="517"/>
                    </a:lnTo>
                    <a:lnTo>
                      <a:pt x="2" y="490"/>
                    </a:lnTo>
                    <a:lnTo>
                      <a:pt x="6" y="462"/>
                    </a:lnTo>
                    <a:lnTo>
                      <a:pt x="11" y="435"/>
                    </a:lnTo>
                    <a:lnTo>
                      <a:pt x="17" y="410"/>
                    </a:lnTo>
                    <a:lnTo>
                      <a:pt x="25" y="383"/>
                    </a:lnTo>
                    <a:lnTo>
                      <a:pt x="33" y="358"/>
                    </a:lnTo>
                    <a:lnTo>
                      <a:pt x="44" y="333"/>
                    </a:lnTo>
                    <a:lnTo>
                      <a:pt x="54" y="308"/>
                    </a:lnTo>
                    <a:lnTo>
                      <a:pt x="67" y="285"/>
                    </a:lnTo>
                    <a:lnTo>
                      <a:pt x="80" y="262"/>
                    </a:lnTo>
                    <a:lnTo>
                      <a:pt x="94" y="241"/>
                    </a:lnTo>
                    <a:lnTo>
                      <a:pt x="109" y="218"/>
                    </a:lnTo>
                    <a:lnTo>
                      <a:pt x="126" y="199"/>
                    </a:lnTo>
                    <a:lnTo>
                      <a:pt x="144" y="178"/>
                    </a:lnTo>
                    <a:lnTo>
                      <a:pt x="163" y="159"/>
                    </a:lnTo>
                    <a:lnTo>
                      <a:pt x="182" y="141"/>
                    </a:lnTo>
                    <a:lnTo>
                      <a:pt x="201" y="124"/>
                    </a:lnTo>
                    <a:lnTo>
                      <a:pt x="222" y="107"/>
                    </a:lnTo>
                    <a:lnTo>
                      <a:pt x="243" y="92"/>
                    </a:lnTo>
                    <a:lnTo>
                      <a:pt x="266" y="78"/>
                    </a:lnTo>
                    <a:lnTo>
                      <a:pt x="289" y="65"/>
                    </a:lnTo>
                    <a:lnTo>
                      <a:pt x="314" y="53"/>
                    </a:lnTo>
                    <a:lnTo>
                      <a:pt x="337" y="42"/>
                    </a:lnTo>
                    <a:lnTo>
                      <a:pt x="364" y="32"/>
                    </a:lnTo>
                    <a:lnTo>
                      <a:pt x="389" y="23"/>
                    </a:lnTo>
                    <a:lnTo>
                      <a:pt x="416" y="17"/>
                    </a:lnTo>
                    <a:lnTo>
                      <a:pt x="443" y="9"/>
                    </a:lnTo>
                    <a:lnTo>
                      <a:pt x="470" y="5"/>
                    </a:lnTo>
                    <a:lnTo>
                      <a:pt x="497" y="2"/>
                    </a:lnTo>
                    <a:lnTo>
                      <a:pt x="525" y="0"/>
                    </a:lnTo>
                    <a:lnTo>
                      <a:pt x="554" y="0"/>
                    </a:lnTo>
                  </a:path>
                </a:pathLst>
              </a:custGeom>
              <a:noFill/>
              <a:ln w="1588">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6201" name="Freeform 13"/>
              <p:cNvSpPr>
                <a:spLocks/>
              </p:cNvSpPr>
              <p:nvPr/>
            </p:nvSpPr>
            <p:spPr bwMode="auto">
              <a:xfrm>
                <a:off x="2745" y="1869"/>
                <a:ext cx="168" cy="200"/>
              </a:xfrm>
              <a:custGeom>
                <a:avLst/>
                <a:gdLst>
                  <a:gd name="T0" fmla="*/ 1 w 291"/>
                  <a:gd name="T1" fmla="*/ 1 h 324"/>
                  <a:gd name="T2" fmla="*/ 1 w 291"/>
                  <a:gd name="T3" fmla="*/ 1 h 324"/>
                  <a:gd name="T4" fmla="*/ 1 w 291"/>
                  <a:gd name="T5" fmla="*/ 1 h 324"/>
                  <a:gd name="T6" fmla="*/ 1 w 291"/>
                  <a:gd name="T7" fmla="*/ 1 h 324"/>
                  <a:gd name="T8" fmla="*/ 1 w 291"/>
                  <a:gd name="T9" fmla="*/ 1 h 324"/>
                  <a:gd name="T10" fmla="*/ 1 w 291"/>
                  <a:gd name="T11" fmla="*/ 1 h 324"/>
                  <a:gd name="T12" fmla="*/ 1 w 291"/>
                  <a:gd name="T13" fmla="*/ 1 h 324"/>
                  <a:gd name="T14" fmla="*/ 1 w 291"/>
                  <a:gd name="T15" fmla="*/ 1 h 324"/>
                  <a:gd name="T16" fmla="*/ 1 w 291"/>
                  <a:gd name="T17" fmla="*/ 1 h 324"/>
                  <a:gd name="T18" fmla="*/ 1 w 291"/>
                  <a:gd name="T19" fmla="*/ 1 h 324"/>
                  <a:gd name="T20" fmla="*/ 1 w 291"/>
                  <a:gd name="T21" fmla="*/ 1 h 324"/>
                  <a:gd name="T22" fmla="*/ 1 w 291"/>
                  <a:gd name="T23" fmla="*/ 1 h 324"/>
                  <a:gd name="T24" fmla="*/ 1 w 291"/>
                  <a:gd name="T25" fmla="*/ 1 h 324"/>
                  <a:gd name="T26" fmla="*/ 1 w 291"/>
                  <a:gd name="T27" fmla="*/ 1 h 324"/>
                  <a:gd name="T28" fmla="*/ 1 w 291"/>
                  <a:gd name="T29" fmla="*/ 1 h 324"/>
                  <a:gd name="T30" fmla="*/ 1 w 291"/>
                  <a:gd name="T31" fmla="*/ 1 h 324"/>
                  <a:gd name="T32" fmla="*/ 1 w 291"/>
                  <a:gd name="T33" fmla="*/ 1 h 324"/>
                  <a:gd name="T34" fmla="*/ 1 w 291"/>
                  <a:gd name="T35" fmla="*/ 1 h 324"/>
                  <a:gd name="T36" fmla="*/ 1 w 291"/>
                  <a:gd name="T37" fmla="*/ 1 h 324"/>
                  <a:gd name="T38" fmla="*/ 1 w 291"/>
                  <a:gd name="T39" fmla="*/ 1 h 324"/>
                  <a:gd name="T40" fmla="*/ 1 w 291"/>
                  <a:gd name="T41" fmla="*/ 1 h 324"/>
                  <a:gd name="T42" fmla="*/ 1 w 291"/>
                  <a:gd name="T43" fmla="*/ 1 h 324"/>
                  <a:gd name="T44" fmla="*/ 1 w 291"/>
                  <a:gd name="T45" fmla="*/ 1 h 324"/>
                  <a:gd name="T46" fmla="*/ 1 w 291"/>
                  <a:gd name="T47" fmla="*/ 1 h 324"/>
                  <a:gd name="T48" fmla="*/ 1 w 291"/>
                  <a:gd name="T49" fmla="*/ 1 h 324"/>
                  <a:gd name="T50" fmla="*/ 1 w 291"/>
                  <a:gd name="T51" fmla="*/ 1 h 324"/>
                  <a:gd name="T52" fmla="*/ 1 w 291"/>
                  <a:gd name="T53" fmla="*/ 1 h 324"/>
                  <a:gd name="T54" fmla="*/ 1 w 291"/>
                  <a:gd name="T55" fmla="*/ 1 h 324"/>
                  <a:gd name="T56" fmla="*/ 1 w 291"/>
                  <a:gd name="T57" fmla="*/ 1 h 324"/>
                  <a:gd name="T58" fmla="*/ 1 w 291"/>
                  <a:gd name="T59" fmla="*/ 1 h 324"/>
                  <a:gd name="T60" fmla="*/ 1 w 291"/>
                  <a:gd name="T61" fmla="*/ 1 h 324"/>
                  <a:gd name="T62" fmla="*/ 1 w 291"/>
                  <a:gd name="T63" fmla="*/ 1 h 324"/>
                  <a:gd name="T64" fmla="*/ 1 w 291"/>
                  <a:gd name="T65" fmla="*/ 1 h 324"/>
                  <a:gd name="T66" fmla="*/ 1 w 291"/>
                  <a:gd name="T67" fmla="*/ 1 h 324"/>
                  <a:gd name="T68" fmla="*/ 1 w 291"/>
                  <a:gd name="T69" fmla="*/ 1 h 324"/>
                  <a:gd name="T70" fmla="*/ 1 w 291"/>
                  <a:gd name="T71" fmla="*/ 1 h 324"/>
                  <a:gd name="T72" fmla="*/ 1 w 291"/>
                  <a:gd name="T73" fmla="*/ 1 h 324"/>
                  <a:gd name="T74" fmla="*/ 1 w 291"/>
                  <a:gd name="T75" fmla="*/ 1 h 324"/>
                  <a:gd name="T76" fmla="*/ 1 w 291"/>
                  <a:gd name="T77" fmla="*/ 1 h 324"/>
                  <a:gd name="T78" fmla="*/ 1 w 291"/>
                  <a:gd name="T79" fmla="*/ 1 h 324"/>
                  <a:gd name="T80" fmla="*/ 1 w 291"/>
                  <a:gd name="T81" fmla="*/ 1 h 324"/>
                  <a:gd name="T82" fmla="*/ 1 w 291"/>
                  <a:gd name="T83" fmla="*/ 1 h 324"/>
                  <a:gd name="T84" fmla="*/ 1 w 291"/>
                  <a:gd name="T85" fmla="*/ 0 h 324"/>
                  <a:gd name="T86" fmla="*/ 1 w 291"/>
                  <a:gd name="T87" fmla="*/ 1 h 324"/>
                  <a:gd name="T88" fmla="*/ 1 w 291"/>
                  <a:gd name="T89" fmla="*/ 1 h 324"/>
                  <a:gd name="T90" fmla="*/ 1 w 291"/>
                  <a:gd name="T91" fmla="*/ 1 h 324"/>
                  <a:gd name="T92" fmla="*/ 1 w 291"/>
                  <a:gd name="T93" fmla="*/ 1 h 324"/>
                  <a:gd name="T94" fmla="*/ 1 w 291"/>
                  <a:gd name="T95" fmla="*/ 1 h 324"/>
                  <a:gd name="T96" fmla="*/ 1 w 291"/>
                  <a:gd name="T97" fmla="*/ 1 h 324"/>
                  <a:gd name="T98" fmla="*/ 1 w 291"/>
                  <a:gd name="T99" fmla="*/ 1 h 324"/>
                  <a:gd name="T100" fmla="*/ 1 w 291"/>
                  <a:gd name="T101" fmla="*/ 1 h 324"/>
                  <a:gd name="T102" fmla="*/ 1 w 291"/>
                  <a:gd name="T103" fmla="*/ 1 h 324"/>
                  <a:gd name="T104" fmla="*/ 1 w 291"/>
                  <a:gd name="T105" fmla="*/ 1 h 324"/>
                  <a:gd name="T106" fmla="*/ 1 w 291"/>
                  <a:gd name="T107" fmla="*/ 1 h 324"/>
                  <a:gd name="T108" fmla="*/ 1 w 291"/>
                  <a:gd name="T109" fmla="*/ 1 h 324"/>
                  <a:gd name="T110" fmla="*/ 0 w 291"/>
                  <a:gd name="T111" fmla="*/ 1 h 324"/>
                  <a:gd name="T112" fmla="*/ 0 w 291"/>
                  <a:gd name="T113" fmla="*/ 1 h 324"/>
                  <a:gd name="T114" fmla="*/ 1 w 291"/>
                  <a:gd name="T115" fmla="*/ 1 h 324"/>
                  <a:gd name="T116" fmla="*/ 1 w 291"/>
                  <a:gd name="T117" fmla="*/ 1 h 324"/>
                  <a:gd name="T118" fmla="*/ 1 w 291"/>
                  <a:gd name="T119" fmla="*/ 1 h 324"/>
                  <a:gd name="T120" fmla="*/ 1 w 291"/>
                  <a:gd name="T121" fmla="*/ 1 h 324"/>
                  <a:gd name="T122" fmla="*/ 1 w 291"/>
                  <a:gd name="T123" fmla="*/ 1 h 32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91"/>
                  <a:gd name="T187" fmla="*/ 0 h 324"/>
                  <a:gd name="T188" fmla="*/ 291 w 291"/>
                  <a:gd name="T189" fmla="*/ 324 h 32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91" h="324">
                    <a:moveTo>
                      <a:pt x="36" y="251"/>
                    </a:moveTo>
                    <a:lnTo>
                      <a:pt x="180" y="324"/>
                    </a:lnTo>
                    <a:lnTo>
                      <a:pt x="188" y="318"/>
                    </a:lnTo>
                    <a:lnTo>
                      <a:pt x="194" y="312"/>
                    </a:lnTo>
                    <a:lnTo>
                      <a:pt x="192" y="299"/>
                    </a:lnTo>
                    <a:lnTo>
                      <a:pt x="192" y="289"/>
                    </a:lnTo>
                    <a:lnTo>
                      <a:pt x="196" y="283"/>
                    </a:lnTo>
                    <a:lnTo>
                      <a:pt x="201" y="278"/>
                    </a:lnTo>
                    <a:lnTo>
                      <a:pt x="222" y="276"/>
                    </a:lnTo>
                    <a:lnTo>
                      <a:pt x="255" y="272"/>
                    </a:lnTo>
                    <a:lnTo>
                      <a:pt x="257" y="264"/>
                    </a:lnTo>
                    <a:lnTo>
                      <a:pt x="259" y="258"/>
                    </a:lnTo>
                    <a:lnTo>
                      <a:pt x="261" y="253"/>
                    </a:lnTo>
                    <a:lnTo>
                      <a:pt x="261" y="245"/>
                    </a:lnTo>
                    <a:lnTo>
                      <a:pt x="253" y="230"/>
                    </a:lnTo>
                    <a:lnTo>
                      <a:pt x="255" y="220"/>
                    </a:lnTo>
                    <a:lnTo>
                      <a:pt x="257" y="211"/>
                    </a:lnTo>
                    <a:lnTo>
                      <a:pt x="259" y="209"/>
                    </a:lnTo>
                    <a:lnTo>
                      <a:pt x="261" y="207"/>
                    </a:lnTo>
                    <a:lnTo>
                      <a:pt x="263" y="205"/>
                    </a:lnTo>
                    <a:lnTo>
                      <a:pt x="267" y="205"/>
                    </a:lnTo>
                    <a:lnTo>
                      <a:pt x="268" y="193"/>
                    </a:lnTo>
                    <a:lnTo>
                      <a:pt x="278" y="191"/>
                    </a:lnTo>
                    <a:lnTo>
                      <a:pt x="290" y="193"/>
                    </a:lnTo>
                    <a:lnTo>
                      <a:pt x="291" y="188"/>
                    </a:lnTo>
                    <a:lnTo>
                      <a:pt x="291" y="184"/>
                    </a:lnTo>
                    <a:lnTo>
                      <a:pt x="291" y="178"/>
                    </a:lnTo>
                    <a:lnTo>
                      <a:pt x="290" y="174"/>
                    </a:lnTo>
                    <a:lnTo>
                      <a:pt x="263" y="140"/>
                    </a:lnTo>
                    <a:lnTo>
                      <a:pt x="263" y="107"/>
                    </a:lnTo>
                    <a:lnTo>
                      <a:pt x="253" y="92"/>
                    </a:lnTo>
                    <a:lnTo>
                      <a:pt x="242" y="48"/>
                    </a:lnTo>
                    <a:lnTo>
                      <a:pt x="236" y="48"/>
                    </a:lnTo>
                    <a:lnTo>
                      <a:pt x="230" y="44"/>
                    </a:lnTo>
                    <a:lnTo>
                      <a:pt x="226" y="40"/>
                    </a:lnTo>
                    <a:lnTo>
                      <a:pt x="221" y="38"/>
                    </a:lnTo>
                    <a:lnTo>
                      <a:pt x="213" y="30"/>
                    </a:lnTo>
                    <a:lnTo>
                      <a:pt x="207" y="23"/>
                    </a:lnTo>
                    <a:lnTo>
                      <a:pt x="198" y="17"/>
                    </a:lnTo>
                    <a:lnTo>
                      <a:pt x="190" y="13"/>
                    </a:lnTo>
                    <a:lnTo>
                      <a:pt x="173" y="6"/>
                    </a:lnTo>
                    <a:lnTo>
                      <a:pt x="155" y="2"/>
                    </a:lnTo>
                    <a:lnTo>
                      <a:pt x="128" y="0"/>
                    </a:lnTo>
                    <a:lnTo>
                      <a:pt x="102" y="2"/>
                    </a:lnTo>
                    <a:lnTo>
                      <a:pt x="82" y="6"/>
                    </a:lnTo>
                    <a:lnTo>
                      <a:pt x="71" y="11"/>
                    </a:lnTo>
                    <a:lnTo>
                      <a:pt x="59" y="17"/>
                    </a:lnTo>
                    <a:lnTo>
                      <a:pt x="50" y="23"/>
                    </a:lnTo>
                    <a:lnTo>
                      <a:pt x="40" y="29"/>
                    </a:lnTo>
                    <a:lnTo>
                      <a:pt x="33" y="36"/>
                    </a:lnTo>
                    <a:lnTo>
                      <a:pt x="25" y="46"/>
                    </a:lnTo>
                    <a:lnTo>
                      <a:pt x="19" y="55"/>
                    </a:lnTo>
                    <a:lnTo>
                      <a:pt x="13" y="65"/>
                    </a:lnTo>
                    <a:lnTo>
                      <a:pt x="10" y="74"/>
                    </a:lnTo>
                    <a:lnTo>
                      <a:pt x="4" y="97"/>
                    </a:lnTo>
                    <a:lnTo>
                      <a:pt x="0" y="122"/>
                    </a:lnTo>
                    <a:lnTo>
                      <a:pt x="0" y="147"/>
                    </a:lnTo>
                    <a:lnTo>
                      <a:pt x="4" y="176"/>
                    </a:lnTo>
                    <a:lnTo>
                      <a:pt x="17" y="199"/>
                    </a:lnTo>
                    <a:lnTo>
                      <a:pt x="33" y="226"/>
                    </a:lnTo>
                    <a:lnTo>
                      <a:pt x="36" y="237"/>
                    </a:lnTo>
                    <a:lnTo>
                      <a:pt x="36" y="25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02" name="Freeform 14"/>
              <p:cNvSpPr>
                <a:spLocks/>
              </p:cNvSpPr>
              <p:nvPr/>
            </p:nvSpPr>
            <p:spPr bwMode="auto">
              <a:xfrm>
                <a:off x="2745" y="1869"/>
                <a:ext cx="168" cy="200"/>
              </a:xfrm>
              <a:custGeom>
                <a:avLst/>
                <a:gdLst>
                  <a:gd name="T0" fmla="*/ 1 w 291"/>
                  <a:gd name="T1" fmla="*/ 1 h 324"/>
                  <a:gd name="T2" fmla="*/ 1 w 291"/>
                  <a:gd name="T3" fmla="*/ 1 h 324"/>
                  <a:gd name="T4" fmla="*/ 1 w 291"/>
                  <a:gd name="T5" fmla="*/ 1 h 324"/>
                  <a:gd name="T6" fmla="*/ 1 w 291"/>
                  <a:gd name="T7" fmla="*/ 1 h 324"/>
                  <a:gd name="T8" fmla="*/ 1 w 291"/>
                  <a:gd name="T9" fmla="*/ 1 h 324"/>
                  <a:gd name="T10" fmla="*/ 1 w 291"/>
                  <a:gd name="T11" fmla="*/ 1 h 324"/>
                  <a:gd name="T12" fmla="*/ 1 w 291"/>
                  <a:gd name="T13" fmla="*/ 1 h 324"/>
                  <a:gd name="T14" fmla="*/ 1 w 291"/>
                  <a:gd name="T15" fmla="*/ 1 h 324"/>
                  <a:gd name="T16" fmla="*/ 1 w 291"/>
                  <a:gd name="T17" fmla="*/ 1 h 324"/>
                  <a:gd name="T18" fmla="*/ 1 w 291"/>
                  <a:gd name="T19" fmla="*/ 1 h 324"/>
                  <a:gd name="T20" fmla="*/ 1 w 291"/>
                  <a:gd name="T21" fmla="*/ 1 h 324"/>
                  <a:gd name="T22" fmla="*/ 1 w 291"/>
                  <a:gd name="T23" fmla="*/ 1 h 324"/>
                  <a:gd name="T24" fmla="*/ 1 w 291"/>
                  <a:gd name="T25" fmla="*/ 1 h 324"/>
                  <a:gd name="T26" fmla="*/ 1 w 291"/>
                  <a:gd name="T27" fmla="*/ 1 h 324"/>
                  <a:gd name="T28" fmla="*/ 1 w 291"/>
                  <a:gd name="T29" fmla="*/ 1 h 324"/>
                  <a:gd name="T30" fmla="*/ 1 w 291"/>
                  <a:gd name="T31" fmla="*/ 1 h 324"/>
                  <a:gd name="T32" fmla="*/ 1 w 291"/>
                  <a:gd name="T33" fmla="*/ 1 h 324"/>
                  <a:gd name="T34" fmla="*/ 1 w 291"/>
                  <a:gd name="T35" fmla="*/ 1 h 324"/>
                  <a:gd name="T36" fmla="*/ 1 w 291"/>
                  <a:gd name="T37" fmla="*/ 1 h 324"/>
                  <a:gd name="T38" fmla="*/ 1 w 291"/>
                  <a:gd name="T39" fmla="*/ 1 h 324"/>
                  <a:gd name="T40" fmla="*/ 1 w 291"/>
                  <a:gd name="T41" fmla="*/ 1 h 324"/>
                  <a:gd name="T42" fmla="*/ 1 w 291"/>
                  <a:gd name="T43" fmla="*/ 1 h 324"/>
                  <a:gd name="T44" fmla="*/ 1 w 291"/>
                  <a:gd name="T45" fmla="*/ 1 h 324"/>
                  <a:gd name="T46" fmla="*/ 1 w 291"/>
                  <a:gd name="T47" fmla="*/ 1 h 324"/>
                  <a:gd name="T48" fmla="*/ 1 w 291"/>
                  <a:gd name="T49" fmla="*/ 1 h 324"/>
                  <a:gd name="T50" fmla="*/ 1 w 291"/>
                  <a:gd name="T51" fmla="*/ 1 h 324"/>
                  <a:gd name="T52" fmla="*/ 1 w 291"/>
                  <a:gd name="T53" fmla="*/ 1 h 324"/>
                  <a:gd name="T54" fmla="*/ 1 w 291"/>
                  <a:gd name="T55" fmla="*/ 1 h 324"/>
                  <a:gd name="T56" fmla="*/ 1 w 291"/>
                  <a:gd name="T57" fmla="*/ 1 h 324"/>
                  <a:gd name="T58" fmla="*/ 1 w 291"/>
                  <a:gd name="T59" fmla="*/ 1 h 324"/>
                  <a:gd name="T60" fmla="*/ 1 w 291"/>
                  <a:gd name="T61" fmla="*/ 1 h 324"/>
                  <a:gd name="T62" fmla="*/ 1 w 291"/>
                  <a:gd name="T63" fmla="*/ 1 h 324"/>
                  <a:gd name="T64" fmla="*/ 1 w 291"/>
                  <a:gd name="T65" fmla="*/ 1 h 324"/>
                  <a:gd name="T66" fmla="*/ 1 w 291"/>
                  <a:gd name="T67" fmla="*/ 1 h 324"/>
                  <a:gd name="T68" fmla="*/ 1 w 291"/>
                  <a:gd name="T69" fmla="*/ 1 h 324"/>
                  <a:gd name="T70" fmla="*/ 1 w 291"/>
                  <a:gd name="T71" fmla="*/ 1 h 324"/>
                  <a:gd name="T72" fmla="*/ 1 w 291"/>
                  <a:gd name="T73" fmla="*/ 1 h 324"/>
                  <a:gd name="T74" fmla="*/ 1 w 291"/>
                  <a:gd name="T75" fmla="*/ 1 h 324"/>
                  <a:gd name="T76" fmla="*/ 1 w 291"/>
                  <a:gd name="T77" fmla="*/ 1 h 324"/>
                  <a:gd name="T78" fmla="*/ 1 w 291"/>
                  <a:gd name="T79" fmla="*/ 1 h 324"/>
                  <a:gd name="T80" fmla="*/ 1 w 291"/>
                  <a:gd name="T81" fmla="*/ 1 h 324"/>
                  <a:gd name="T82" fmla="*/ 1 w 291"/>
                  <a:gd name="T83" fmla="*/ 1 h 324"/>
                  <a:gd name="T84" fmla="*/ 1 w 291"/>
                  <a:gd name="T85" fmla="*/ 0 h 324"/>
                  <a:gd name="T86" fmla="*/ 1 w 291"/>
                  <a:gd name="T87" fmla="*/ 1 h 324"/>
                  <a:gd name="T88" fmla="*/ 1 w 291"/>
                  <a:gd name="T89" fmla="*/ 1 h 324"/>
                  <a:gd name="T90" fmla="*/ 1 w 291"/>
                  <a:gd name="T91" fmla="*/ 1 h 324"/>
                  <a:gd name="T92" fmla="*/ 1 w 291"/>
                  <a:gd name="T93" fmla="*/ 1 h 324"/>
                  <a:gd name="T94" fmla="*/ 1 w 291"/>
                  <a:gd name="T95" fmla="*/ 1 h 324"/>
                  <a:gd name="T96" fmla="*/ 1 w 291"/>
                  <a:gd name="T97" fmla="*/ 1 h 324"/>
                  <a:gd name="T98" fmla="*/ 1 w 291"/>
                  <a:gd name="T99" fmla="*/ 1 h 324"/>
                  <a:gd name="T100" fmla="*/ 1 w 291"/>
                  <a:gd name="T101" fmla="*/ 1 h 324"/>
                  <a:gd name="T102" fmla="*/ 1 w 291"/>
                  <a:gd name="T103" fmla="*/ 1 h 324"/>
                  <a:gd name="T104" fmla="*/ 1 w 291"/>
                  <a:gd name="T105" fmla="*/ 1 h 324"/>
                  <a:gd name="T106" fmla="*/ 1 w 291"/>
                  <a:gd name="T107" fmla="*/ 1 h 324"/>
                  <a:gd name="T108" fmla="*/ 1 w 291"/>
                  <a:gd name="T109" fmla="*/ 1 h 324"/>
                  <a:gd name="T110" fmla="*/ 0 w 291"/>
                  <a:gd name="T111" fmla="*/ 1 h 324"/>
                  <a:gd name="T112" fmla="*/ 0 w 291"/>
                  <a:gd name="T113" fmla="*/ 1 h 324"/>
                  <a:gd name="T114" fmla="*/ 1 w 291"/>
                  <a:gd name="T115" fmla="*/ 1 h 324"/>
                  <a:gd name="T116" fmla="*/ 1 w 291"/>
                  <a:gd name="T117" fmla="*/ 1 h 324"/>
                  <a:gd name="T118" fmla="*/ 1 w 291"/>
                  <a:gd name="T119" fmla="*/ 1 h 324"/>
                  <a:gd name="T120" fmla="*/ 1 w 291"/>
                  <a:gd name="T121" fmla="*/ 1 h 324"/>
                  <a:gd name="T122" fmla="*/ 1 w 291"/>
                  <a:gd name="T123" fmla="*/ 1 h 32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91"/>
                  <a:gd name="T187" fmla="*/ 0 h 324"/>
                  <a:gd name="T188" fmla="*/ 291 w 291"/>
                  <a:gd name="T189" fmla="*/ 324 h 32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91" h="324">
                    <a:moveTo>
                      <a:pt x="36" y="251"/>
                    </a:moveTo>
                    <a:lnTo>
                      <a:pt x="180" y="324"/>
                    </a:lnTo>
                    <a:lnTo>
                      <a:pt x="188" y="318"/>
                    </a:lnTo>
                    <a:lnTo>
                      <a:pt x="194" y="312"/>
                    </a:lnTo>
                    <a:lnTo>
                      <a:pt x="192" y="299"/>
                    </a:lnTo>
                    <a:lnTo>
                      <a:pt x="192" y="289"/>
                    </a:lnTo>
                    <a:lnTo>
                      <a:pt x="196" y="283"/>
                    </a:lnTo>
                    <a:lnTo>
                      <a:pt x="201" y="278"/>
                    </a:lnTo>
                    <a:lnTo>
                      <a:pt x="222" y="276"/>
                    </a:lnTo>
                    <a:lnTo>
                      <a:pt x="255" y="272"/>
                    </a:lnTo>
                    <a:lnTo>
                      <a:pt x="257" y="264"/>
                    </a:lnTo>
                    <a:lnTo>
                      <a:pt x="259" y="258"/>
                    </a:lnTo>
                    <a:lnTo>
                      <a:pt x="261" y="253"/>
                    </a:lnTo>
                    <a:lnTo>
                      <a:pt x="261" y="245"/>
                    </a:lnTo>
                    <a:lnTo>
                      <a:pt x="253" y="230"/>
                    </a:lnTo>
                    <a:lnTo>
                      <a:pt x="255" y="220"/>
                    </a:lnTo>
                    <a:lnTo>
                      <a:pt x="257" y="211"/>
                    </a:lnTo>
                    <a:lnTo>
                      <a:pt x="259" y="209"/>
                    </a:lnTo>
                    <a:lnTo>
                      <a:pt x="261" y="207"/>
                    </a:lnTo>
                    <a:lnTo>
                      <a:pt x="263" y="205"/>
                    </a:lnTo>
                    <a:lnTo>
                      <a:pt x="267" y="205"/>
                    </a:lnTo>
                    <a:lnTo>
                      <a:pt x="268" y="193"/>
                    </a:lnTo>
                    <a:lnTo>
                      <a:pt x="278" y="191"/>
                    </a:lnTo>
                    <a:lnTo>
                      <a:pt x="290" y="193"/>
                    </a:lnTo>
                    <a:lnTo>
                      <a:pt x="291" y="188"/>
                    </a:lnTo>
                    <a:lnTo>
                      <a:pt x="291" y="184"/>
                    </a:lnTo>
                    <a:lnTo>
                      <a:pt x="291" y="178"/>
                    </a:lnTo>
                    <a:lnTo>
                      <a:pt x="290" y="174"/>
                    </a:lnTo>
                    <a:lnTo>
                      <a:pt x="263" y="140"/>
                    </a:lnTo>
                    <a:lnTo>
                      <a:pt x="263" y="107"/>
                    </a:lnTo>
                    <a:lnTo>
                      <a:pt x="253" y="92"/>
                    </a:lnTo>
                    <a:lnTo>
                      <a:pt x="242" y="48"/>
                    </a:lnTo>
                    <a:lnTo>
                      <a:pt x="236" y="48"/>
                    </a:lnTo>
                    <a:lnTo>
                      <a:pt x="230" y="44"/>
                    </a:lnTo>
                    <a:lnTo>
                      <a:pt x="226" y="40"/>
                    </a:lnTo>
                    <a:lnTo>
                      <a:pt x="221" y="38"/>
                    </a:lnTo>
                    <a:lnTo>
                      <a:pt x="213" y="30"/>
                    </a:lnTo>
                    <a:lnTo>
                      <a:pt x="207" y="23"/>
                    </a:lnTo>
                    <a:lnTo>
                      <a:pt x="198" y="17"/>
                    </a:lnTo>
                    <a:lnTo>
                      <a:pt x="190" y="13"/>
                    </a:lnTo>
                    <a:lnTo>
                      <a:pt x="173" y="6"/>
                    </a:lnTo>
                    <a:lnTo>
                      <a:pt x="155" y="2"/>
                    </a:lnTo>
                    <a:lnTo>
                      <a:pt x="128" y="0"/>
                    </a:lnTo>
                    <a:lnTo>
                      <a:pt x="102" y="2"/>
                    </a:lnTo>
                    <a:lnTo>
                      <a:pt x="82" y="6"/>
                    </a:lnTo>
                    <a:lnTo>
                      <a:pt x="71" y="11"/>
                    </a:lnTo>
                    <a:lnTo>
                      <a:pt x="59" y="17"/>
                    </a:lnTo>
                    <a:lnTo>
                      <a:pt x="50" y="23"/>
                    </a:lnTo>
                    <a:lnTo>
                      <a:pt x="40" y="29"/>
                    </a:lnTo>
                    <a:lnTo>
                      <a:pt x="33" y="36"/>
                    </a:lnTo>
                    <a:lnTo>
                      <a:pt x="25" y="46"/>
                    </a:lnTo>
                    <a:lnTo>
                      <a:pt x="19" y="55"/>
                    </a:lnTo>
                    <a:lnTo>
                      <a:pt x="13" y="65"/>
                    </a:lnTo>
                    <a:lnTo>
                      <a:pt x="10" y="74"/>
                    </a:lnTo>
                    <a:lnTo>
                      <a:pt x="4" y="97"/>
                    </a:lnTo>
                    <a:lnTo>
                      <a:pt x="0" y="122"/>
                    </a:lnTo>
                    <a:lnTo>
                      <a:pt x="0" y="147"/>
                    </a:lnTo>
                    <a:lnTo>
                      <a:pt x="4" y="176"/>
                    </a:lnTo>
                    <a:lnTo>
                      <a:pt x="17" y="199"/>
                    </a:lnTo>
                    <a:lnTo>
                      <a:pt x="33" y="226"/>
                    </a:lnTo>
                    <a:lnTo>
                      <a:pt x="36" y="237"/>
                    </a:lnTo>
                    <a:lnTo>
                      <a:pt x="36" y="251"/>
                    </a:lnTo>
                  </a:path>
                </a:pathLst>
              </a:custGeom>
              <a:noFill/>
              <a:ln w="1588">
                <a:solidFill>
                  <a:srgbClr val="897A4D"/>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6203" name="Freeform 15"/>
              <p:cNvSpPr>
                <a:spLocks/>
              </p:cNvSpPr>
              <p:nvPr/>
            </p:nvSpPr>
            <p:spPr bwMode="auto">
              <a:xfrm>
                <a:off x="2536" y="2117"/>
                <a:ext cx="55" cy="49"/>
              </a:xfrm>
              <a:custGeom>
                <a:avLst/>
                <a:gdLst>
                  <a:gd name="T0" fmla="*/ 1 w 95"/>
                  <a:gd name="T1" fmla="*/ 1 h 81"/>
                  <a:gd name="T2" fmla="*/ 1 w 95"/>
                  <a:gd name="T3" fmla="*/ 1 h 81"/>
                  <a:gd name="T4" fmla="*/ 1 w 95"/>
                  <a:gd name="T5" fmla="*/ 1 h 81"/>
                  <a:gd name="T6" fmla="*/ 1 w 95"/>
                  <a:gd name="T7" fmla="*/ 1 h 81"/>
                  <a:gd name="T8" fmla="*/ 1 w 95"/>
                  <a:gd name="T9" fmla="*/ 1 h 81"/>
                  <a:gd name="T10" fmla="*/ 1 w 95"/>
                  <a:gd name="T11" fmla="*/ 0 h 81"/>
                  <a:gd name="T12" fmla="*/ 1 w 95"/>
                  <a:gd name="T13" fmla="*/ 1 h 81"/>
                  <a:gd name="T14" fmla="*/ 1 w 95"/>
                  <a:gd name="T15" fmla="*/ 1 h 81"/>
                  <a:gd name="T16" fmla="*/ 1 w 95"/>
                  <a:gd name="T17" fmla="*/ 1 h 81"/>
                  <a:gd name="T18" fmla="*/ 0 w 95"/>
                  <a:gd name="T19" fmla="*/ 1 h 81"/>
                  <a:gd name="T20" fmla="*/ 1 w 95"/>
                  <a:gd name="T21" fmla="*/ 1 h 81"/>
                  <a:gd name="T22" fmla="*/ 1 w 95"/>
                  <a:gd name="T23" fmla="*/ 1 h 8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5"/>
                  <a:gd name="T37" fmla="*/ 0 h 81"/>
                  <a:gd name="T38" fmla="*/ 95 w 95"/>
                  <a:gd name="T39" fmla="*/ 81 h 8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5" h="81">
                    <a:moveTo>
                      <a:pt x="34" y="81"/>
                    </a:moveTo>
                    <a:lnTo>
                      <a:pt x="55" y="69"/>
                    </a:lnTo>
                    <a:lnTo>
                      <a:pt x="95" y="41"/>
                    </a:lnTo>
                    <a:lnTo>
                      <a:pt x="84" y="33"/>
                    </a:lnTo>
                    <a:lnTo>
                      <a:pt x="59" y="23"/>
                    </a:lnTo>
                    <a:lnTo>
                      <a:pt x="28" y="0"/>
                    </a:lnTo>
                    <a:lnTo>
                      <a:pt x="21" y="14"/>
                    </a:lnTo>
                    <a:lnTo>
                      <a:pt x="11" y="21"/>
                    </a:lnTo>
                    <a:lnTo>
                      <a:pt x="2" y="37"/>
                    </a:lnTo>
                    <a:lnTo>
                      <a:pt x="0" y="48"/>
                    </a:lnTo>
                    <a:lnTo>
                      <a:pt x="15" y="65"/>
                    </a:lnTo>
                    <a:lnTo>
                      <a:pt x="34" y="81"/>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04" name="Freeform 16"/>
              <p:cNvSpPr>
                <a:spLocks/>
              </p:cNvSpPr>
              <p:nvPr/>
            </p:nvSpPr>
            <p:spPr bwMode="auto">
              <a:xfrm>
                <a:off x="2536" y="2117"/>
                <a:ext cx="55" cy="49"/>
              </a:xfrm>
              <a:custGeom>
                <a:avLst/>
                <a:gdLst>
                  <a:gd name="T0" fmla="*/ 1 w 95"/>
                  <a:gd name="T1" fmla="*/ 1 h 81"/>
                  <a:gd name="T2" fmla="*/ 1 w 95"/>
                  <a:gd name="T3" fmla="*/ 1 h 81"/>
                  <a:gd name="T4" fmla="*/ 1 w 95"/>
                  <a:gd name="T5" fmla="*/ 1 h 81"/>
                  <a:gd name="T6" fmla="*/ 1 w 95"/>
                  <a:gd name="T7" fmla="*/ 1 h 81"/>
                  <a:gd name="T8" fmla="*/ 1 w 95"/>
                  <a:gd name="T9" fmla="*/ 1 h 81"/>
                  <a:gd name="T10" fmla="*/ 1 w 95"/>
                  <a:gd name="T11" fmla="*/ 0 h 81"/>
                  <a:gd name="T12" fmla="*/ 1 w 95"/>
                  <a:gd name="T13" fmla="*/ 1 h 81"/>
                  <a:gd name="T14" fmla="*/ 1 w 95"/>
                  <a:gd name="T15" fmla="*/ 1 h 81"/>
                  <a:gd name="T16" fmla="*/ 1 w 95"/>
                  <a:gd name="T17" fmla="*/ 1 h 81"/>
                  <a:gd name="T18" fmla="*/ 0 w 95"/>
                  <a:gd name="T19" fmla="*/ 1 h 81"/>
                  <a:gd name="T20" fmla="*/ 1 w 95"/>
                  <a:gd name="T21" fmla="*/ 1 h 81"/>
                  <a:gd name="T22" fmla="*/ 1 w 95"/>
                  <a:gd name="T23" fmla="*/ 1 h 8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5"/>
                  <a:gd name="T37" fmla="*/ 0 h 81"/>
                  <a:gd name="T38" fmla="*/ 95 w 95"/>
                  <a:gd name="T39" fmla="*/ 81 h 8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5" h="81">
                    <a:moveTo>
                      <a:pt x="34" y="81"/>
                    </a:moveTo>
                    <a:lnTo>
                      <a:pt x="55" y="69"/>
                    </a:lnTo>
                    <a:lnTo>
                      <a:pt x="95" y="41"/>
                    </a:lnTo>
                    <a:lnTo>
                      <a:pt x="84" y="33"/>
                    </a:lnTo>
                    <a:lnTo>
                      <a:pt x="59" y="23"/>
                    </a:lnTo>
                    <a:lnTo>
                      <a:pt x="28" y="0"/>
                    </a:lnTo>
                    <a:lnTo>
                      <a:pt x="21" y="14"/>
                    </a:lnTo>
                    <a:lnTo>
                      <a:pt x="11" y="21"/>
                    </a:lnTo>
                    <a:lnTo>
                      <a:pt x="2" y="37"/>
                    </a:lnTo>
                    <a:lnTo>
                      <a:pt x="0" y="48"/>
                    </a:lnTo>
                    <a:lnTo>
                      <a:pt x="15" y="65"/>
                    </a:lnTo>
                    <a:lnTo>
                      <a:pt x="34" y="81"/>
                    </a:lnTo>
                  </a:path>
                </a:pathLst>
              </a:custGeom>
              <a:noFill/>
              <a:ln w="1588">
                <a:solidFill>
                  <a:srgbClr val="DA251D"/>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6205" name="Freeform 17"/>
              <p:cNvSpPr>
                <a:spLocks/>
              </p:cNvSpPr>
              <p:nvPr/>
            </p:nvSpPr>
            <p:spPr bwMode="auto">
              <a:xfrm>
                <a:off x="2556" y="2095"/>
                <a:ext cx="61" cy="54"/>
              </a:xfrm>
              <a:custGeom>
                <a:avLst/>
                <a:gdLst>
                  <a:gd name="T0" fmla="*/ 0 w 110"/>
                  <a:gd name="T1" fmla="*/ 1 h 86"/>
                  <a:gd name="T2" fmla="*/ 1 w 110"/>
                  <a:gd name="T3" fmla="*/ 1 h 86"/>
                  <a:gd name="T4" fmla="*/ 1 w 110"/>
                  <a:gd name="T5" fmla="*/ 1 h 86"/>
                  <a:gd name="T6" fmla="*/ 1 w 110"/>
                  <a:gd name="T7" fmla="*/ 1 h 86"/>
                  <a:gd name="T8" fmla="*/ 1 w 110"/>
                  <a:gd name="T9" fmla="*/ 1 h 86"/>
                  <a:gd name="T10" fmla="*/ 1 w 110"/>
                  <a:gd name="T11" fmla="*/ 1 h 86"/>
                  <a:gd name="T12" fmla="*/ 1 w 110"/>
                  <a:gd name="T13" fmla="*/ 1 h 86"/>
                  <a:gd name="T14" fmla="*/ 1 w 110"/>
                  <a:gd name="T15" fmla="*/ 1 h 86"/>
                  <a:gd name="T16" fmla="*/ 1 w 110"/>
                  <a:gd name="T17" fmla="*/ 1 h 86"/>
                  <a:gd name="T18" fmla="*/ 1 w 110"/>
                  <a:gd name="T19" fmla="*/ 1 h 86"/>
                  <a:gd name="T20" fmla="*/ 1 w 110"/>
                  <a:gd name="T21" fmla="*/ 0 h 86"/>
                  <a:gd name="T22" fmla="*/ 1 w 110"/>
                  <a:gd name="T23" fmla="*/ 1 h 86"/>
                  <a:gd name="T24" fmla="*/ 0 w 110"/>
                  <a:gd name="T25" fmla="*/ 1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0"/>
                  <a:gd name="T40" fmla="*/ 0 h 86"/>
                  <a:gd name="T41" fmla="*/ 110 w 110"/>
                  <a:gd name="T42" fmla="*/ 86 h 8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0" h="86">
                    <a:moveTo>
                      <a:pt x="0" y="21"/>
                    </a:moveTo>
                    <a:lnTo>
                      <a:pt x="60" y="52"/>
                    </a:lnTo>
                    <a:lnTo>
                      <a:pt x="102" y="86"/>
                    </a:lnTo>
                    <a:lnTo>
                      <a:pt x="110" y="80"/>
                    </a:lnTo>
                    <a:lnTo>
                      <a:pt x="110" y="69"/>
                    </a:lnTo>
                    <a:lnTo>
                      <a:pt x="88" y="55"/>
                    </a:lnTo>
                    <a:lnTo>
                      <a:pt x="75" y="52"/>
                    </a:lnTo>
                    <a:lnTo>
                      <a:pt x="77" y="44"/>
                    </a:lnTo>
                    <a:lnTo>
                      <a:pt x="69" y="36"/>
                    </a:lnTo>
                    <a:lnTo>
                      <a:pt x="60" y="23"/>
                    </a:lnTo>
                    <a:lnTo>
                      <a:pt x="29" y="0"/>
                    </a:lnTo>
                    <a:lnTo>
                      <a:pt x="4" y="4"/>
                    </a:lnTo>
                    <a:lnTo>
                      <a:pt x="0" y="21"/>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06" name="Freeform 18"/>
              <p:cNvSpPr>
                <a:spLocks/>
              </p:cNvSpPr>
              <p:nvPr/>
            </p:nvSpPr>
            <p:spPr bwMode="auto">
              <a:xfrm>
                <a:off x="2556" y="2095"/>
                <a:ext cx="61" cy="54"/>
              </a:xfrm>
              <a:custGeom>
                <a:avLst/>
                <a:gdLst>
                  <a:gd name="T0" fmla="*/ 0 w 110"/>
                  <a:gd name="T1" fmla="*/ 1 h 86"/>
                  <a:gd name="T2" fmla="*/ 1 w 110"/>
                  <a:gd name="T3" fmla="*/ 1 h 86"/>
                  <a:gd name="T4" fmla="*/ 1 w 110"/>
                  <a:gd name="T5" fmla="*/ 1 h 86"/>
                  <a:gd name="T6" fmla="*/ 1 w 110"/>
                  <a:gd name="T7" fmla="*/ 1 h 86"/>
                  <a:gd name="T8" fmla="*/ 1 w 110"/>
                  <a:gd name="T9" fmla="*/ 1 h 86"/>
                  <a:gd name="T10" fmla="*/ 1 w 110"/>
                  <a:gd name="T11" fmla="*/ 1 h 86"/>
                  <a:gd name="T12" fmla="*/ 1 w 110"/>
                  <a:gd name="T13" fmla="*/ 1 h 86"/>
                  <a:gd name="T14" fmla="*/ 1 w 110"/>
                  <a:gd name="T15" fmla="*/ 1 h 86"/>
                  <a:gd name="T16" fmla="*/ 1 w 110"/>
                  <a:gd name="T17" fmla="*/ 1 h 86"/>
                  <a:gd name="T18" fmla="*/ 1 w 110"/>
                  <a:gd name="T19" fmla="*/ 1 h 86"/>
                  <a:gd name="T20" fmla="*/ 1 w 110"/>
                  <a:gd name="T21" fmla="*/ 0 h 86"/>
                  <a:gd name="T22" fmla="*/ 1 w 110"/>
                  <a:gd name="T23" fmla="*/ 1 h 86"/>
                  <a:gd name="T24" fmla="*/ 0 w 110"/>
                  <a:gd name="T25" fmla="*/ 1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0"/>
                  <a:gd name="T40" fmla="*/ 0 h 86"/>
                  <a:gd name="T41" fmla="*/ 110 w 110"/>
                  <a:gd name="T42" fmla="*/ 86 h 8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0" h="86">
                    <a:moveTo>
                      <a:pt x="0" y="21"/>
                    </a:moveTo>
                    <a:lnTo>
                      <a:pt x="60" y="52"/>
                    </a:lnTo>
                    <a:lnTo>
                      <a:pt x="102" y="86"/>
                    </a:lnTo>
                    <a:lnTo>
                      <a:pt x="110" y="80"/>
                    </a:lnTo>
                    <a:lnTo>
                      <a:pt x="110" y="69"/>
                    </a:lnTo>
                    <a:lnTo>
                      <a:pt x="88" y="55"/>
                    </a:lnTo>
                    <a:lnTo>
                      <a:pt x="75" y="52"/>
                    </a:lnTo>
                    <a:lnTo>
                      <a:pt x="77" y="44"/>
                    </a:lnTo>
                    <a:lnTo>
                      <a:pt x="69" y="36"/>
                    </a:lnTo>
                    <a:lnTo>
                      <a:pt x="60" y="23"/>
                    </a:lnTo>
                    <a:lnTo>
                      <a:pt x="29" y="0"/>
                    </a:lnTo>
                    <a:lnTo>
                      <a:pt x="4" y="4"/>
                    </a:lnTo>
                    <a:lnTo>
                      <a:pt x="0" y="21"/>
                    </a:lnTo>
                  </a:path>
                </a:pathLst>
              </a:custGeom>
              <a:noFill/>
              <a:ln w="1588">
                <a:solidFill>
                  <a:srgbClr val="DA251D"/>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6207" name="Freeform 19"/>
              <p:cNvSpPr>
                <a:spLocks/>
              </p:cNvSpPr>
              <p:nvPr/>
            </p:nvSpPr>
            <p:spPr bwMode="auto">
              <a:xfrm>
                <a:off x="2570" y="2308"/>
                <a:ext cx="14" cy="22"/>
              </a:xfrm>
              <a:custGeom>
                <a:avLst/>
                <a:gdLst>
                  <a:gd name="T0" fmla="*/ 1 w 23"/>
                  <a:gd name="T1" fmla="*/ 0 h 36"/>
                  <a:gd name="T2" fmla="*/ 1 w 23"/>
                  <a:gd name="T3" fmla="*/ 1 h 36"/>
                  <a:gd name="T4" fmla="*/ 0 w 23"/>
                  <a:gd name="T5" fmla="*/ 1 h 36"/>
                  <a:gd name="T6" fmla="*/ 1 w 23"/>
                  <a:gd name="T7" fmla="*/ 1 h 36"/>
                  <a:gd name="T8" fmla="*/ 1 w 23"/>
                  <a:gd name="T9" fmla="*/ 1 h 36"/>
                  <a:gd name="T10" fmla="*/ 1 w 23"/>
                  <a:gd name="T11" fmla="*/ 1 h 36"/>
                  <a:gd name="T12" fmla="*/ 1 w 23"/>
                  <a:gd name="T13" fmla="*/ 1 h 36"/>
                  <a:gd name="T14" fmla="*/ 1 w 23"/>
                  <a:gd name="T15" fmla="*/ 1 h 36"/>
                  <a:gd name="T16" fmla="*/ 1 w 23"/>
                  <a:gd name="T17" fmla="*/ 1 h 36"/>
                  <a:gd name="T18" fmla="*/ 1 w 23"/>
                  <a:gd name="T19" fmla="*/ 0 h 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36"/>
                  <a:gd name="T32" fmla="*/ 23 w 23"/>
                  <a:gd name="T33" fmla="*/ 36 h 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36">
                    <a:moveTo>
                      <a:pt x="4" y="0"/>
                    </a:moveTo>
                    <a:lnTo>
                      <a:pt x="4" y="19"/>
                    </a:lnTo>
                    <a:lnTo>
                      <a:pt x="0" y="25"/>
                    </a:lnTo>
                    <a:lnTo>
                      <a:pt x="6" y="30"/>
                    </a:lnTo>
                    <a:lnTo>
                      <a:pt x="17" y="36"/>
                    </a:lnTo>
                    <a:lnTo>
                      <a:pt x="21" y="28"/>
                    </a:lnTo>
                    <a:lnTo>
                      <a:pt x="23" y="19"/>
                    </a:lnTo>
                    <a:lnTo>
                      <a:pt x="19" y="9"/>
                    </a:lnTo>
                    <a:lnTo>
                      <a:pt x="12" y="5"/>
                    </a:lnTo>
                    <a:lnTo>
                      <a:pt x="4" y="0"/>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08" name="Freeform 20"/>
              <p:cNvSpPr>
                <a:spLocks/>
              </p:cNvSpPr>
              <p:nvPr/>
            </p:nvSpPr>
            <p:spPr bwMode="auto">
              <a:xfrm>
                <a:off x="2570" y="2308"/>
                <a:ext cx="14" cy="22"/>
              </a:xfrm>
              <a:custGeom>
                <a:avLst/>
                <a:gdLst>
                  <a:gd name="T0" fmla="*/ 1 w 23"/>
                  <a:gd name="T1" fmla="*/ 0 h 36"/>
                  <a:gd name="T2" fmla="*/ 1 w 23"/>
                  <a:gd name="T3" fmla="*/ 1 h 36"/>
                  <a:gd name="T4" fmla="*/ 0 w 23"/>
                  <a:gd name="T5" fmla="*/ 1 h 36"/>
                  <a:gd name="T6" fmla="*/ 1 w 23"/>
                  <a:gd name="T7" fmla="*/ 1 h 36"/>
                  <a:gd name="T8" fmla="*/ 1 w 23"/>
                  <a:gd name="T9" fmla="*/ 1 h 36"/>
                  <a:gd name="T10" fmla="*/ 1 w 23"/>
                  <a:gd name="T11" fmla="*/ 1 h 36"/>
                  <a:gd name="T12" fmla="*/ 1 w 23"/>
                  <a:gd name="T13" fmla="*/ 1 h 36"/>
                  <a:gd name="T14" fmla="*/ 1 w 23"/>
                  <a:gd name="T15" fmla="*/ 1 h 36"/>
                  <a:gd name="T16" fmla="*/ 1 w 23"/>
                  <a:gd name="T17" fmla="*/ 1 h 36"/>
                  <a:gd name="T18" fmla="*/ 1 w 23"/>
                  <a:gd name="T19" fmla="*/ 0 h 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36"/>
                  <a:gd name="T32" fmla="*/ 23 w 23"/>
                  <a:gd name="T33" fmla="*/ 36 h 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36">
                    <a:moveTo>
                      <a:pt x="4" y="0"/>
                    </a:moveTo>
                    <a:lnTo>
                      <a:pt x="4" y="19"/>
                    </a:lnTo>
                    <a:lnTo>
                      <a:pt x="0" y="25"/>
                    </a:lnTo>
                    <a:lnTo>
                      <a:pt x="6" y="30"/>
                    </a:lnTo>
                    <a:lnTo>
                      <a:pt x="17" y="36"/>
                    </a:lnTo>
                    <a:lnTo>
                      <a:pt x="21" y="28"/>
                    </a:lnTo>
                    <a:lnTo>
                      <a:pt x="23" y="19"/>
                    </a:lnTo>
                    <a:lnTo>
                      <a:pt x="19" y="9"/>
                    </a:lnTo>
                    <a:lnTo>
                      <a:pt x="12" y="5"/>
                    </a:lnTo>
                    <a:lnTo>
                      <a:pt x="4" y="0"/>
                    </a:lnTo>
                    <a:close/>
                  </a:path>
                </a:pathLst>
              </a:custGeom>
              <a:noFill/>
              <a:ln w="1588">
                <a:solidFill>
                  <a:srgbClr val="DA251D"/>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6209" name="Freeform 21"/>
              <p:cNvSpPr>
                <a:spLocks/>
              </p:cNvSpPr>
              <p:nvPr/>
            </p:nvSpPr>
            <p:spPr bwMode="auto">
              <a:xfrm>
                <a:off x="2529" y="2116"/>
                <a:ext cx="547" cy="252"/>
              </a:xfrm>
              <a:custGeom>
                <a:avLst/>
                <a:gdLst>
                  <a:gd name="T0" fmla="*/ 1 w 953"/>
                  <a:gd name="T1" fmla="*/ 1 h 410"/>
                  <a:gd name="T2" fmla="*/ 1 w 953"/>
                  <a:gd name="T3" fmla="*/ 1 h 410"/>
                  <a:gd name="T4" fmla="*/ 1 w 953"/>
                  <a:gd name="T5" fmla="*/ 1 h 410"/>
                  <a:gd name="T6" fmla="*/ 1 w 953"/>
                  <a:gd name="T7" fmla="*/ 1 h 410"/>
                  <a:gd name="T8" fmla="*/ 1 w 953"/>
                  <a:gd name="T9" fmla="*/ 1 h 410"/>
                  <a:gd name="T10" fmla="*/ 1 w 953"/>
                  <a:gd name="T11" fmla="*/ 1 h 410"/>
                  <a:gd name="T12" fmla="*/ 1 w 953"/>
                  <a:gd name="T13" fmla="*/ 1 h 410"/>
                  <a:gd name="T14" fmla="*/ 1 w 953"/>
                  <a:gd name="T15" fmla="*/ 1 h 410"/>
                  <a:gd name="T16" fmla="*/ 1 w 953"/>
                  <a:gd name="T17" fmla="*/ 1 h 410"/>
                  <a:gd name="T18" fmla="*/ 1 w 953"/>
                  <a:gd name="T19" fmla="*/ 1 h 410"/>
                  <a:gd name="T20" fmla="*/ 1 w 953"/>
                  <a:gd name="T21" fmla="*/ 1 h 410"/>
                  <a:gd name="T22" fmla="*/ 1 w 953"/>
                  <a:gd name="T23" fmla="*/ 1 h 410"/>
                  <a:gd name="T24" fmla="*/ 1 w 953"/>
                  <a:gd name="T25" fmla="*/ 1 h 410"/>
                  <a:gd name="T26" fmla="*/ 1 w 953"/>
                  <a:gd name="T27" fmla="*/ 1 h 410"/>
                  <a:gd name="T28" fmla="*/ 1 w 953"/>
                  <a:gd name="T29" fmla="*/ 1 h 410"/>
                  <a:gd name="T30" fmla="*/ 1 w 953"/>
                  <a:gd name="T31" fmla="*/ 1 h 410"/>
                  <a:gd name="T32" fmla="*/ 1 w 953"/>
                  <a:gd name="T33" fmla="*/ 1 h 410"/>
                  <a:gd name="T34" fmla="*/ 1 w 953"/>
                  <a:gd name="T35" fmla="*/ 1 h 410"/>
                  <a:gd name="T36" fmla="*/ 1 w 953"/>
                  <a:gd name="T37" fmla="*/ 1 h 410"/>
                  <a:gd name="T38" fmla="*/ 1 w 953"/>
                  <a:gd name="T39" fmla="*/ 1 h 410"/>
                  <a:gd name="T40" fmla="*/ 1 w 953"/>
                  <a:gd name="T41" fmla="*/ 1 h 410"/>
                  <a:gd name="T42" fmla="*/ 1 w 953"/>
                  <a:gd name="T43" fmla="*/ 1 h 410"/>
                  <a:gd name="T44" fmla="*/ 1 w 953"/>
                  <a:gd name="T45" fmla="*/ 1 h 410"/>
                  <a:gd name="T46" fmla="*/ 1 w 953"/>
                  <a:gd name="T47" fmla="*/ 1 h 410"/>
                  <a:gd name="T48" fmla="*/ 1 w 953"/>
                  <a:gd name="T49" fmla="*/ 1 h 410"/>
                  <a:gd name="T50" fmla="*/ 1 w 953"/>
                  <a:gd name="T51" fmla="*/ 1 h 410"/>
                  <a:gd name="T52" fmla="*/ 1 w 953"/>
                  <a:gd name="T53" fmla="*/ 1 h 410"/>
                  <a:gd name="T54" fmla="*/ 1 w 953"/>
                  <a:gd name="T55" fmla="*/ 1 h 410"/>
                  <a:gd name="T56" fmla="*/ 1 w 953"/>
                  <a:gd name="T57" fmla="*/ 1 h 410"/>
                  <a:gd name="T58" fmla="*/ 1 w 953"/>
                  <a:gd name="T59" fmla="*/ 1 h 410"/>
                  <a:gd name="T60" fmla="*/ 1 w 953"/>
                  <a:gd name="T61" fmla="*/ 1 h 410"/>
                  <a:gd name="T62" fmla="*/ 1 w 953"/>
                  <a:gd name="T63" fmla="*/ 1 h 410"/>
                  <a:gd name="T64" fmla="*/ 1 w 953"/>
                  <a:gd name="T65" fmla="*/ 1 h 410"/>
                  <a:gd name="T66" fmla="*/ 1 w 953"/>
                  <a:gd name="T67" fmla="*/ 1 h 410"/>
                  <a:gd name="T68" fmla="*/ 1 w 953"/>
                  <a:gd name="T69" fmla="*/ 1 h 410"/>
                  <a:gd name="T70" fmla="*/ 1 w 953"/>
                  <a:gd name="T71" fmla="*/ 1 h 410"/>
                  <a:gd name="T72" fmla="*/ 1 w 953"/>
                  <a:gd name="T73" fmla="*/ 1 h 410"/>
                  <a:gd name="T74" fmla="*/ 1 w 953"/>
                  <a:gd name="T75" fmla="*/ 1 h 410"/>
                  <a:gd name="T76" fmla="*/ 1 w 953"/>
                  <a:gd name="T77" fmla="*/ 1 h 410"/>
                  <a:gd name="T78" fmla="*/ 1 w 953"/>
                  <a:gd name="T79" fmla="*/ 1 h 410"/>
                  <a:gd name="T80" fmla="*/ 1 w 953"/>
                  <a:gd name="T81" fmla="*/ 1 h 410"/>
                  <a:gd name="T82" fmla="*/ 1 w 953"/>
                  <a:gd name="T83" fmla="*/ 1 h 410"/>
                  <a:gd name="T84" fmla="*/ 1 w 953"/>
                  <a:gd name="T85" fmla="*/ 1 h 410"/>
                  <a:gd name="T86" fmla="*/ 1 w 953"/>
                  <a:gd name="T87" fmla="*/ 1 h 410"/>
                  <a:gd name="T88" fmla="*/ 1 w 953"/>
                  <a:gd name="T89" fmla="*/ 1 h 410"/>
                  <a:gd name="T90" fmla="*/ 1 w 953"/>
                  <a:gd name="T91" fmla="*/ 1 h 410"/>
                  <a:gd name="T92" fmla="*/ 1 w 953"/>
                  <a:gd name="T93" fmla="*/ 1 h 410"/>
                  <a:gd name="T94" fmla="*/ 1 w 953"/>
                  <a:gd name="T95" fmla="*/ 1 h 410"/>
                  <a:gd name="T96" fmla="*/ 1 w 953"/>
                  <a:gd name="T97" fmla="*/ 1 h 410"/>
                  <a:gd name="T98" fmla="*/ 1 w 953"/>
                  <a:gd name="T99" fmla="*/ 1 h 410"/>
                  <a:gd name="T100" fmla="*/ 1 w 953"/>
                  <a:gd name="T101" fmla="*/ 1 h 410"/>
                  <a:gd name="T102" fmla="*/ 1 w 953"/>
                  <a:gd name="T103" fmla="*/ 1 h 410"/>
                  <a:gd name="T104" fmla="*/ 1 w 953"/>
                  <a:gd name="T105" fmla="*/ 1 h 410"/>
                  <a:gd name="T106" fmla="*/ 1 w 953"/>
                  <a:gd name="T107" fmla="*/ 1 h 410"/>
                  <a:gd name="T108" fmla="*/ 1 w 953"/>
                  <a:gd name="T109" fmla="*/ 1 h 410"/>
                  <a:gd name="T110" fmla="*/ 1 w 953"/>
                  <a:gd name="T111" fmla="*/ 1 h 410"/>
                  <a:gd name="T112" fmla="*/ 1 w 953"/>
                  <a:gd name="T113" fmla="*/ 1 h 41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53"/>
                  <a:gd name="T172" fmla="*/ 0 h 410"/>
                  <a:gd name="T173" fmla="*/ 953 w 953"/>
                  <a:gd name="T174" fmla="*/ 410 h 41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53" h="410">
                    <a:moveTo>
                      <a:pt x="177" y="54"/>
                    </a:moveTo>
                    <a:lnTo>
                      <a:pt x="228" y="52"/>
                    </a:lnTo>
                    <a:lnTo>
                      <a:pt x="238" y="58"/>
                    </a:lnTo>
                    <a:lnTo>
                      <a:pt x="248" y="60"/>
                    </a:lnTo>
                    <a:lnTo>
                      <a:pt x="257" y="62"/>
                    </a:lnTo>
                    <a:lnTo>
                      <a:pt x="267" y="62"/>
                    </a:lnTo>
                    <a:lnTo>
                      <a:pt x="290" y="48"/>
                    </a:lnTo>
                    <a:lnTo>
                      <a:pt x="334" y="102"/>
                    </a:lnTo>
                    <a:lnTo>
                      <a:pt x="342" y="104"/>
                    </a:lnTo>
                    <a:lnTo>
                      <a:pt x="311" y="33"/>
                    </a:lnTo>
                    <a:lnTo>
                      <a:pt x="343" y="16"/>
                    </a:lnTo>
                    <a:lnTo>
                      <a:pt x="368" y="10"/>
                    </a:lnTo>
                    <a:lnTo>
                      <a:pt x="393" y="0"/>
                    </a:lnTo>
                    <a:lnTo>
                      <a:pt x="401" y="85"/>
                    </a:lnTo>
                    <a:lnTo>
                      <a:pt x="411" y="81"/>
                    </a:lnTo>
                    <a:lnTo>
                      <a:pt x="412" y="12"/>
                    </a:lnTo>
                    <a:lnTo>
                      <a:pt x="428" y="2"/>
                    </a:lnTo>
                    <a:lnTo>
                      <a:pt x="432" y="4"/>
                    </a:lnTo>
                    <a:lnTo>
                      <a:pt x="437" y="6"/>
                    </a:lnTo>
                    <a:lnTo>
                      <a:pt x="443" y="8"/>
                    </a:lnTo>
                    <a:lnTo>
                      <a:pt x="451" y="8"/>
                    </a:lnTo>
                    <a:lnTo>
                      <a:pt x="464" y="0"/>
                    </a:lnTo>
                    <a:lnTo>
                      <a:pt x="476" y="16"/>
                    </a:lnTo>
                    <a:lnTo>
                      <a:pt x="480" y="21"/>
                    </a:lnTo>
                    <a:lnTo>
                      <a:pt x="487" y="23"/>
                    </a:lnTo>
                    <a:lnTo>
                      <a:pt x="503" y="23"/>
                    </a:lnTo>
                    <a:lnTo>
                      <a:pt x="457" y="104"/>
                    </a:lnTo>
                    <a:lnTo>
                      <a:pt x="459" y="110"/>
                    </a:lnTo>
                    <a:lnTo>
                      <a:pt x="460" y="111"/>
                    </a:lnTo>
                    <a:lnTo>
                      <a:pt x="464" y="111"/>
                    </a:lnTo>
                    <a:lnTo>
                      <a:pt x="468" y="110"/>
                    </a:lnTo>
                    <a:lnTo>
                      <a:pt x="508" y="52"/>
                    </a:lnTo>
                    <a:lnTo>
                      <a:pt x="520" y="41"/>
                    </a:lnTo>
                    <a:lnTo>
                      <a:pt x="526" y="44"/>
                    </a:lnTo>
                    <a:lnTo>
                      <a:pt x="533" y="48"/>
                    </a:lnTo>
                    <a:lnTo>
                      <a:pt x="543" y="50"/>
                    </a:lnTo>
                    <a:lnTo>
                      <a:pt x="556" y="50"/>
                    </a:lnTo>
                    <a:lnTo>
                      <a:pt x="583" y="60"/>
                    </a:lnTo>
                    <a:lnTo>
                      <a:pt x="610" y="64"/>
                    </a:lnTo>
                    <a:lnTo>
                      <a:pt x="629" y="71"/>
                    </a:lnTo>
                    <a:lnTo>
                      <a:pt x="650" y="71"/>
                    </a:lnTo>
                    <a:lnTo>
                      <a:pt x="664" y="62"/>
                    </a:lnTo>
                    <a:lnTo>
                      <a:pt x="677" y="64"/>
                    </a:lnTo>
                    <a:lnTo>
                      <a:pt x="497" y="148"/>
                    </a:lnTo>
                    <a:lnTo>
                      <a:pt x="499" y="150"/>
                    </a:lnTo>
                    <a:lnTo>
                      <a:pt x="497" y="154"/>
                    </a:lnTo>
                    <a:lnTo>
                      <a:pt x="499" y="156"/>
                    </a:lnTo>
                    <a:lnTo>
                      <a:pt x="499" y="157"/>
                    </a:lnTo>
                    <a:lnTo>
                      <a:pt x="501" y="159"/>
                    </a:lnTo>
                    <a:lnTo>
                      <a:pt x="708" y="71"/>
                    </a:lnTo>
                    <a:lnTo>
                      <a:pt x="767" y="60"/>
                    </a:lnTo>
                    <a:lnTo>
                      <a:pt x="790" y="25"/>
                    </a:lnTo>
                    <a:lnTo>
                      <a:pt x="794" y="29"/>
                    </a:lnTo>
                    <a:lnTo>
                      <a:pt x="800" y="31"/>
                    </a:lnTo>
                    <a:lnTo>
                      <a:pt x="804" y="31"/>
                    </a:lnTo>
                    <a:lnTo>
                      <a:pt x="809" y="31"/>
                    </a:lnTo>
                    <a:lnTo>
                      <a:pt x="842" y="29"/>
                    </a:lnTo>
                    <a:lnTo>
                      <a:pt x="855" y="16"/>
                    </a:lnTo>
                    <a:lnTo>
                      <a:pt x="861" y="25"/>
                    </a:lnTo>
                    <a:lnTo>
                      <a:pt x="869" y="37"/>
                    </a:lnTo>
                    <a:lnTo>
                      <a:pt x="888" y="52"/>
                    </a:lnTo>
                    <a:lnTo>
                      <a:pt x="900" y="75"/>
                    </a:lnTo>
                    <a:lnTo>
                      <a:pt x="894" y="88"/>
                    </a:lnTo>
                    <a:lnTo>
                      <a:pt x="508" y="169"/>
                    </a:lnTo>
                    <a:lnTo>
                      <a:pt x="508" y="182"/>
                    </a:lnTo>
                    <a:lnTo>
                      <a:pt x="888" y="111"/>
                    </a:lnTo>
                    <a:lnTo>
                      <a:pt x="915" y="119"/>
                    </a:lnTo>
                    <a:lnTo>
                      <a:pt x="940" y="115"/>
                    </a:lnTo>
                    <a:lnTo>
                      <a:pt x="953" y="134"/>
                    </a:lnTo>
                    <a:lnTo>
                      <a:pt x="921" y="159"/>
                    </a:lnTo>
                    <a:lnTo>
                      <a:pt x="930" y="188"/>
                    </a:lnTo>
                    <a:lnTo>
                      <a:pt x="512" y="196"/>
                    </a:lnTo>
                    <a:lnTo>
                      <a:pt x="512" y="205"/>
                    </a:lnTo>
                    <a:lnTo>
                      <a:pt x="926" y="205"/>
                    </a:lnTo>
                    <a:lnTo>
                      <a:pt x="949" y="228"/>
                    </a:lnTo>
                    <a:lnTo>
                      <a:pt x="938" y="244"/>
                    </a:lnTo>
                    <a:lnTo>
                      <a:pt x="934" y="246"/>
                    </a:lnTo>
                    <a:lnTo>
                      <a:pt x="932" y="249"/>
                    </a:lnTo>
                    <a:lnTo>
                      <a:pt x="934" y="253"/>
                    </a:lnTo>
                    <a:lnTo>
                      <a:pt x="934" y="257"/>
                    </a:lnTo>
                    <a:lnTo>
                      <a:pt x="940" y="267"/>
                    </a:lnTo>
                    <a:lnTo>
                      <a:pt x="946" y="271"/>
                    </a:lnTo>
                    <a:lnTo>
                      <a:pt x="926" y="295"/>
                    </a:lnTo>
                    <a:lnTo>
                      <a:pt x="903" y="297"/>
                    </a:lnTo>
                    <a:lnTo>
                      <a:pt x="894" y="295"/>
                    </a:lnTo>
                    <a:lnTo>
                      <a:pt x="884" y="295"/>
                    </a:lnTo>
                    <a:lnTo>
                      <a:pt x="875" y="295"/>
                    </a:lnTo>
                    <a:lnTo>
                      <a:pt x="865" y="297"/>
                    </a:lnTo>
                    <a:lnTo>
                      <a:pt x="832" y="286"/>
                    </a:lnTo>
                    <a:lnTo>
                      <a:pt x="798" y="276"/>
                    </a:lnTo>
                    <a:lnTo>
                      <a:pt x="763" y="269"/>
                    </a:lnTo>
                    <a:lnTo>
                      <a:pt x="727" y="261"/>
                    </a:lnTo>
                    <a:lnTo>
                      <a:pt x="654" y="246"/>
                    </a:lnTo>
                    <a:lnTo>
                      <a:pt x="581" y="232"/>
                    </a:lnTo>
                    <a:lnTo>
                      <a:pt x="576" y="234"/>
                    </a:lnTo>
                    <a:lnTo>
                      <a:pt x="572" y="236"/>
                    </a:lnTo>
                    <a:lnTo>
                      <a:pt x="570" y="240"/>
                    </a:lnTo>
                    <a:lnTo>
                      <a:pt x="574" y="244"/>
                    </a:lnTo>
                    <a:lnTo>
                      <a:pt x="825" y="303"/>
                    </a:lnTo>
                    <a:lnTo>
                      <a:pt x="821" y="313"/>
                    </a:lnTo>
                    <a:lnTo>
                      <a:pt x="792" y="317"/>
                    </a:lnTo>
                    <a:lnTo>
                      <a:pt x="752" y="318"/>
                    </a:lnTo>
                    <a:lnTo>
                      <a:pt x="744" y="322"/>
                    </a:lnTo>
                    <a:lnTo>
                      <a:pt x="737" y="324"/>
                    </a:lnTo>
                    <a:lnTo>
                      <a:pt x="731" y="326"/>
                    </a:lnTo>
                    <a:lnTo>
                      <a:pt x="727" y="330"/>
                    </a:lnTo>
                    <a:lnTo>
                      <a:pt x="723" y="334"/>
                    </a:lnTo>
                    <a:lnTo>
                      <a:pt x="719" y="340"/>
                    </a:lnTo>
                    <a:lnTo>
                      <a:pt x="572" y="272"/>
                    </a:lnTo>
                    <a:lnTo>
                      <a:pt x="572" y="282"/>
                    </a:lnTo>
                    <a:lnTo>
                      <a:pt x="692" y="347"/>
                    </a:lnTo>
                    <a:lnTo>
                      <a:pt x="658" y="349"/>
                    </a:lnTo>
                    <a:lnTo>
                      <a:pt x="652" y="338"/>
                    </a:lnTo>
                    <a:lnTo>
                      <a:pt x="639" y="336"/>
                    </a:lnTo>
                    <a:lnTo>
                      <a:pt x="608" y="340"/>
                    </a:lnTo>
                    <a:lnTo>
                      <a:pt x="593" y="347"/>
                    </a:lnTo>
                    <a:lnTo>
                      <a:pt x="572" y="338"/>
                    </a:lnTo>
                    <a:lnTo>
                      <a:pt x="564" y="336"/>
                    </a:lnTo>
                    <a:lnTo>
                      <a:pt x="556" y="334"/>
                    </a:lnTo>
                    <a:lnTo>
                      <a:pt x="552" y="334"/>
                    </a:lnTo>
                    <a:lnTo>
                      <a:pt x="551" y="336"/>
                    </a:lnTo>
                    <a:lnTo>
                      <a:pt x="547" y="336"/>
                    </a:lnTo>
                    <a:lnTo>
                      <a:pt x="543" y="340"/>
                    </a:lnTo>
                    <a:lnTo>
                      <a:pt x="541" y="345"/>
                    </a:lnTo>
                    <a:lnTo>
                      <a:pt x="541" y="353"/>
                    </a:lnTo>
                    <a:lnTo>
                      <a:pt x="541" y="361"/>
                    </a:lnTo>
                    <a:lnTo>
                      <a:pt x="543" y="368"/>
                    </a:lnTo>
                    <a:lnTo>
                      <a:pt x="549" y="380"/>
                    </a:lnTo>
                    <a:lnTo>
                      <a:pt x="531" y="384"/>
                    </a:lnTo>
                    <a:lnTo>
                      <a:pt x="526" y="393"/>
                    </a:lnTo>
                    <a:lnTo>
                      <a:pt x="520" y="410"/>
                    </a:lnTo>
                    <a:lnTo>
                      <a:pt x="506" y="401"/>
                    </a:lnTo>
                    <a:lnTo>
                      <a:pt x="506" y="382"/>
                    </a:lnTo>
                    <a:lnTo>
                      <a:pt x="512" y="370"/>
                    </a:lnTo>
                    <a:lnTo>
                      <a:pt x="524" y="349"/>
                    </a:lnTo>
                    <a:lnTo>
                      <a:pt x="524" y="334"/>
                    </a:lnTo>
                    <a:lnTo>
                      <a:pt x="503" y="322"/>
                    </a:lnTo>
                    <a:lnTo>
                      <a:pt x="472" y="288"/>
                    </a:lnTo>
                    <a:lnTo>
                      <a:pt x="487" y="336"/>
                    </a:lnTo>
                    <a:lnTo>
                      <a:pt x="472" y="347"/>
                    </a:lnTo>
                    <a:lnTo>
                      <a:pt x="445" y="336"/>
                    </a:lnTo>
                    <a:lnTo>
                      <a:pt x="437" y="334"/>
                    </a:lnTo>
                    <a:lnTo>
                      <a:pt x="432" y="336"/>
                    </a:lnTo>
                    <a:lnTo>
                      <a:pt x="426" y="341"/>
                    </a:lnTo>
                    <a:lnTo>
                      <a:pt x="420" y="349"/>
                    </a:lnTo>
                    <a:lnTo>
                      <a:pt x="409" y="355"/>
                    </a:lnTo>
                    <a:lnTo>
                      <a:pt x="397" y="361"/>
                    </a:lnTo>
                    <a:lnTo>
                      <a:pt x="386" y="376"/>
                    </a:lnTo>
                    <a:lnTo>
                      <a:pt x="365" y="378"/>
                    </a:lnTo>
                    <a:lnTo>
                      <a:pt x="359" y="380"/>
                    </a:lnTo>
                    <a:lnTo>
                      <a:pt x="343" y="380"/>
                    </a:lnTo>
                    <a:lnTo>
                      <a:pt x="332" y="378"/>
                    </a:lnTo>
                    <a:lnTo>
                      <a:pt x="320" y="370"/>
                    </a:lnTo>
                    <a:lnTo>
                      <a:pt x="313" y="364"/>
                    </a:lnTo>
                    <a:lnTo>
                      <a:pt x="309" y="361"/>
                    </a:lnTo>
                    <a:lnTo>
                      <a:pt x="347" y="292"/>
                    </a:lnTo>
                    <a:lnTo>
                      <a:pt x="342" y="292"/>
                    </a:lnTo>
                    <a:lnTo>
                      <a:pt x="297" y="347"/>
                    </a:lnTo>
                    <a:lnTo>
                      <a:pt x="284" y="334"/>
                    </a:lnTo>
                    <a:lnTo>
                      <a:pt x="259" y="328"/>
                    </a:lnTo>
                    <a:lnTo>
                      <a:pt x="244" y="324"/>
                    </a:lnTo>
                    <a:lnTo>
                      <a:pt x="240" y="324"/>
                    </a:lnTo>
                    <a:lnTo>
                      <a:pt x="236" y="324"/>
                    </a:lnTo>
                    <a:lnTo>
                      <a:pt x="234" y="324"/>
                    </a:lnTo>
                    <a:lnTo>
                      <a:pt x="230" y="326"/>
                    </a:lnTo>
                    <a:lnTo>
                      <a:pt x="225" y="332"/>
                    </a:lnTo>
                    <a:lnTo>
                      <a:pt x="219" y="336"/>
                    </a:lnTo>
                    <a:lnTo>
                      <a:pt x="211" y="357"/>
                    </a:lnTo>
                    <a:lnTo>
                      <a:pt x="192" y="366"/>
                    </a:lnTo>
                    <a:lnTo>
                      <a:pt x="179" y="372"/>
                    </a:lnTo>
                    <a:lnTo>
                      <a:pt x="167" y="372"/>
                    </a:lnTo>
                    <a:lnTo>
                      <a:pt x="156" y="366"/>
                    </a:lnTo>
                    <a:lnTo>
                      <a:pt x="156" y="351"/>
                    </a:lnTo>
                    <a:lnTo>
                      <a:pt x="163" y="340"/>
                    </a:lnTo>
                    <a:lnTo>
                      <a:pt x="177" y="340"/>
                    </a:lnTo>
                    <a:lnTo>
                      <a:pt x="196" y="326"/>
                    </a:lnTo>
                    <a:lnTo>
                      <a:pt x="299" y="263"/>
                    </a:lnTo>
                    <a:lnTo>
                      <a:pt x="296" y="259"/>
                    </a:lnTo>
                    <a:lnTo>
                      <a:pt x="290" y="257"/>
                    </a:lnTo>
                    <a:lnTo>
                      <a:pt x="152" y="336"/>
                    </a:lnTo>
                    <a:lnTo>
                      <a:pt x="134" y="332"/>
                    </a:lnTo>
                    <a:lnTo>
                      <a:pt x="113" y="322"/>
                    </a:lnTo>
                    <a:lnTo>
                      <a:pt x="96" y="301"/>
                    </a:lnTo>
                    <a:lnTo>
                      <a:pt x="299" y="230"/>
                    </a:lnTo>
                    <a:lnTo>
                      <a:pt x="296" y="223"/>
                    </a:lnTo>
                    <a:lnTo>
                      <a:pt x="71" y="292"/>
                    </a:lnTo>
                    <a:lnTo>
                      <a:pt x="56" y="288"/>
                    </a:lnTo>
                    <a:lnTo>
                      <a:pt x="52" y="272"/>
                    </a:lnTo>
                    <a:lnTo>
                      <a:pt x="50" y="257"/>
                    </a:lnTo>
                    <a:lnTo>
                      <a:pt x="50" y="249"/>
                    </a:lnTo>
                    <a:lnTo>
                      <a:pt x="50" y="242"/>
                    </a:lnTo>
                    <a:lnTo>
                      <a:pt x="33" y="234"/>
                    </a:lnTo>
                    <a:lnTo>
                      <a:pt x="17" y="232"/>
                    </a:lnTo>
                    <a:lnTo>
                      <a:pt x="0" y="232"/>
                    </a:lnTo>
                    <a:lnTo>
                      <a:pt x="0" y="213"/>
                    </a:lnTo>
                    <a:lnTo>
                      <a:pt x="19" y="217"/>
                    </a:lnTo>
                    <a:lnTo>
                      <a:pt x="31" y="223"/>
                    </a:lnTo>
                    <a:lnTo>
                      <a:pt x="39" y="219"/>
                    </a:lnTo>
                    <a:lnTo>
                      <a:pt x="48" y="213"/>
                    </a:lnTo>
                    <a:lnTo>
                      <a:pt x="58" y="205"/>
                    </a:lnTo>
                    <a:lnTo>
                      <a:pt x="292" y="202"/>
                    </a:lnTo>
                    <a:lnTo>
                      <a:pt x="292" y="192"/>
                    </a:lnTo>
                    <a:lnTo>
                      <a:pt x="54" y="190"/>
                    </a:lnTo>
                    <a:lnTo>
                      <a:pt x="40" y="173"/>
                    </a:lnTo>
                    <a:lnTo>
                      <a:pt x="39" y="161"/>
                    </a:lnTo>
                    <a:lnTo>
                      <a:pt x="44" y="144"/>
                    </a:lnTo>
                    <a:lnTo>
                      <a:pt x="42" y="140"/>
                    </a:lnTo>
                    <a:lnTo>
                      <a:pt x="39" y="136"/>
                    </a:lnTo>
                    <a:lnTo>
                      <a:pt x="37" y="134"/>
                    </a:lnTo>
                    <a:lnTo>
                      <a:pt x="35" y="134"/>
                    </a:lnTo>
                    <a:lnTo>
                      <a:pt x="27" y="136"/>
                    </a:lnTo>
                    <a:lnTo>
                      <a:pt x="21" y="138"/>
                    </a:lnTo>
                    <a:lnTo>
                      <a:pt x="4" y="144"/>
                    </a:lnTo>
                    <a:lnTo>
                      <a:pt x="8" y="129"/>
                    </a:lnTo>
                    <a:lnTo>
                      <a:pt x="19" y="111"/>
                    </a:lnTo>
                    <a:lnTo>
                      <a:pt x="33" y="102"/>
                    </a:lnTo>
                    <a:lnTo>
                      <a:pt x="290" y="173"/>
                    </a:lnTo>
                    <a:lnTo>
                      <a:pt x="290" y="167"/>
                    </a:lnTo>
                    <a:lnTo>
                      <a:pt x="286" y="159"/>
                    </a:lnTo>
                    <a:lnTo>
                      <a:pt x="65" y="96"/>
                    </a:lnTo>
                    <a:lnTo>
                      <a:pt x="92" y="94"/>
                    </a:lnTo>
                    <a:lnTo>
                      <a:pt x="125" y="100"/>
                    </a:lnTo>
                    <a:lnTo>
                      <a:pt x="156" y="100"/>
                    </a:lnTo>
                    <a:lnTo>
                      <a:pt x="161" y="85"/>
                    </a:lnTo>
                    <a:lnTo>
                      <a:pt x="192" y="87"/>
                    </a:lnTo>
                    <a:lnTo>
                      <a:pt x="294" y="142"/>
                    </a:lnTo>
                    <a:lnTo>
                      <a:pt x="299" y="133"/>
                    </a:lnTo>
                    <a:lnTo>
                      <a:pt x="196" y="67"/>
                    </a:lnTo>
                    <a:lnTo>
                      <a:pt x="177" y="62"/>
                    </a:lnTo>
                    <a:lnTo>
                      <a:pt x="177" y="54"/>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10" name="Freeform 22"/>
              <p:cNvSpPr>
                <a:spLocks/>
              </p:cNvSpPr>
              <p:nvPr/>
            </p:nvSpPr>
            <p:spPr bwMode="auto">
              <a:xfrm>
                <a:off x="2529" y="2116"/>
                <a:ext cx="547" cy="252"/>
              </a:xfrm>
              <a:custGeom>
                <a:avLst/>
                <a:gdLst>
                  <a:gd name="T0" fmla="*/ 1 w 953"/>
                  <a:gd name="T1" fmla="*/ 1 h 410"/>
                  <a:gd name="T2" fmla="*/ 1 w 953"/>
                  <a:gd name="T3" fmla="*/ 1 h 410"/>
                  <a:gd name="T4" fmla="*/ 1 w 953"/>
                  <a:gd name="T5" fmla="*/ 1 h 410"/>
                  <a:gd name="T6" fmla="*/ 1 w 953"/>
                  <a:gd name="T7" fmla="*/ 1 h 410"/>
                  <a:gd name="T8" fmla="*/ 1 w 953"/>
                  <a:gd name="T9" fmla="*/ 1 h 410"/>
                  <a:gd name="T10" fmla="*/ 1 w 953"/>
                  <a:gd name="T11" fmla="*/ 1 h 410"/>
                  <a:gd name="T12" fmla="*/ 1 w 953"/>
                  <a:gd name="T13" fmla="*/ 1 h 410"/>
                  <a:gd name="T14" fmla="*/ 1 w 953"/>
                  <a:gd name="T15" fmla="*/ 1 h 410"/>
                  <a:gd name="T16" fmla="*/ 1 w 953"/>
                  <a:gd name="T17" fmla="*/ 1 h 410"/>
                  <a:gd name="T18" fmla="*/ 1 w 953"/>
                  <a:gd name="T19" fmla="*/ 1 h 410"/>
                  <a:gd name="T20" fmla="*/ 1 w 953"/>
                  <a:gd name="T21" fmla="*/ 1 h 410"/>
                  <a:gd name="T22" fmla="*/ 1 w 953"/>
                  <a:gd name="T23" fmla="*/ 1 h 410"/>
                  <a:gd name="T24" fmla="*/ 1 w 953"/>
                  <a:gd name="T25" fmla="*/ 1 h 410"/>
                  <a:gd name="T26" fmla="*/ 1 w 953"/>
                  <a:gd name="T27" fmla="*/ 1 h 410"/>
                  <a:gd name="T28" fmla="*/ 1 w 953"/>
                  <a:gd name="T29" fmla="*/ 1 h 410"/>
                  <a:gd name="T30" fmla="*/ 1 w 953"/>
                  <a:gd name="T31" fmla="*/ 1 h 410"/>
                  <a:gd name="T32" fmla="*/ 1 w 953"/>
                  <a:gd name="T33" fmla="*/ 1 h 410"/>
                  <a:gd name="T34" fmla="*/ 1 w 953"/>
                  <a:gd name="T35" fmla="*/ 1 h 410"/>
                  <a:gd name="T36" fmla="*/ 1 w 953"/>
                  <a:gd name="T37" fmla="*/ 1 h 410"/>
                  <a:gd name="T38" fmla="*/ 1 w 953"/>
                  <a:gd name="T39" fmla="*/ 1 h 410"/>
                  <a:gd name="T40" fmla="*/ 1 w 953"/>
                  <a:gd name="T41" fmla="*/ 1 h 410"/>
                  <a:gd name="T42" fmla="*/ 1 w 953"/>
                  <a:gd name="T43" fmla="*/ 1 h 410"/>
                  <a:gd name="T44" fmla="*/ 1 w 953"/>
                  <a:gd name="T45" fmla="*/ 1 h 410"/>
                  <a:gd name="T46" fmla="*/ 1 w 953"/>
                  <a:gd name="T47" fmla="*/ 1 h 410"/>
                  <a:gd name="T48" fmla="*/ 1 w 953"/>
                  <a:gd name="T49" fmla="*/ 1 h 410"/>
                  <a:gd name="T50" fmla="*/ 1 w 953"/>
                  <a:gd name="T51" fmla="*/ 1 h 410"/>
                  <a:gd name="T52" fmla="*/ 1 w 953"/>
                  <a:gd name="T53" fmla="*/ 1 h 410"/>
                  <a:gd name="T54" fmla="*/ 1 w 953"/>
                  <a:gd name="T55" fmla="*/ 1 h 410"/>
                  <a:gd name="T56" fmla="*/ 1 w 953"/>
                  <a:gd name="T57" fmla="*/ 1 h 410"/>
                  <a:gd name="T58" fmla="*/ 1 w 953"/>
                  <a:gd name="T59" fmla="*/ 1 h 410"/>
                  <a:gd name="T60" fmla="*/ 1 w 953"/>
                  <a:gd name="T61" fmla="*/ 1 h 410"/>
                  <a:gd name="T62" fmla="*/ 1 w 953"/>
                  <a:gd name="T63" fmla="*/ 1 h 410"/>
                  <a:gd name="T64" fmla="*/ 1 w 953"/>
                  <a:gd name="T65" fmla="*/ 1 h 410"/>
                  <a:gd name="T66" fmla="*/ 1 w 953"/>
                  <a:gd name="T67" fmla="*/ 1 h 410"/>
                  <a:gd name="T68" fmla="*/ 1 w 953"/>
                  <a:gd name="T69" fmla="*/ 1 h 410"/>
                  <a:gd name="T70" fmla="*/ 1 w 953"/>
                  <a:gd name="T71" fmla="*/ 1 h 410"/>
                  <a:gd name="T72" fmla="*/ 1 w 953"/>
                  <a:gd name="T73" fmla="*/ 1 h 410"/>
                  <a:gd name="T74" fmla="*/ 1 w 953"/>
                  <a:gd name="T75" fmla="*/ 1 h 410"/>
                  <a:gd name="T76" fmla="*/ 1 w 953"/>
                  <a:gd name="T77" fmla="*/ 1 h 410"/>
                  <a:gd name="T78" fmla="*/ 1 w 953"/>
                  <a:gd name="T79" fmla="*/ 1 h 410"/>
                  <a:gd name="T80" fmla="*/ 1 w 953"/>
                  <a:gd name="T81" fmla="*/ 1 h 410"/>
                  <a:gd name="T82" fmla="*/ 1 w 953"/>
                  <a:gd name="T83" fmla="*/ 1 h 410"/>
                  <a:gd name="T84" fmla="*/ 1 w 953"/>
                  <a:gd name="T85" fmla="*/ 1 h 410"/>
                  <a:gd name="T86" fmla="*/ 1 w 953"/>
                  <a:gd name="T87" fmla="*/ 1 h 410"/>
                  <a:gd name="T88" fmla="*/ 1 w 953"/>
                  <a:gd name="T89" fmla="*/ 1 h 410"/>
                  <a:gd name="T90" fmla="*/ 1 w 953"/>
                  <a:gd name="T91" fmla="*/ 1 h 410"/>
                  <a:gd name="T92" fmla="*/ 1 w 953"/>
                  <a:gd name="T93" fmla="*/ 1 h 410"/>
                  <a:gd name="T94" fmla="*/ 1 w 953"/>
                  <a:gd name="T95" fmla="*/ 1 h 410"/>
                  <a:gd name="T96" fmla="*/ 1 w 953"/>
                  <a:gd name="T97" fmla="*/ 1 h 410"/>
                  <a:gd name="T98" fmla="*/ 1 w 953"/>
                  <a:gd name="T99" fmla="*/ 1 h 410"/>
                  <a:gd name="T100" fmla="*/ 1 w 953"/>
                  <a:gd name="T101" fmla="*/ 1 h 410"/>
                  <a:gd name="T102" fmla="*/ 1 w 953"/>
                  <a:gd name="T103" fmla="*/ 1 h 410"/>
                  <a:gd name="T104" fmla="*/ 1 w 953"/>
                  <a:gd name="T105" fmla="*/ 1 h 410"/>
                  <a:gd name="T106" fmla="*/ 1 w 953"/>
                  <a:gd name="T107" fmla="*/ 1 h 410"/>
                  <a:gd name="T108" fmla="*/ 1 w 953"/>
                  <a:gd name="T109" fmla="*/ 1 h 410"/>
                  <a:gd name="T110" fmla="*/ 1 w 953"/>
                  <a:gd name="T111" fmla="*/ 1 h 410"/>
                  <a:gd name="T112" fmla="*/ 1 w 953"/>
                  <a:gd name="T113" fmla="*/ 1 h 41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53"/>
                  <a:gd name="T172" fmla="*/ 0 h 410"/>
                  <a:gd name="T173" fmla="*/ 953 w 953"/>
                  <a:gd name="T174" fmla="*/ 410 h 41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53" h="410">
                    <a:moveTo>
                      <a:pt x="177" y="54"/>
                    </a:moveTo>
                    <a:lnTo>
                      <a:pt x="228" y="52"/>
                    </a:lnTo>
                    <a:lnTo>
                      <a:pt x="238" y="58"/>
                    </a:lnTo>
                    <a:lnTo>
                      <a:pt x="248" y="60"/>
                    </a:lnTo>
                    <a:lnTo>
                      <a:pt x="257" y="62"/>
                    </a:lnTo>
                    <a:lnTo>
                      <a:pt x="267" y="62"/>
                    </a:lnTo>
                    <a:lnTo>
                      <a:pt x="290" y="48"/>
                    </a:lnTo>
                    <a:lnTo>
                      <a:pt x="334" y="102"/>
                    </a:lnTo>
                    <a:lnTo>
                      <a:pt x="342" y="104"/>
                    </a:lnTo>
                    <a:lnTo>
                      <a:pt x="311" y="33"/>
                    </a:lnTo>
                    <a:lnTo>
                      <a:pt x="343" y="16"/>
                    </a:lnTo>
                    <a:lnTo>
                      <a:pt x="368" y="10"/>
                    </a:lnTo>
                    <a:lnTo>
                      <a:pt x="393" y="0"/>
                    </a:lnTo>
                    <a:lnTo>
                      <a:pt x="401" y="85"/>
                    </a:lnTo>
                    <a:lnTo>
                      <a:pt x="411" y="81"/>
                    </a:lnTo>
                    <a:lnTo>
                      <a:pt x="412" y="12"/>
                    </a:lnTo>
                    <a:lnTo>
                      <a:pt x="428" y="2"/>
                    </a:lnTo>
                    <a:lnTo>
                      <a:pt x="432" y="4"/>
                    </a:lnTo>
                    <a:lnTo>
                      <a:pt x="437" y="6"/>
                    </a:lnTo>
                    <a:lnTo>
                      <a:pt x="443" y="8"/>
                    </a:lnTo>
                    <a:lnTo>
                      <a:pt x="451" y="8"/>
                    </a:lnTo>
                    <a:lnTo>
                      <a:pt x="464" y="0"/>
                    </a:lnTo>
                    <a:lnTo>
                      <a:pt x="476" y="16"/>
                    </a:lnTo>
                    <a:lnTo>
                      <a:pt x="480" y="21"/>
                    </a:lnTo>
                    <a:lnTo>
                      <a:pt x="487" y="23"/>
                    </a:lnTo>
                    <a:lnTo>
                      <a:pt x="503" y="23"/>
                    </a:lnTo>
                    <a:lnTo>
                      <a:pt x="457" y="104"/>
                    </a:lnTo>
                    <a:lnTo>
                      <a:pt x="459" y="110"/>
                    </a:lnTo>
                    <a:lnTo>
                      <a:pt x="460" y="111"/>
                    </a:lnTo>
                    <a:lnTo>
                      <a:pt x="464" y="111"/>
                    </a:lnTo>
                    <a:lnTo>
                      <a:pt x="468" y="110"/>
                    </a:lnTo>
                    <a:lnTo>
                      <a:pt x="508" y="52"/>
                    </a:lnTo>
                    <a:lnTo>
                      <a:pt x="520" y="41"/>
                    </a:lnTo>
                    <a:lnTo>
                      <a:pt x="526" y="44"/>
                    </a:lnTo>
                    <a:lnTo>
                      <a:pt x="533" y="48"/>
                    </a:lnTo>
                    <a:lnTo>
                      <a:pt x="543" y="50"/>
                    </a:lnTo>
                    <a:lnTo>
                      <a:pt x="556" y="50"/>
                    </a:lnTo>
                    <a:lnTo>
                      <a:pt x="583" y="60"/>
                    </a:lnTo>
                    <a:lnTo>
                      <a:pt x="610" y="64"/>
                    </a:lnTo>
                    <a:lnTo>
                      <a:pt x="629" y="71"/>
                    </a:lnTo>
                    <a:lnTo>
                      <a:pt x="650" y="71"/>
                    </a:lnTo>
                    <a:lnTo>
                      <a:pt x="664" y="62"/>
                    </a:lnTo>
                    <a:lnTo>
                      <a:pt x="677" y="64"/>
                    </a:lnTo>
                    <a:lnTo>
                      <a:pt x="497" y="148"/>
                    </a:lnTo>
                    <a:lnTo>
                      <a:pt x="499" y="150"/>
                    </a:lnTo>
                    <a:lnTo>
                      <a:pt x="497" y="154"/>
                    </a:lnTo>
                    <a:lnTo>
                      <a:pt x="499" y="156"/>
                    </a:lnTo>
                    <a:lnTo>
                      <a:pt x="499" y="157"/>
                    </a:lnTo>
                    <a:lnTo>
                      <a:pt x="501" y="159"/>
                    </a:lnTo>
                    <a:lnTo>
                      <a:pt x="708" y="71"/>
                    </a:lnTo>
                    <a:lnTo>
                      <a:pt x="767" y="60"/>
                    </a:lnTo>
                    <a:lnTo>
                      <a:pt x="790" y="25"/>
                    </a:lnTo>
                    <a:lnTo>
                      <a:pt x="794" y="29"/>
                    </a:lnTo>
                    <a:lnTo>
                      <a:pt x="800" y="31"/>
                    </a:lnTo>
                    <a:lnTo>
                      <a:pt x="804" y="31"/>
                    </a:lnTo>
                    <a:lnTo>
                      <a:pt x="809" y="31"/>
                    </a:lnTo>
                    <a:lnTo>
                      <a:pt x="842" y="29"/>
                    </a:lnTo>
                    <a:lnTo>
                      <a:pt x="855" y="16"/>
                    </a:lnTo>
                    <a:lnTo>
                      <a:pt x="861" y="25"/>
                    </a:lnTo>
                    <a:lnTo>
                      <a:pt x="869" y="37"/>
                    </a:lnTo>
                    <a:lnTo>
                      <a:pt x="888" y="52"/>
                    </a:lnTo>
                    <a:lnTo>
                      <a:pt x="900" y="75"/>
                    </a:lnTo>
                    <a:lnTo>
                      <a:pt x="894" y="88"/>
                    </a:lnTo>
                    <a:lnTo>
                      <a:pt x="508" y="169"/>
                    </a:lnTo>
                    <a:lnTo>
                      <a:pt x="508" y="182"/>
                    </a:lnTo>
                    <a:lnTo>
                      <a:pt x="888" y="111"/>
                    </a:lnTo>
                    <a:lnTo>
                      <a:pt x="915" y="119"/>
                    </a:lnTo>
                    <a:lnTo>
                      <a:pt x="940" y="115"/>
                    </a:lnTo>
                    <a:lnTo>
                      <a:pt x="953" y="134"/>
                    </a:lnTo>
                    <a:lnTo>
                      <a:pt x="921" y="159"/>
                    </a:lnTo>
                    <a:lnTo>
                      <a:pt x="930" y="188"/>
                    </a:lnTo>
                    <a:lnTo>
                      <a:pt x="512" y="196"/>
                    </a:lnTo>
                    <a:lnTo>
                      <a:pt x="512" y="205"/>
                    </a:lnTo>
                    <a:lnTo>
                      <a:pt x="926" y="205"/>
                    </a:lnTo>
                    <a:lnTo>
                      <a:pt x="949" y="228"/>
                    </a:lnTo>
                    <a:lnTo>
                      <a:pt x="938" y="244"/>
                    </a:lnTo>
                    <a:lnTo>
                      <a:pt x="934" y="246"/>
                    </a:lnTo>
                    <a:lnTo>
                      <a:pt x="932" y="249"/>
                    </a:lnTo>
                    <a:lnTo>
                      <a:pt x="934" y="253"/>
                    </a:lnTo>
                    <a:lnTo>
                      <a:pt x="934" y="257"/>
                    </a:lnTo>
                    <a:lnTo>
                      <a:pt x="940" y="267"/>
                    </a:lnTo>
                    <a:lnTo>
                      <a:pt x="946" y="271"/>
                    </a:lnTo>
                    <a:lnTo>
                      <a:pt x="926" y="295"/>
                    </a:lnTo>
                    <a:lnTo>
                      <a:pt x="903" y="297"/>
                    </a:lnTo>
                    <a:lnTo>
                      <a:pt x="894" y="295"/>
                    </a:lnTo>
                    <a:lnTo>
                      <a:pt x="884" y="295"/>
                    </a:lnTo>
                    <a:lnTo>
                      <a:pt x="875" y="295"/>
                    </a:lnTo>
                    <a:lnTo>
                      <a:pt x="865" y="297"/>
                    </a:lnTo>
                    <a:lnTo>
                      <a:pt x="832" y="286"/>
                    </a:lnTo>
                    <a:lnTo>
                      <a:pt x="798" y="276"/>
                    </a:lnTo>
                    <a:lnTo>
                      <a:pt x="763" y="269"/>
                    </a:lnTo>
                    <a:lnTo>
                      <a:pt x="727" y="261"/>
                    </a:lnTo>
                    <a:lnTo>
                      <a:pt x="654" y="246"/>
                    </a:lnTo>
                    <a:lnTo>
                      <a:pt x="581" y="232"/>
                    </a:lnTo>
                    <a:lnTo>
                      <a:pt x="576" y="234"/>
                    </a:lnTo>
                    <a:lnTo>
                      <a:pt x="572" y="236"/>
                    </a:lnTo>
                    <a:lnTo>
                      <a:pt x="570" y="240"/>
                    </a:lnTo>
                    <a:lnTo>
                      <a:pt x="574" y="244"/>
                    </a:lnTo>
                    <a:lnTo>
                      <a:pt x="825" y="303"/>
                    </a:lnTo>
                    <a:lnTo>
                      <a:pt x="821" y="313"/>
                    </a:lnTo>
                    <a:lnTo>
                      <a:pt x="792" y="317"/>
                    </a:lnTo>
                    <a:lnTo>
                      <a:pt x="752" y="318"/>
                    </a:lnTo>
                    <a:lnTo>
                      <a:pt x="744" y="322"/>
                    </a:lnTo>
                    <a:lnTo>
                      <a:pt x="737" y="324"/>
                    </a:lnTo>
                    <a:lnTo>
                      <a:pt x="731" y="326"/>
                    </a:lnTo>
                    <a:lnTo>
                      <a:pt x="727" y="330"/>
                    </a:lnTo>
                    <a:lnTo>
                      <a:pt x="723" y="334"/>
                    </a:lnTo>
                    <a:lnTo>
                      <a:pt x="719" y="340"/>
                    </a:lnTo>
                    <a:lnTo>
                      <a:pt x="572" y="272"/>
                    </a:lnTo>
                    <a:lnTo>
                      <a:pt x="572" y="282"/>
                    </a:lnTo>
                    <a:lnTo>
                      <a:pt x="692" y="347"/>
                    </a:lnTo>
                    <a:lnTo>
                      <a:pt x="658" y="349"/>
                    </a:lnTo>
                    <a:lnTo>
                      <a:pt x="652" y="338"/>
                    </a:lnTo>
                    <a:lnTo>
                      <a:pt x="639" y="336"/>
                    </a:lnTo>
                    <a:lnTo>
                      <a:pt x="608" y="340"/>
                    </a:lnTo>
                    <a:lnTo>
                      <a:pt x="593" y="347"/>
                    </a:lnTo>
                    <a:lnTo>
                      <a:pt x="572" y="338"/>
                    </a:lnTo>
                    <a:lnTo>
                      <a:pt x="564" y="336"/>
                    </a:lnTo>
                    <a:lnTo>
                      <a:pt x="556" y="334"/>
                    </a:lnTo>
                    <a:lnTo>
                      <a:pt x="552" y="334"/>
                    </a:lnTo>
                    <a:lnTo>
                      <a:pt x="551" y="336"/>
                    </a:lnTo>
                    <a:lnTo>
                      <a:pt x="547" y="336"/>
                    </a:lnTo>
                    <a:lnTo>
                      <a:pt x="543" y="340"/>
                    </a:lnTo>
                    <a:lnTo>
                      <a:pt x="541" y="345"/>
                    </a:lnTo>
                    <a:lnTo>
                      <a:pt x="541" y="353"/>
                    </a:lnTo>
                    <a:lnTo>
                      <a:pt x="541" y="361"/>
                    </a:lnTo>
                    <a:lnTo>
                      <a:pt x="543" y="368"/>
                    </a:lnTo>
                    <a:lnTo>
                      <a:pt x="549" y="380"/>
                    </a:lnTo>
                    <a:lnTo>
                      <a:pt x="531" y="384"/>
                    </a:lnTo>
                    <a:lnTo>
                      <a:pt x="526" y="393"/>
                    </a:lnTo>
                    <a:lnTo>
                      <a:pt x="520" y="410"/>
                    </a:lnTo>
                    <a:lnTo>
                      <a:pt x="506" y="401"/>
                    </a:lnTo>
                    <a:lnTo>
                      <a:pt x="506" y="382"/>
                    </a:lnTo>
                    <a:lnTo>
                      <a:pt x="512" y="370"/>
                    </a:lnTo>
                    <a:lnTo>
                      <a:pt x="524" y="349"/>
                    </a:lnTo>
                    <a:lnTo>
                      <a:pt x="524" y="334"/>
                    </a:lnTo>
                    <a:lnTo>
                      <a:pt x="503" y="322"/>
                    </a:lnTo>
                    <a:lnTo>
                      <a:pt x="472" y="288"/>
                    </a:lnTo>
                    <a:lnTo>
                      <a:pt x="487" y="336"/>
                    </a:lnTo>
                    <a:lnTo>
                      <a:pt x="472" y="347"/>
                    </a:lnTo>
                    <a:lnTo>
                      <a:pt x="445" y="336"/>
                    </a:lnTo>
                    <a:lnTo>
                      <a:pt x="437" y="334"/>
                    </a:lnTo>
                    <a:lnTo>
                      <a:pt x="432" y="336"/>
                    </a:lnTo>
                    <a:lnTo>
                      <a:pt x="426" y="341"/>
                    </a:lnTo>
                    <a:lnTo>
                      <a:pt x="420" y="349"/>
                    </a:lnTo>
                    <a:lnTo>
                      <a:pt x="409" y="355"/>
                    </a:lnTo>
                    <a:lnTo>
                      <a:pt x="397" y="361"/>
                    </a:lnTo>
                    <a:lnTo>
                      <a:pt x="386" y="376"/>
                    </a:lnTo>
                    <a:lnTo>
                      <a:pt x="365" y="378"/>
                    </a:lnTo>
                    <a:lnTo>
                      <a:pt x="359" y="380"/>
                    </a:lnTo>
                    <a:lnTo>
                      <a:pt x="343" y="380"/>
                    </a:lnTo>
                    <a:lnTo>
                      <a:pt x="332" y="378"/>
                    </a:lnTo>
                    <a:lnTo>
                      <a:pt x="320" y="370"/>
                    </a:lnTo>
                    <a:lnTo>
                      <a:pt x="313" y="364"/>
                    </a:lnTo>
                    <a:lnTo>
                      <a:pt x="309" y="361"/>
                    </a:lnTo>
                    <a:lnTo>
                      <a:pt x="347" y="292"/>
                    </a:lnTo>
                    <a:lnTo>
                      <a:pt x="342" y="292"/>
                    </a:lnTo>
                    <a:lnTo>
                      <a:pt x="297" y="347"/>
                    </a:lnTo>
                    <a:lnTo>
                      <a:pt x="284" y="334"/>
                    </a:lnTo>
                    <a:lnTo>
                      <a:pt x="259" y="328"/>
                    </a:lnTo>
                    <a:lnTo>
                      <a:pt x="244" y="324"/>
                    </a:lnTo>
                    <a:lnTo>
                      <a:pt x="240" y="324"/>
                    </a:lnTo>
                    <a:lnTo>
                      <a:pt x="236" y="324"/>
                    </a:lnTo>
                    <a:lnTo>
                      <a:pt x="234" y="324"/>
                    </a:lnTo>
                    <a:lnTo>
                      <a:pt x="230" y="326"/>
                    </a:lnTo>
                    <a:lnTo>
                      <a:pt x="225" y="332"/>
                    </a:lnTo>
                    <a:lnTo>
                      <a:pt x="219" y="336"/>
                    </a:lnTo>
                    <a:lnTo>
                      <a:pt x="211" y="357"/>
                    </a:lnTo>
                    <a:lnTo>
                      <a:pt x="192" y="366"/>
                    </a:lnTo>
                    <a:lnTo>
                      <a:pt x="179" y="372"/>
                    </a:lnTo>
                    <a:lnTo>
                      <a:pt x="167" y="372"/>
                    </a:lnTo>
                    <a:lnTo>
                      <a:pt x="156" y="366"/>
                    </a:lnTo>
                    <a:lnTo>
                      <a:pt x="156" y="351"/>
                    </a:lnTo>
                    <a:lnTo>
                      <a:pt x="163" y="340"/>
                    </a:lnTo>
                    <a:lnTo>
                      <a:pt x="177" y="340"/>
                    </a:lnTo>
                    <a:lnTo>
                      <a:pt x="196" y="326"/>
                    </a:lnTo>
                    <a:lnTo>
                      <a:pt x="299" y="263"/>
                    </a:lnTo>
                    <a:lnTo>
                      <a:pt x="296" y="259"/>
                    </a:lnTo>
                    <a:lnTo>
                      <a:pt x="290" y="257"/>
                    </a:lnTo>
                    <a:lnTo>
                      <a:pt x="152" y="336"/>
                    </a:lnTo>
                    <a:lnTo>
                      <a:pt x="134" y="332"/>
                    </a:lnTo>
                    <a:lnTo>
                      <a:pt x="113" y="322"/>
                    </a:lnTo>
                    <a:lnTo>
                      <a:pt x="96" y="301"/>
                    </a:lnTo>
                    <a:lnTo>
                      <a:pt x="299" y="230"/>
                    </a:lnTo>
                    <a:lnTo>
                      <a:pt x="296" y="223"/>
                    </a:lnTo>
                    <a:lnTo>
                      <a:pt x="71" y="292"/>
                    </a:lnTo>
                    <a:lnTo>
                      <a:pt x="56" y="288"/>
                    </a:lnTo>
                    <a:lnTo>
                      <a:pt x="52" y="272"/>
                    </a:lnTo>
                    <a:lnTo>
                      <a:pt x="50" y="257"/>
                    </a:lnTo>
                    <a:lnTo>
                      <a:pt x="50" y="249"/>
                    </a:lnTo>
                    <a:lnTo>
                      <a:pt x="50" y="242"/>
                    </a:lnTo>
                    <a:lnTo>
                      <a:pt x="33" y="234"/>
                    </a:lnTo>
                    <a:lnTo>
                      <a:pt x="17" y="232"/>
                    </a:lnTo>
                    <a:lnTo>
                      <a:pt x="0" y="232"/>
                    </a:lnTo>
                    <a:lnTo>
                      <a:pt x="0" y="213"/>
                    </a:lnTo>
                    <a:lnTo>
                      <a:pt x="19" y="217"/>
                    </a:lnTo>
                    <a:lnTo>
                      <a:pt x="31" y="223"/>
                    </a:lnTo>
                    <a:lnTo>
                      <a:pt x="39" y="219"/>
                    </a:lnTo>
                    <a:lnTo>
                      <a:pt x="48" y="213"/>
                    </a:lnTo>
                    <a:lnTo>
                      <a:pt x="58" y="205"/>
                    </a:lnTo>
                    <a:lnTo>
                      <a:pt x="292" y="202"/>
                    </a:lnTo>
                    <a:lnTo>
                      <a:pt x="292" y="192"/>
                    </a:lnTo>
                    <a:lnTo>
                      <a:pt x="54" y="190"/>
                    </a:lnTo>
                    <a:lnTo>
                      <a:pt x="40" y="173"/>
                    </a:lnTo>
                    <a:lnTo>
                      <a:pt x="39" y="161"/>
                    </a:lnTo>
                    <a:lnTo>
                      <a:pt x="44" y="144"/>
                    </a:lnTo>
                    <a:lnTo>
                      <a:pt x="42" y="140"/>
                    </a:lnTo>
                    <a:lnTo>
                      <a:pt x="39" y="136"/>
                    </a:lnTo>
                    <a:lnTo>
                      <a:pt x="37" y="134"/>
                    </a:lnTo>
                    <a:lnTo>
                      <a:pt x="35" y="134"/>
                    </a:lnTo>
                    <a:lnTo>
                      <a:pt x="27" y="136"/>
                    </a:lnTo>
                    <a:lnTo>
                      <a:pt x="21" y="138"/>
                    </a:lnTo>
                    <a:lnTo>
                      <a:pt x="4" y="144"/>
                    </a:lnTo>
                    <a:lnTo>
                      <a:pt x="8" y="129"/>
                    </a:lnTo>
                    <a:lnTo>
                      <a:pt x="19" y="111"/>
                    </a:lnTo>
                    <a:lnTo>
                      <a:pt x="33" y="102"/>
                    </a:lnTo>
                    <a:lnTo>
                      <a:pt x="290" y="173"/>
                    </a:lnTo>
                    <a:lnTo>
                      <a:pt x="290" y="167"/>
                    </a:lnTo>
                    <a:lnTo>
                      <a:pt x="286" y="159"/>
                    </a:lnTo>
                    <a:lnTo>
                      <a:pt x="65" y="96"/>
                    </a:lnTo>
                    <a:lnTo>
                      <a:pt x="92" y="94"/>
                    </a:lnTo>
                    <a:lnTo>
                      <a:pt x="125" y="100"/>
                    </a:lnTo>
                    <a:lnTo>
                      <a:pt x="156" y="100"/>
                    </a:lnTo>
                    <a:lnTo>
                      <a:pt x="161" y="85"/>
                    </a:lnTo>
                    <a:lnTo>
                      <a:pt x="192" y="87"/>
                    </a:lnTo>
                    <a:lnTo>
                      <a:pt x="294" y="142"/>
                    </a:lnTo>
                    <a:lnTo>
                      <a:pt x="299" y="133"/>
                    </a:lnTo>
                    <a:lnTo>
                      <a:pt x="196" y="67"/>
                    </a:lnTo>
                    <a:lnTo>
                      <a:pt x="177" y="62"/>
                    </a:lnTo>
                    <a:lnTo>
                      <a:pt x="177" y="54"/>
                    </a:lnTo>
                  </a:path>
                </a:pathLst>
              </a:custGeom>
              <a:noFill/>
              <a:ln w="1588">
                <a:solidFill>
                  <a:srgbClr val="DA251D"/>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6211" name="Freeform 23"/>
              <p:cNvSpPr>
                <a:spLocks/>
              </p:cNvSpPr>
              <p:nvPr/>
            </p:nvSpPr>
            <p:spPr bwMode="auto">
              <a:xfrm>
                <a:off x="2715" y="2197"/>
                <a:ext cx="67" cy="79"/>
              </a:xfrm>
              <a:custGeom>
                <a:avLst/>
                <a:gdLst>
                  <a:gd name="T0" fmla="*/ 1 w 117"/>
                  <a:gd name="T1" fmla="*/ 1 h 128"/>
                  <a:gd name="T2" fmla="*/ 1 w 117"/>
                  <a:gd name="T3" fmla="*/ 1 h 128"/>
                  <a:gd name="T4" fmla="*/ 1 w 117"/>
                  <a:gd name="T5" fmla="*/ 1 h 128"/>
                  <a:gd name="T6" fmla="*/ 1 w 117"/>
                  <a:gd name="T7" fmla="*/ 1 h 128"/>
                  <a:gd name="T8" fmla="*/ 1 w 117"/>
                  <a:gd name="T9" fmla="*/ 1 h 128"/>
                  <a:gd name="T10" fmla="*/ 1 w 117"/>
                  <a:gd name="T11" fmla="*/ 1 h 128"/>
                  <a:gd name="T12" fmla="*/ 1 w 117"/>
                  <a:gd name="T13" fmla="*/ 1 h 128"/>
                  <a:gd name="T14" fmla="*/ 1 w 117"/>
                  <a:gd name="T15" fmla="*/ 1 h 128"/>
                  <a:gd name="T16" fmla="*/ 1 w 117"/>
                  <a:gd name="T17" fmla="*/ 0 h 128"/>
                  <a:gd name="T18" fmla="*/ 1 w 117"/>
                  <a:gd name="T19" fmla="*/ 1 h 128"/>
                  <a:gd name="T20" fmla="*/ 1 w 117"/>
                  <a:gd name="T21" fmla="*/ 1 h 128"/>
                  <a:gd name="T22" fmla="*/ 1 w 117"/>
                  <a:gd name="T23" fmla="*/ 1 h 128"/>
                  <a:gd name="T24" fmla="*/ 1 w 117"/>
                  <a:gd name="T25" fmla="*/ 1 h 128"/>
                  <a:gd name="T26" fmla="*/ 1 w 117"/>
                  <a:gd name="T27" fmla="*/ 1 h 128"/>
                  <a:gd name="T28" fmla="*/ 1 w 117"/>
                  <a:gd name="T29" fmla="*/ 1 h 128"/>
                  <a:gd name="T30" fmla="*/ 0 w 117"/>
                  <a:gd name="T31" fmla="*/ 1 h 128"/>
                  <a:gd name="T32" fmla="*/ 0 w 117"/>
                  <a:gd name="T33" fmla="*/ 1 h 128"/>
                  <a:gd name="T34" fmla="*/ 1 w 117"/>
                  <a:gd name="T35" fmla="*/ 1 h 128"/>
                  <a:gd name="T36" fmla="*/ 1 w 117"/>
                  <a:gd name="T37" fmla="*/ 1 h 128"/>
                  <a:gd name="T38" fmla="*/ 1 w 117"/>
                  <a:gd name="T39" fmla="*/ 1 h 128"/>
                  <a:gd name="T40" fmla="*/ 1 w 117"/>
                  <a:gd name="T41" fmla="*/ 1 h 128"/>
                  <a:gd name="T42" fmla="*/ 1 w 117"/>
                  <a:gd name="T43" fmla="*/ 1 h 128"/>
                  <a:gd name="T44" fmla="*/ 1 w 117"/>
                  <a:gd name="T45" fmla="*/ 1 h 128"/>
                  <a:gd name="T46" fmla="*/ 1 w 117"/>
                  <a:gd name="T47" fmla="*/ 1 h 128"/>
                  <a:gd name="T48" fmla="*/ 1 w 117"/>
                  <a:gd name="T49" fmla="*/ 1 h 128"/>
                  <a:gd name="T50" fmla="*/ 1 w 117"/>
                  <a:gd name="T51" fmla="*/ 1 h 128"/>
                  <a:gd name="T52" fmla="*/ 1 w 117"/>
                  <a:gd name="T53" fmla="*/ 1 h 128"/>
                  <a:gd name="T54" fmla="*/ 1 w 117"/>
                  <a:gd name="T55" fmla="*/ 1 h 128"/>
                  <a:gd name="T56" fmla="*/ 1 w 117"/>
                  <a:gd name="T57" fmla="*/ 1 h 128"/>
                  <a:gd name="T58" fmla="*/ 1 w 117"/>
                  <a:gd name="T59" fmla="*/ 1 h 128"/>
                  <a:gd name="T60" fmla="*/ 1 w 117"/>
                  <a:gd name="T61" fmla="*/ 1 h 128"/>
                  <a:gd name="T62" fmla="*/ 1 w 117"/>
                  <a:gd name="T63" fmla="*/ 1 h 128"/>
                  <a:gd name="T64" fmla="*/ 1 w 117"/>
                  <a:gd name="T65" fmla="*/ 1 h 128"/>
                  <a:gd name="T66" fmla="*/ 1 w 117"/>
                  <a:gd name="T67" fmla="*/ 1 h 128"/>
                  <a:gd name="T68" fmla="*/ 1 w 117"/>
                  <a:gd name="T69" fmla="*/ 1 h 128"/>
                  <a:gd name="T70" fmla="*/ 1 w 117"/>
                  <a:gd name="T71" fmla="*/ 1 h 128"/>
                  <a:gd name="T72" fmla="*/ 1 w 117"/>
                  <a:gd name="T73" fmla="*/ 1 h 128"/>
                  <a:gd name="T74" fmla="*/ 1 w 117"/>
                  <a:gd name="T75" fmla="*/ 1 h 128"/>
                  <a:gd name="T76" fmla="*/ 1 w 117"/>
                  <a:gd name="T77" fmla="*/ 1 h 128"/>
                  <a:gd name="T78" fmla="*/ 1 w 117"/>
                  <a:gd name="T79" fmla="*/ 1 h 128"/>
                  <a:gd name="T80" fmla="*/ 1 w 117"/>
                  <a:gd name="T81" fmla="*/ 1 h 128"/>
                  <a:gd name="T82" fmla="*/ 1 w 117"/>
                  <a:gd name="T83" fmla="*/ 1 h 128"/>
                  <a:gd name="T84" fmla="*/ 1 w 117"/>
                  <a:gd name="T85" fmla="*/ 1 h 128"/>
                  <a:gd name="T86" fmla="*/ 1 w 117"/>
                  <a:gd name="T87" fmla="*/ 1 h 128"/>
                  <a:gd name="T88" fmla="*/ 1 w 117"/>
                  <a:gd name="T89" fmla="*/ 1 h 128"/>
                  <a:gd name="T90" fmla="*/ 1 w 117"/>
                  <a:gd name="T91" fmla="*/ 1 h 128"/>
                  <a:gd name="T92" fmla="*/ 1 w 117"/>
                  <a:gd name="T93" fmla="*/ 1 h 128"/>
                  <a:gd name="T94" fmla="*/ 1 w 117"/>
                  <a:gd name="T95" fmla="*/ 1 h 128"/>
                  <a:gd name="T96" fmla="*/ 1 w 117"/>
                  <a:gd name="T97" fmla="*/ 1 h 128"/>
                  <a:gd name="T98" fmla="*/ 1 w 117"/>
                  <a:gd name="T99" fmla="*/ 1 h 128"/>
                  <a:gd name="T100" fmla="*/ 1 w 117"/>
                  <a:gd name="T101" fmla="*/ 1 h 128"/>
                  <a:gd name="T102" fmla="*/ 1 w 117"/>
                  <a:gd name="T103" fmla="*/ 1 h 128"/>
                  <a:gd name="T104" fmla="*/ 1 w 117"/>
                  <a:gd name="T105" fmla="*/ 1 h 128"/>
                  <a:gd name="T106" fmla="*/ 1 w 117"/>
                  <a:gd name="T107" fmla="*/ 1 h 128"/>
                  <a:gd name="T108" fmla="*/ 1 w 117"/>
                  <a:gd name="T109" fmla="*/ 1 h 12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17"/>
                  <a:gd name="T166" fmla="*/ 0 h 128"/>
                  <a:gd name="T167" fmla="*/ 117 w 117"/>
                  <a:gd name="T168" fmla="*/ 128 h 12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17" h="128">
                    <a:moveTo>
                      <a:pt x="113" y="36"/>
                    </a:moveTo>
                    <a:lnTo>
                      <a:pt x="110" y="28"/>
                    </a:lnTo>
                    <a:lnTo>
                      <a:pt x="106" y="23"/>
                    </a:lnTo>
                    <a:lnTo>
                      <a:pt x="100" y="15"/>
                    </a:lnTo>
                    <a:lnTo>
                      <a:pt x="94" y="11"/>
                    </a:lnTo>
                    <a:lnTo>
                      <a:pt x="88" y="5"/>
                    </a:lnTo>
                    <a:lnTo>
                      <a:pt x="81" y="3"/>
                    </a:lnTo>
                    <a:lnTo>
                      <a:pt x="73" y="1"/>
                    </a:lnTo>
                    <a:lnTo>
                      <a:pt x="64" y="0"/>
                    </a:lnTo>
                    <a:lnTo>
                      <a:pt x="50" y="1"/>
                    </a:lnTo>
                    <a:lnTo>
                      <a:pt x="37" y="5"/>
                    </a:lnTo>
                    <a:lnTo>
                      <a:pt x="25" y="11"/>
                    </a:lnTo>
                    <a:lnTo>
                      <a:pt x="18" y="19"/>
                    </a:lnTo>
                    <a:lnTo>
                      <a:pt x="10" y="28"/>
                    </a:lnTo>
                    <a:lnTo>
                      <a:pt x="4" y="40"/>
                    </a:lnTo>
                    <a:lnTo>
                      <a:pt x="0" y="53"/>
                    </a:lnTo>
                    <a:lnTo>
                      <a:pt x="0" y="67"/>
                    </a:lnTo>
                    <a:lnTo>
                      <a:pt x="2" y="82"/>
                    </a:lnTo>
                    <a:lnTo>
                      <a:pt x="8" y="95"/>
                    </a:lnTo>
                    <a:lnTo>
                      <a:pt x="14" y="105"/>
                    </a:lnTo>
                    <a:lnTo>
                      <a:pt x="23" y="115"/>
                    </a:lnTo>
                    <a:lnTo>
                      <a:pt x="33" y="122"/>
                    </a:lnTo>
                    <a:lnTo>
                      <a:pt x="44" y="126"/>
                    </a:lnTo>
                    <a:lnTo>
                      <a:pt x="58" y="128"/>
                    </a:lnTo>
                    <a:lnTo>
                      <a:pt x="71" y="128"/>
                    </a:lnTo>
                    <a:lnTo>
                      <a:pt x="81" y="126"/>
                    </a:lnTo>
                    <a:lnTo>
                      <a:pt x="88" y="122"/>
                    </a:lnTo>
                    <a:lnTo>
                      <a:pt x="96" y="118"/>
                    </a:lnTo>
                    <a:lnTo>
                      <a:pt x="102" y="113"/>
                    </a:lnTo>
                    <a:lnTo>
                      <a:pt x="112" y="101"/>
                    </a:lnTo>
                    <a:lnTo>
                      <a:pt x="117" y="88"/>
                    </a:lnTo>
                    <a:lnTo>
                      <a:pt x="108" y="92"/>
                    </a:lnTo>
                    <a:lnTo>
                      <a:pt x="100" y="97"/>
                    </a:lnTo>
                    <a:lnTo>
                      <a:pt x="90" y="101"/>
                    </a:lnTo>
                    <a:lnTo>
                      <a:pt x="77" y="103"/>
                    </a:lnTo>
                    <a:lnTo>
                      <a:pt x="69" y="101"/>
                    </a:lnTo>
                    <a:lnTo>
                      <a:pt x="64" y="99"/>
                    </a:lnTo>
                    <a:lnTo>
                      <a:pt x="58" y="97"/>
                    </a:lnTo>
                    <a:lnTo>
                      <a:pt x="52" y="93"/>
                    </a:lnTo>
                    <a:lnTo>
                      <a:pt x="48" y="90"/>
                    </a:lnTo>
                    <a:lnTo>
                      <a:pt x="44" y="84"/>
                    </a:lnTo>
                    <a:lnTo>
                      <a:pt x="42" y="76"/>
                    </a:lnTo>
                    <a:lnTo>
                      <a:pt x="41" y="69"/>
                    </a:lnTo>
                    <a:lnTo>
                      <a:pt x="41" y="59"/>
                    </a:lnTo>
                    <a:lnTo>
                      <a:pt x="42" y="51"/>
                    </a:lnTo>
                    <a:lnTo>
                      <a:pt x="46" y="44"/>
                    </a:lnTo>
                    <a:lnTo>
                      <a:pt x="50" y="38"/>
                    </a:lnTo>
                    <a:lnTo>
                      <a:pt x="56" y="34"/>
                    </a:lnTo>
                    <a:lnTo>
                      <a:pt x="62" y="30"/>
                    </a:lnTo>
                    <a:lnTo>
                      <a:pt x="67" y="28"/>
                    </a:lnTo>
                    <a:lnTo>
                      <a:pt x="75" y="26"/>
                    </a:lnTo>
                    <a:lnTo>
                      <a:pt x="83" y="26"/>
                    </a:lnTo>
                    <a:lnTo>
                      <a:pt x="92" y="28"/>
                    </a:lnTo>
                    <a:lnTo>
                      <a:pt x="102" y="32"/>
                    </a:lnTo>
                    <a:lnTo>
                      <a:pt x="113" y="3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12" name="Freeform 24"/>
              <p:cNvSpPr>
                <a:spLocks/>
              </p:cNvSpPr>
              <p:nvPr/>
            </p:nvSpPr>
            <p:spPr bwMode="auto">
              <a:xfrm>
                <a:off x="2715" y="2197"/>
                <a:ext cx="67" cy="79"/>
              </a:xfrm>
              <a:custGeom>
                <a:avLst/>
                <a:gdLst>
                  <a:gd name="T0" fmla="*/ 1 w 117"/>
                  <a:gd name="T1" fmla="*/ 1 h 128"/>
                  <a:gd name="T2" fmla="*/ 1 w 117"/>
                  <a:gd name="T3" fmla="*/ 1 h 128"/>
                  <a:gd name="T4" fmla="*/ 1 w 117"/>
                  <a:gd name="T5" fmla="*/ 1 h 128"/>
                  <a:gd name="T6" fmla="*/ 1 w 117"/>
                  <a:gd name="T7" fmla="*/ 1 h 128"/>
                  <a:gd name="T8" fmla="*/ 1 w 117"/>
                  <a:gd name="T9" fmla="*/ 1 h 128"/>
                  <a:gd name="T10" fmla="*/ 1 w 117"/>
                  <a:gd name="T11" fmla="*/ 1 h 128"/>
                  <a:gd name="T12" fmla="*/ 1 w 117"/>
                  <a:gd name="T13" fmla="*/ 1 h 128"/>
                  <a:gd name="T14" fmla="*/ 1 w 117"/>
                  <a:gd name="T15" fmla="*/ 1 h 128"/>
                  <a:gd name="T16" fmla="*/ 1 w 117"/>
                  <a:gd name="T17" fmla="*/ 0 h 128"/>
                  <a:gd name="T18" fmla="*/ 1 w 117"/>
                  <a:gd name="T19" fmla="*/ 1 h 128"/>
                  <a:gd name="T20" fmla="*/ 1 w 117"/>
                  <a:gd name="T21" fmla="*/ 1 h 128"/>
                  <a:gd name="T22" fmla="*/ 1 w 117"/>
                  <a:gd name="T23" fmla="*/ 1 h 128"/>
                  <a:gd name="T24" fmla="*/ 1 w 117"/>
                  <a:gd name="T25" fmla="*/ 1 h 128"/>
                  <a:gd name="T26" fmla="*/ 1 w 117"/>
                  <a:gd name="T27" fmla="*/ 1 h 128"/>
                  <a:gd name="T28" fmla="*/ 1 w 117"/>
                  <a:gd name="T29" fmla="*/ 1 h 128"/>
                  <a:gd name="T30" fmla="*/ 0 w 117"/>
                  <a:gd name="T31" fmla="*/ 1 h 128"/>
                  <a:gd name="T32" fmla="*/ 0 w 117"/>
                  <a:gd name="T33" fmla="*/ 1 h 128"/>
                  <a:gd name="T34" fmla="*/ 1 w 117"/>
                  <a:gd name="T35" fmla="*/ 1 h 128"/>
                  <a:gd name="T36" fmla="*/ 1 w 117"/>
                  <a:gd name="T37" fmla="*/ 1 h 128"/>
                  <a:gd name="T38" fmla="*/ 1 w 117"/>
                  <a:gd name="T39" fmla="*/ 1 h 128"/>
                  <a:gd name="T40" fmla="*/ 1 w 117"/>
                  <a:gd name="T41" fmla="*/ 1 h 128"/>
                  <a:gd name="T42" fmla="*/ 1 w 117"/>
                  <a:gd name="T43" fmla="*/ 1 h 128"/>
                  <a:gd name="T44" fmla="*/ 1 w 117"/>
                  <a:gd name="T45" fmla="*/ 1 h 128"/>
                  <a:gd name="T46" fmla="*/ 1 w 117"/>
                  <a:gd name="T47" fmla="*/ 1 h 128"/>
                  <a:gd name="T48" fmla="*/ 1 w 117"/>
                  <a:gd name="T49" fmla="*/ 1 h 128"/>
                  <a:gd name="T50" fmla="*/ 1 w 117"/>
                  <a:gd name="T51" fmla="*/ 1 h 128"/>
                  <a:gd name="T52" fmla="*/ 1 w 117"/>
                  <a:gd name="T53" fmla="*/ 1 h 128"/>
                  <a:gd name="T54" fmla="*/ 1 w 117"/>
                  <a:gd name="T55" fmla="*/ 1 h 128"/>
                  <a:gd name="T56" fmla="*/ 1 w 117"/>
                  <a:gd name="T57" fmla="*/ 1 h 128"/>
                  <a:gd name="T58" fmla="*/ 1 w 117"/>
                  <a:gd name="T59" fmla="*/ 1 h 128"/>
                  <a:gd name="T60" fmla="*/ 1 w 117"/>
                  <a:gd name="T61" fmla="*/ 1 h 128"/>
                  <a:gd name="T62" fmla="*/ 1 w 117"/>
                  <a:gd name="T63" fmla="*/ 1 h 128"/>
                  <a:gd name="T64" fmla="*/ 1 w 117"/>
                  <a:gd name="T65" fmla="*/ 1 h 128"/>
                  <a:gd name="T66" fmla="*/ 1 w 117"/>
                  <a:gd name="T67" fmla="*/ 1 h 128"/>
                  <a:gd name="T68" fmla="*/ 1 w 117"/>
                  <a:gd name="T69" fmla="*/ 1 h 128"/>
                  <a:gd name="T70" fmla="*/ 1 w 117"/>
                  <a:gd name="T71" fmla="*/ 1 h 128"/>
                  <a:gd name="T72" fmla="*/ 1 w 117"/>
                  <a:gd name="T73" fmla="*/ 1 h 128"/>
                  <a:gd name="T74" fmla="*/ 1 w 117"/>
                  <a:gd name="T75" fmla="*/ 1 h 128"/>
                  <a:gd name="T76" fmla="*/ 1 w 117"/>
                  <a:gd name="T77" fmla="*/ 1 h 128"/>
                  <a:gd name="T78" fmla="*/ 1 w 117"/>
                  <a:gd name="T79" fmla="*/ 1 h 128"/>
                  <a:gd name="T80" fmla="*/ 1 w 117"/>
                  <a:gd name="T81" fmla="*/ 1 h 128"/>
                  <a:gd name="T82" fmla="*/ 1 w 117"/>
                  <a:gd name="T83" fmla="*/ 1 h 128"/>
                  <a:gd name="T84" fmla="*/ 1 w 117"/>
                  <a:gd name="T85" fmla="*/ 1 h 128"/>
                  <a:gd name="T86" fmla="*/ 1 w 117"/>
                  <a:gd name="T87" fmla="*/ 1 h 128"/>
                  <a:gd name="T88" fmla="*/ 1 w 117"/>
                  <a:gd name="T89" fmla="*/ 1 h 128"/>
                  <a:gd name="T90" fmla="*/ 1 w 117"/>
                  <a:gd name="T91" fmla="*/ 1 h 128"/>
                  <a:gd name="T92" fmla="*/ 1 w 117"/>
                  <a:gd name="T93" fmla="*/ 1 h 128"/>
                  <a:gd name="T94" fmla="*/ 1 w 117"/>
                  <a:gd name="T95" fmla="*/ 1 h 128"/>
                  <a:gd name="T96" fmla="*/ 1 w 117"/>
                  <a:gd name="T97" fmla="*/ 1 h 128"/>
                  <a:gd name="T98" fmla="*/ 1 w 117"/>
                  <a:gd name="T99" fmla="*/ 1 h 128"/>
                  <a:gd name="T100" fmla="*/ 1 w 117"/>
                  <a:gd name="T101" fmla="*/ 1 h 128"/>
                  <a:gd name="T102" fmla="*/ 1 w 117"/>
                  <a:gd name="T103" fmla="*/ 1 h 128"/>
                  <a:gd name="T104" fmla="*/ 1 w 117"/>
                  <a:gd name="T105" fmla="*/ 1 h 128"/>
                  <a:gd name="T106" fmla="*/ 1 w 117"/>
                  <a:gd name="T107" fmla="*/ 1 h 128"/>
                  <a:gd name="T108" fmla="*/ 1 w 117"/>
                  <a:gd name="T109" fmla="*/ 1 h 12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17"/>
                  <a:gd name="T166" fmla="*/ 0 h 128"/>
                  <a:gd name="T167" fmla="*/ 117 w 117"/>
                  <a:gd name="T168" fmla="*/ 128 h 12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17" h="128">
                    <a:moveTo>
                      <a:pt x="113" y="36"/>
                    </a:moveTo>
                    <a:lnTo>
                      <a:pt x="110" y="28"/>
                    </a:lnTo>
                    <a:lnTo>
                      <a:pt x="106" y="23"/>
                    </a:lnTo>
                    <a:lnTo>
                      <a:pt x="100" y="15"/>
                    </a:lnTo>
                    <a:lnTo>
                      <a:pt x="94" y="11"/>
                    </a:lnTo>
                    <a:lnTo>
                      <a:pt x="88" y="5"/>
                    </a:lnTo>
                    <a:lnTo>
                      <a:pt x="81" y="3"/>
                    </a:lnTo>
                    <a:lnTo>
                      <a:pt x="73" y="1"/>
                    </a:lnTo>
                    <a:lnTo>
                      <a:pt x="64" y="0"/>
                    </a:lnTo>
                    <a:lnTo>
                      <a:pt x="50" y="1"/>
                    </a:lnTo>
                    <a:lnTo>
                      <a:pt x="37" y="5"/>
                    </a:lnTo>
                    <a:lnTo>
                      <a:pt x="25" y="11"/>
                    </a:lnTo>
                    <a:lnTo>
                      <a:pt x="18" y="19"/>
                    </a:lnTo>
                    <a:lnTo>
                      <a:pt x="10" y="28"/>
                    </a:lnTo>
                    <a:lnTo>
                      <a:pt x="4" y="40"/>
                    </a:lnTo>
                    <a:lnTo>
                      <a:pt x="0" y="53"/>
                    </a:lnTo>
                    <a:lnTo>
                      <a:pt x="0" y="67"/>
                    </a:lnTo>
                    <a:lnTo>
                      <a:pt x="2" y="82"/>
                    </a:lnTo>
                    <a:lnTo>
                      <a:pt x="8" y="95"/>
                    </a:lnTo>
                    <a:lnTo>
                      <a:pt x="14" y="105"/>
                    </a:lnTo>
                    <a:lnTo>
                      <a:pt x="23" y="115"/>
                    </a:lnTo>
                    <a:lnTo>
                      <a:pt x="33" y="122"/>
                    </a:lnTo>
                    <a:lnTo>
                      <a:pt x="44" y="126"/>
                    </a:lnTo>
                    <a:lnTo>
                      <a:pt x="58" y="128"/>
                    </a:lnTo>
                    <a:lnTo>
                      <a:pt x="71" y="128"/>
                    </a:lnTo>
                    <a:lnTo>
                      <a:pt x="81" y="126"/>
                    </a:lnTo>
                    <a:lnTo>
                      <a:pt x="88" y="122"/>
                    </a:lnTo>
                    <a:lnTo>
                      <a:pt x="96" y="118"/>
                    </a:lnTo>
                    <a:lnTo>
                      <a:pt x="102" y="113"/>
                    </a:lnTo>
                    <a:lnTo>
                      <a:pt x="112" y="101"/>
                    </a:lnTo>
                    <a:lnTo>
                      <a:pt x="117" y="88"/>
                    </a:lnTo>
                    <a:lnTo>
                      <a:pt x="108" y="92"/>
                    </a:lnTo>
                    <a:lnTo>
                      <a:pt x="100" y="97"/>
                    </a:lnTo>
                    <a:lnTo>
                      <a:pt x="90" y="101"/>
                    </a:lnTo>
                    <a:lnTo>
                      <a:pt x="77" y="103"/>
                    </a:lnTo>
                    <a:lnTo>
                      <a:pt x="69" y="101"/>
                    </a:lnTo>
                    <a:lnTo>
                      <a:pt x="64" y="99"/>
                    </a:lnTo>
                    <a:lnTo>
                      <a:pt x="58" y="97"/>
                    </a:lnTo>
                    <a:lnTo>
                      <a:pt x="52" y="93"/>
                    </a:lnTo>
                    <a:lnTo>
                      <a:pt x="48" y="90"/>
                    </a:lnTo>
                    <a:lnTo>
                      <a:pt x="44" y="84"/>
                    </a:lnTo>
                    <a:lnTo>
                      <a:pt x="42" y="76"/>
                    </a:lnTo>
                    <a:lnTo>
                      <a:pt x="41" y="69"/>
                    </a:lnTo>
                    <a:lnTo>
                      <a:pt x="41" y="59"/>
                    </a:lnTo>
                    <a:lnTo>
                      <a:pt x="42" y="51"/>
                    </a:lnTo>
                    <a:lnTo>
                      <a:pt x="46" y="44"/>
                    </a:lnTo>
                    <a:lnTo>
                      <a:pt x="50" y="38"/>
                    </a:lnTo>
                    <a:lnTo>
                      <a:pt x="56" y="34"/>
                    </a:lnTo>
                    <a:lnTo>
                      <a:pt x="62" y="30"/>
                    </a:lnTo>
                    <a:lnTo>
                      <a:pt x="67" y="28"/>
                    </a:lnTo>
                    <a:lnTo>
                      <a:pt x="75" y="26"/>
                    </a:lnTo>
                    <a:lnTo>
                      <a:pt x="83" y="26"/>
                    </a:lnTo>
                    <a:lnTo>
                      <a:pt x="92" y="28"/>
                    </a:lnTo>
                    <a:lnTo>
                      <a:pt x="102" y="32"/>
                    </a:lnTo>
                    <a:lnTo>
                      <a:pt x="113" y="36"/>
                    </a:lnTo>
                  </a:path>
                </a:pathLst>
              </a:custGeom>
              <a:noFill/>
              <a:ln w="1588">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6213" name="Freeform 25"/>
              <p:cNvSpPr>
                <a:spLocks/>
              </p:cNvSpPr>
              <p:nvPr/>
            </p:nvSpPr>
            <p:spPr bwMode="auto">
              <a:xfrm>
                <a:off x="2780" y="2213"/>
                <a:ext cx="39" cy="41"/>
              </a:xfrm>
              <a:custGeom>
                <a:avLst/>
                <a:gdLst>
                  <a:gd name="T0" fmla="*/ 1 w 68"/>
                  <a:gd name="T1" fmla="*/ 0 h 66"/>
                  <a:gd name="T2" fmla="*/ 1 w 68"/>
                  <a:gd name="T3" fmla="*/ 1 h 66"/>
                  <a:gd name="T4" fmla="*/ 1 w 68"/>
                  <a:gd name="T5" fmla="*/ 1 h 66"/>
                  <a:gd name="T6" fmla="*/ 1 w 68"/>
                  <a:gd name="T7" fmla="*/ 1 h 66"/>
                  <a:gd name="T8" fmla="*/ 0 w 68"/>
                  <a:gd name="T9" fmla="*/ 1 h 66"/>
                  <a:gd name="T10" fmla="*/ 1 w 68"/>
                  <a:gd name="T11" fmla="*/ 1 h 66"/>
                  <a:gd name="T12" fmla="*/ 1 w 68"/>
                  <a:gd name="T13" fmla="*/ 1 h 66"/>
                  <a:gd name="T14" fmla="*/ 1 w 68"/>
                  <a:gd name="T15" fmla="*/ 1 h 66"/>
                  <a:gd name="T16" fmla="*/ 1 w 68"/>
                  <a:gd name="T17" fmla="*/ 1 h 66"/>
                  <a:gd name="T18" fmla="*/ 1 w 68"/>
                  <a:gd name="T19" fmla="*/ 1 h 66"/>
                  <a:gd name="T20" fmla="*/ 1 w 68"/>
                  <a:gd name="T21" fmla="*/ 0 h 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8"/>
                  <a:gd name="T34" fmla="*/ 0 h 66"/>
                  <a:gd name="T35" fmla="*/ 68 w 68"/>
                  <a:gd name="T36" fmla="*/ 66 h 6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8" h="66">
                    <a:moveTo>
                      <a:pt x="33" y="0"/>
                    </a:moveTo>
                    <a:lnTo>
                      <a:pt x="45" y="33"/>
                    </a:lnTo>
                    <a:lnTo>
                      <a:pt x="54" y="66"/>
                    </a:lnTo>
                    <a:lnTo>
                      <a:pt x="27" y="44"/>
                    </a:lnTo>
                    <a:lnTo>
                      <a:pt x="0" y="25"/>
                    </a:lnTo>
                    <a:lnTo>
                      <a:pt x="33" y="25"/>
                    </a:lnTo>
                    <a:lnTo>
                      <a:pt x="68" y="25"/>
                    </a:lnTo>
                    <a:lnTo>
                      <a:pt x="41" y="44"/>
                    </a:lnTo>
                    <a:lnTo>
                      <a:pt x="12" y="66"/>
                    </a:lnTo>
                    <a:lnTo>
                      <a:pt x="23" y="33"/>
                    </a:lnTo>
                    <a:lnTo>
                      <a:pt x="3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14" name="Freeform 26"/>
              <p:cNvSpPr>
                <a:spLocks/>
              </p:cNvSpPr>
              <p:nvPr/>
            </p:nvSpPr>
            <p:spPr bwMode="auto">
              <a:xfrm>
                <a:off x="2780" y="2213"/>
                <a:ext cx="39" cy="41"/>
              </a:xfrm>
              <a:custGeom>
                <a:avLst/>
                <a:gdLst>
                  <a:gd name="T0" fmla="*/ 1 w 68"/>
                  <a:gd name="T1" fmla="*/ 0 h 66"/>
                  <a:gd name="T2" fmla="*/ 1 w 68"/>
                  <a:gd name="T3" fmla="*/ 1 h 66"/>
                  <a:gd name="T4" fmla="*/ 1 w 68"/>
                  <a:gd name="T5" fmla="*/ 1 h 66"/>
                  <a:gd name="T6" fmla="*/ 1 w 68"/>
                  <a:gd name="T7" fmla="*/ 1 h 66"/>
                  <a:gd name="T8" fmla="*/ 0 w 68"/>
                  <a:gd name="T9" fmla="*/ 1 h 66"/>
                  <a:gd name="T10" fmla="*/ 1 w 68"/>
                  <a:gd name="T11" fmla="*/ 1 h 66"/>
                  <a:gd name="T12" fmla="*/ 1 w 68"/>
                  <a:gd name="T13" fmla="*/ 1 h 66"/>
                  <a:gd name="T14" fmla="*/ 1 w 68"/>
                  <a:gd name="T15" fmla="*/ 1 h 66"/>
                  <a:gd name="T16" fmla="*/ 1 w 68"/>
                  <a:gd name="T17" fmla="*/ 1 h 66"/>
                  <a:gd name="T18" fmla="*/ 1 w 68"/>
                  <a:gd name="T19" fmla="*/ 1 h 66"/>
                  <a:gd name="T20" fmla="*/ 1 w 68"/>
                  <a:gd name="T21" fmla="*/ 0 h 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8"/>
                  <a:gd name="T34" fmla="*/ 0 h 66"/>
                  <a:gd name="T35" fmla="*/ 68 w 68"/>
                  <a:gd name="T36" fmla="*/ 66 h 6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8" h="66">
                    <a:moveTo>
                      <a:pt x="33" y="0"/>
                    </a:moveTo>
                    <a:lnTo>
                      <a:pt x="45" y="33"/>
                    </a:lnTo>
                    <a:lnTo>
                      <a:pt x="54" y="66"/>
                    </a:lnTo>
                    <a:lnTo>
                      <a:pt x="27" y="44"/>
                    </a:lnTo>
                    <a:lnTo>
                      <a:pt x="0" y="25"/>
                    </a:lnTo>
                    <a:lnTo>
                      <a:pt x="33" y="25"/>
                    </a:lnTo>
                    <a:lnTo>
                      <a:pt x="68" y="25"/>
                    </a:lnTo>
                    <a:lnTo>
                      <a:pt x="41" y="44"/>
                    </a:lnTo>
                    <a:lnTo>
                      <a:pt x="12" y="66"/>
                    </a:lnTo>
                    <a:lnTo>
                      <a:pt x="23" y="33"/>
                    </a:lnTo>
                    <a:lnTo>
                      <a:pt x="33" y="0"/>
                    </a:lnTo>
                    <a:close/>
                  </a:path>
                </a:pathLst>
              </a:custGeom>
              <a:noFill/>
              <a:ln w="1588">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6215" name="Freeform 27"/>
              <p:cNvSpPr>
                <a:spLocks/>
              </p:cNvSpPr>
              <p:nvPr/>
            </p:nvSpPr>
            <p:spPr bwMode="auto">
              <a:xfrm>
                <a:off x="2793" y="2229"/>
                <a:ext cx="12" cy="15"/>
              </a:xfrm>
              <a:custGeom>
                <a:avLst/>
                <a:gdLst>
                  <a:gd name="T0" fmla="*/ 1 w 23"/>
                  <a:gd name="T1" fmla="*/ 1 h 25"/>
                  <a:gd name="T2" fmla="*/ 1 w 23"/>
                  <a:gd name="T3" fmla="*/ 1 h 25"/>
                  <a:gd name="T4" fmla="*/ 0 w 23"/>
                  <a:gd name="T5" fmla="*/ 1 h 25"/>
                  <a:gd name="T6" fmla="*/ 1 w 23"/>
                  <a:gd name="T7" fmla="*/ 1 h 25"/>
                  <a:gd name="T8" fmla="*/ 1 w 23"/>
                  <a:gd name="T9" fmla="*/ 0 h 25"/>
                  <a:gd name="T10" fmla="*/ 1 w 23"/>
                  <a:gd name="T11" fmla="*/ 0 h 25"/>
                  <a:gd name="T12" fmla="*/ 1 w 23"/>
                  <a:gd name="T13" fmla="*/ 0 h 25"/>
                  <a:gd name="T14" fmla="*/ 1 w 23"/>
                  <a:gd name="T15" fmla="*/ 1 h 25"/>
                  <a:gd name="T16" fmla="*/ 1 w 23"/>
                  <a:gd name="T17" fmla="*/ 1 h 25"/>
                  <a:gd name="T18" fmla="*/ 1 w 23"/>
                  <a:gd name="T19" fmla="*/ 1 h 25"/>
                  <a:gd name="T20" fmla="*/ 1 w 23"/>
                  <a:gd name="T21" fmla="*/ 1 h 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25"/>
                  <a:gd name="T35" fmla="*/ 23 w 23"/>
                  <a:gd name="T36" fmla="*/ 25 h 2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25">
                    <a:moveTo>
                      <a:pt x="11" y="25"/>
                    </a:moveTo>
                    <a:lnTo>
                      <a:pt x="5" y="19"/>
                    </a:lnTo>
                    <a:lnTo>
                      <a:pt x="0" y="16"/>
                    </a:lnTo>
                    <a:lnTo>
                      <a:pt x="1" y="8"/>
                    </a:lnTo>
                    <a:lnTo>
                      <a:pt x="3" y="0"/>
                    </a:lnTo>
                    <a:lnTo>
                      <a:pt x="11" y="0"/>
                    </a:lnTo>
                    <a:lnTo>
                      <a:pt x="19" y="0"/>
                    </a:lnTo>
                    <a:lnTo>
                      <a:pt x="21" y="8"/>
                    </a:lnTo>
                    <a:lnTo>
                      <a:pt x="23" y="16"/>
                    </a:lnTo>
                    <a:lnTo>
                      <a:pt x="17" y="19"/>
                    </a:lnTo>
                    <a:lnTo>
                      <a:pt x="11" y="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16" name="Freeform 28"/>
              <p:cNvSpPr>
                <a:spLocks/>
              </p:cNvSpPr>
              <p:nvPr/>
            </p:nvSpPr>
            <p:spPr bwMode="auto">
              <a:xfrm>
                <a:off x="2793" y="2229"/>
                <a:ext cx="12" cy="15"/>
              </a:xfrm>
              <a:custGeom>
                <a:avLst/>
                <a:gdLst>
                  <a:gd name="T0" fmla="*/ 1 w 23"/>
                  <a:gd name="T1" fmla="*/ 1 h 25"/>
                  <a:gd name="T2" fmla="*/ 1 w 23"/>
                  <a:gd name="T3" fmla="*/ 1 h 25"/>
                  <a:gd name="T4" fmla="*/ 0 w 23"/>
                  <a:gd name="T5" fmla="*/ 1 h 25"/>
                  <a:gd name="T6" fmla="*/ 1 w 23"/>
                  <a:gd name="T7" fmla="*/ 1 h 25"/>
                  <a:gd name="T8" fmla="*/ 1 w 23"/>
                  <a:gd name="T9" fmla="*/ 0 h 25"/>
                  <a:gd name="T10" fmla="*/ 1 w 23"/>
                  <a:gd name="T11" fmla="*/ 0 h 25"/>
                  <a:gd name="T12" fmla="*/ 1 w 23"/>
                  <a:gd name="T13" fmla="*/ 0 h 25"/>
                  <a:gd name="T14" fmla="*/ 1 w 23"/>
                  <a:gd name="T15" fmla="*/ 1 h 25"/>
                  <a:gd name="T16" fmla="*/ 1 w 23"/>
                  <a:gd name="T17" fmla="*/ 1 h 25"/>
                  <a:gd name="T18" fmla="*/ 1 w 23"/>
                  <a:gd name="T19" fmla="*/ 1 h 25"/>
                  <a:gd name="T20" fmla="*/ 1 w 23"/>
                  <a:gd name="T21" fmla="*/ 1 h 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25"/>
                  <a:gd name="T35" fmla="*/ 23 w 23"/>
                  <a:gd name="T36" fmla="*/ 25 h 2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25">
                    <a:moveTo>
                      <a:pt x="11" y="25"/>
                    </a:moveTo>
                    <a:lnTo>
                      <a:pt x="5" y="19"/>
                    </a:lnTo>
                    <a:lnTo>
                      <a:pt x="0" y="16"/>
                    </a:lnTo>
                    <a:lnTo>
                      <a:pt x="1" y="8"/>
                    </a:lnTo>
                    <a:lnTo>
                      <a:pt x="3" y="0"/>
                    </a:lnTo>
                    <a:lnTo>
                      <a:pt x="11" y="0"/>
                    </a:lnTo>
                    <a:lnTo>
                      <a:pt x="19" y="0"/>
                    </a:lnTo>
                    <a:lnTo>
                      <a:pt x="21" y="8"/>
                    </a:lnTo>
                    <a:lnTo>
                      <a:pt x="23" y="16"/>
                    </a:lnTo>
                    <a:lnTo>
                      <a:pt x="17" y="19"/>
                    </a:lnTo>
                    <a:lnTo>
                      <a:pt x="11" y="25"/>
                    </a:lnTo>
                    <a:close/>
                  </a:path>
                </a:pathLst>
              </a:custGeom>
              <a:noFill/>
              <a:ln w="1588">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6217" name="Freeform 29"/>
              <p:cNvSpPr>
                <a:spLocks/>
              </p:cNvSpPr>
              <p:nvPr/>
            </p:nvSpPr>
            <p:spPr bwMode="auto">
              <a:xfrm>
                <a:off x="2400" y="1982"/>
                <a:ext cx="64" cy="49"/>
              </a:xfrm>
              <a:custGeom>
                <a:avLst/>
                <a:gdLst>
                  <a:gd name="T0" fmla="*/ 1 w 109"/>
                  <a:gd name="T1" fmla="*/ 1 h 76"/>
                  <a:gd name="T2" fmla="*/ 1 w 109"/>
                  <a:gd name="T3" fmla="*/ 1 h 76"/>
                  <a:gd name="T4" fmla="*/ 1 w 109"/>
                  <a:gd name="T5" fmla="*/ 1 h 76"/>
                  <a:gd name="T6" fmla="*/ 0 w 109"/>
                  <a:gd name="T7" fmla="*/ 1 h 76"/>
                  <a:gd name="T8" fmla="*/ 1 w 109"/>
                  <a:gd name="T9" fmla="*/ 0 h 76"/>
                  <a:gd name="T10" fmla="*/ 1 w 109"/>
                  <a:gd name="T11" fmla="*/ 1 h 76"/>
                  <a:gd name="T12" fmla="*/ 1 w 109"/>
                  <a:gd name="T13" fmla="*/ 1 h 76"/>
                  <a:gd name="T14" fmla="*/ 1 w 109"/>
                  <a:gd name="T15" fmla="*/ 1 h 76"/>
                  <a:gd name="T16" fmla="*/ 1 w 109"/>
                  <a:gd name="T17" fmla="*/ 1 h 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9"/>
                  <a:gd name="T28" fmla="*/ 0 h 76"/>
                  <a:gd name="T29" fmla="*/ 109 w 109"/>
                  <a:gd name="T30" fmla="*/ 76 h 7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9" h="76">
                    <a:moveTo>
                      <a:pt x="105" y="74"/>
                    </a:moveTo>
                    <a:lnTo>
                      <a:pt x="21" y="48"/>
                    </a:lnTo>
                    <a:lnTo>
                      <a:pt x="11" y="76"/>
                    </a:lnTo>
                    <a:lnTo>
                      <a:pt x="0" y="73"/>
                    </a:lnTo>
                    <a:lnTo>
                      <a:pt x="25" y="0"/>
                    </a:lnTo>
                    <a:lnTo>
                      <a:pt x="36" y="4"/>
                    </a:lnTo>
                    <a:lnTo>
                      <a:pt x="25" y="34"/>
                    </a:lnTo>
                    <a:lnTo>
                      <a:pt x="109" y="63"/>
                    </a:lnTo>
                    <a:lnTo>
                      <a:pt x="105" y="7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18" name="Freeform 30"/>
              <p:cNvSpPr>
                <a:spLocks noEditPoints="1"/>
              </p:cNvSpPr>
              <p:nvPr/>
            </p:nvSpPr>
            <p:spPr bwMode="auto">
              <a:xfrm>
                <a:off x="2419" y="1925"/>
                <a:ext cx="71" cy="63"/>
              </a:xfrm>
              <a:custGeom>
                <a:avLst/>
                <a:gdLst>
                  <a:gd name="T0" fmla="*/ 1 w 125"/>
                  <a:gd name="T1" fmla="*/ 1 h 101"/>
                  <a:gd name="T2" fmla="*/ 1 w 125"/>
                  <a:gd name="T3" fmla="*/ 0 h 101"/>
                  <a:gd name="T4" fmla="*/ 1 w 125"/>
                  <a:gd name="T5" fmla="*/ 1 h 101"/>
                  <a:gd name="T6" fmla="*/ 1 w 125"/>
                  <a:gd name="T7" fmla="*/ 1 h 101"/>
                  <a:gd name="T8" fmla="*/ 1 w 125"/>
                  <a:gd name="T9" fmla="*/ 1 h 101"/>
                  <a:gd name="T10" fmla="*/ 1 w 125"/>
                  <a:gd name="T11" fmla="*/ 1 h 101"/>
                  <a:gd name="T12" fmla="*/ 1 w 125"/>
                  <a:gd name="T13" fmla="*/ 1 h 101"/>
                  <a:gd name="T14" fmla="*/ 1 w 125"/>
                  <a:gd name="T15" fmla="*/ 1 h 101"/>
                  <a:gd name="T16" fmla="*/ 1 w 125"/>
                  <a:gd name="T17" fmla="*/ 1 h 101"/>
                  <a:gd name="T18" fmla="*/ 1 w 125"/>
                  <a:gd name="T19" fmla="*/ 1 h 101"/>
                  <a:gd name="T20" fmla="*/ 1 w 125"/>
                  <a:gd name="T21" fmla="*/ 1 h 101"/>
                  <a:gd name="T22" fmla="*/ 1 w 125"/>
                  <a:gd name="T23" fmla="*/ 1 h 101"/>
                  <a:gd name="T24" fmla="*/ 1 w 125"/>
                  <a:gd name="T25" fmla="*/ 1 h 101"/>
                  <a:gd name="T26" fmla="*/ 1 w 125"/>
                  <a:gd name="T27" fmla="*/ 1 h 101"/>
                  <a:gd name="T28" fmla="*/ 1 w 125"/>
                  <a:gd name="T29" fmla="*/ 1 h 101"/>
                  <a:gd name="T30" fmla="*/ 1 w 125"/>
                  <a:gd name="T31" fmla="*/ 1 h 101"/>
                  <a:gd name="T32" fmla="*/ 1 w 125"/>
                  <a:gd name="T33" fmla="*/ 1 h 101"/>
                  <a:gd name="T34" fmla="*/ 1 w 125"/>
                  <a:gd name="T35" fmla="*/ 1 h 101"/>
                  <a:gd name="T36" fmla="*/ 1 w 125"/>
                  <a:gd name="T37" fmla="*/ 1 h 101"/>
                  <a:gd name="T38" fmla="*/ 1 w 125"/>
                  <a:gd name="T39" fmla="*/ 1 h 101"/>
                  <a:gd name="T40" fmla="*/ 1 w 125"/>
                  <a:gd name="T41" fmla="*/ 1 h 101"/>
                  <a:gd name="T42" fmla="*/ 1 w 125"/>
                  <a:gd name="T43" fmla="*/ 1 h 101"/>
                  <a:gd name="T44" fmla="*/ 1 w 125"/>
                  <a:gd name="T45" fmla="*/ 1 h 101"/>
                  <a:gd name="T46" fmla="*/ 1 w 125"/>
                  <a:gd name="T47" fmla="*/ 1 h 101"/>
                  <a:gd name="T48" fmla="*/ 1 w 125"/>
                  <a:gd name="T49" fmla="*/ 1 h 101"/>
                  <a:gd name="T50" fmla="*/ 1 w 125"/>
                  <a:gd name="T51" fmla="*/ 1 h 101"/>
                  <a:gd name="T52" fmla="*/ 1 w 125"/>
                  <a:gd name="T53" fmla="*/ 1 h 101"/>
                  <a:gd name="T54" fmla="*/ 1 w 125"/>
                  <a:gd name="T55" fmla="*/ 1 h 101"/>
                  <a:gd name="T56" fmla="*/ 1 w 125"/>
                  <a:gd name="T57" fmla="*/ 1 h 101"/>
                  <a:gd name="T58" fmla="*/ 1 w 125"/>
                  <a:gd name="T59" fmla="*/ 1 h 101"/>
                  <a:gd name="T60" fmla="*/ 1 w 125"/>
                  <a:gd name="T61" fmla="*/ 1 h 101"/>
                  <a:gd name="T62" fmla="*/ 1 w 125"/>
                  <a:gd name="T63" fmla="*/ 1 h 101"/>
                  <a:gd name="T64" fmla="*/ 1 w 125"/>
                  <a:gd name="T65" fmla="*/ 1 h 101"/>
                  <a:gd name="T66" fmla="*/ 1 w 125"/>
                  <a:gd name="T67" fmla="*/ 1 h 101"/>
                  <a:gd name="T68" fmla="*/ 0 w 125"/>
                  <a:gd name="T69" fmla="*/ 1 h 101"/>
                  <a:gd name="T70" fmla="*/ 1 w 125"/>
                  <a:gd name="T71" fmla="*/ 1 h 101"/>
                  <a:gd name="T72" fmla="*/ 1 w 125"/>
                  <a:gd name="T73" fmla="*/ 1 h 101"/>
                  <a:gd name="T74" fmla="*/ 1 w 125"/>
                  <a:gd name="T75" fmla="*/ 1 h 101"/>
                  <a:gd name="T76" fmla="*/ 1 w 125"/>
                  <a:gd name="T77" fmla="*/ 1 h 101"/>
                  <a:gd name="T78" fmla="*/ 1 w 125"/>
                  <a:gd name="T79" fmla="*/ 1 h 101"/>
                  <a:gd name="T80" fmla="*/ 1 w 125"/>
                  <a:gd name="T81" fmla="*/ 1 h 101"/>
                  <a:gd name="T82" fmla="*/ 1 w 125"/>
                  <a:gd name="T83" fmla="*/ 1 h 101"/>
                  <a:gd name="T84" fmla="*/ 1 w 125"/>
                  <a:gd name="T85" fmla="*/ 1 h 10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5"/>
                  <a:gd name="T130" fmla="*/ 0 h 101"/>
                  <a:gd name="T131" fmla="*/ 125 w 125"/>
                  <a:gd name="T132" fmla="*/ 101 h 10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5" h="101">
                    <a:moveTo>
                      <a:pt x="41" y="11"/>
                    </a:moveTo>
                    <a:lnTo>
                      <a:pt x="46" y="0"/>
                    </a:lnTo>
                    <a:lnTo>
                      <a:pt x="98" y="27"/>
                    </a:lnTo>
                    <a:lnTo>
                      <a:pt x="110" y="32"/>
                    </a:lnTo>
                    <a:lnTo>
                      <a:pt x="117" y="40"/>
                    </a:lnTo>
                    <a:lnTo>
                      <a:pt x="123" y="48"/>
                    </a:lnTo>
                    <a:lnTo>
                      <a:pt x="125" y="57"/>
                    </a:lnTo>
                    <a:lnTo>
                      <a:pt x="123" y="67"/>
                    </a:lnTo>
                    <a:lnTo>
                      <a:pt x="119" y="78"/>
                    </a:lnTo>
                    <a:lnTo>
                      <a:pt x="112" y="90"/>
                    </a:lnTo>
                    <a:lnTo>
                      <a:pt x="104" y="98"/>
                    </a:lnTo>
                    <a:lnTo>
                      <a:pt x="94" y="101"/>
                    </a:lnTo>
                    <a:lnTo>
                      <a:pt x="85" y="101"/>
                    </a:lnTo>
                    <a:lnTo>
                      <a:pt x="73" y="99"/>
                    </a:lnTo>
                    <a:lnTo>
                      <a:pt x="62" y="94"/>
                    </a:lnTo>
                    <a:lnTo>
                      <a:pt x="10" y="67"/>
                    </a:lnTo>
                    <a:lnTo>
                      <a:pt x="16" y="55"/>
                    </a:lnTo>
                    <a:lnTo>
                      <a:pt x="68" y="82"/>
                    </a:lnTo>
                    <a:lnTo>
                      <a:pt x="77" y="86"/>
                    </a:lnTo>
                    <a:lnTo>
                      <a:pt x="85" y="88"/>
                    </a:lnTo>
                    <a:lnTo>
                      <a:pt x="92" y="88"/>
                    </a:lnTo>
                    <a:lnTo>
                      <a:pt x="98" y="86"/>
                    </a:lnTo>
                    <a:lnTo>
                      <a:pt x="104" y="80"/>
                    </a:lnTo>
                    <a:lnTo>
                      <a:pt x="108" y="75"/>
                    </a:lnTo>
                    <a:lnTo>
                      <a:pt x="110" y="69"/>
                    </a:lnTo>
                    <a:lnTo>
                      <a:pt x="112" y="63"/>
                    </a:lnTo>
                    <a:lnTo>
                      <a:pt x="112" y="59"/>
                    </a:lnTo>
                    <a:lnTo>
                      <a:pt x="112" y="53"/>
                    </a:lnTo>
                    <a:lnTo>
                      <a:pt x="110" y="50"/>
                    </a:lnTo>
                    <a:lnTo>
                      <a:pt x="106" y="46"/>
                    </a:lnTo>
                    <a:lnTo>
                      <a:pt x="100" y="42"/>
                    </a:lnTo>
                    <a:lnTo>
                      <a:pt x="92" y="36"/>
                    </a:lnTo>
                    <a:lnTo>
                      <a:pt x="41" y="11"/>
                    </a:lnTo>
                    <a:close/>
                    <a:moveTo>
                      <a:pt x="14" y="48"/>
                    </a:moveTo>
                    <a:lnTo>
                      <a:pt x="0" y="40"/>
                    </a:lnTo>
                    <a:lnTo>
                      <a:pt x="8" y="30"/>
                    </a:lnTo>
                    <a:lnTo>
                      <a:pt x="20" y="36"/>
                    </a:lnTo>
                    <a:lnTo>
                      <a:pt x="14" y="48"/>
                    </a:lnTo>
                    <a:close/>
                    <a:moveTo>
                      <a:pt x="25" y="25"/>
                    </a:moveTo>
                    <a:lnTo>
                      <a:pt x="14" y="19"/>
                    </a:lnTo>
                    <a:lnTo>
                      <a:pt x="20" y="7"/>
                    </a:lnTo>
                    <a:lnTo>
                      <a:pt x="31" y="13"/>
                    </a:lnTo>
                    <a:lnTo>
                      <a:pt x="25" y="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19" name="Freeform 31"/>
              <p:cNvSpPr>
                <a:spLocks noEditPoints="1"/>
              </p:cNvSpPr>
              <p:nvPr/>
            </p:nvSpPr>
            <p:spPr bwMode="auto">
              <a:xfrm>
                <a:off x="2457" y="1874"/>
                <a:ext cx="77" cy="68"/>
              </a:xfrm>
              <a:custGeom>
                <a:avLst/>
                <a:gdLst>
                  <a:gd name="T0" fmla="*/ 1 w 134"/>
                  <a:gd name="T1" fmla="*/ 1 h 110"/>
                  <a:gd name="T2" fmla="*/ 0 w 134"/>
                  <a:gd name="T3" fmla="*/ 1 h 110"/>
                  <a:gd name="T4" fmla="*/ 1 w 134"/>
                  <a:gd name="T5" fmla="*/ 1 h 110"/>
                  <a:gd name="T6" fmla="*/ 1 w 134"/>
                  <a:gd name="T7" fmla="*/ 1 h 110"/>
                  <a:gd name="T8" fmla="*/ 1 w 134"/>
                  <a:gd name="T9" fmla="*/ 1 h 110"/>
                  <a:gd name="T10" fmla="*/ 1 w 134"/>
                  <a:gd name="T11" fmla="*/ 0 h 110"/>
                  <a:gd name="T12" fmla="*/ 1 w 134"/>
                  <a:gd name="T13" fmla="*/ 0 h 110"/>
                  <a:gd name="T14" fmla="*/ 1 w 134"/>
                  <a:gd name="T15" fmla="*/ 1 h 110"/>
                  <a:gd name="T16" fmla="*/ 1 w 134"/>
                  <a:gd name="T17" fmla="*/ 1 h 110"/>
                  <a:gd name="T18" fmla="*/ 1 w 134"/>
                  <a:gd name="T19" fmla="*/ 1 h 110"/>
                  <a:gd name="T20" fmla="*/ 1 w 134"/>
                  <a:gd name="T21" fmla="*/ 1 h 110"/>
                  <a:gd name="T22" fmla="*/ 1 w 134"/>
                  <a:gd name="T23" fmla="*/ 1 h 110"/>
                  <a:gd name="T24" fmla="*/ 1 w 134"/>
                  <a:gd name="T25" fmla="*/ 1 h 110"/>
                  <a:gd name="T26" fmla="*/ 1 w 134"/>
                  <a:gd name="T27" fmla="*/ 1 h 110"/>
                  <a:gd name="T28" fmla="*/ 1 w 134"/>
                  <a:gd name="T29" fmla="*/ 1 h 110"/>
                  <a:gd name="T30" fmla="*/ 1 w 134"/>
                  <a:gd name="T31" fmla="*/ 1 h 110"/>
                  <a:gd name="T32" fmla="*/ 1 w 134"/>
                  <a:gd name="T33" fmla="*/ 1 h 110"/>
                  <a:gd name="T34" fmla="*/ 1 w 134"/>
                  <a:gd name="T35" fmla="*/ 1 h 110"/>
                  <a:gd name="T36" fmla="*/ 1 w 134"/>
                  <a:gd name="T37" fmla="*/ 1 h 110"/>
                  <a:gd name="T38" fmla="*/ 1 w 134"/>
                  <a:gd name="T39" fmla="*/ 1 h 110"/>
                  <a:gd name="T40" fmla="*/ 1 w 134"/>
                  <a:gd name="T41" fmla="*/ 1 h 110"/>
                  <a:gd name="T42" fmla="*/ 1 w 134"/>
                  <a:gd name="T43" fmla="*/ 1 h 110"/>
                  <a:gd name="T44" fmla="*/ 1 w 134"/>
                  <a:gd name="T45" fmla="*/ 1 h 110"/>
                  <a:gd name="T46" fmla="*/ 1 w 134"/>
                  <a:gd name="T47" fmla="*/ 1 h 110"/>
                  <a:gd name="T48" fmla="*/ 1 w 134"/>
                  <a:gd name="T49" fmla="*/ 1 h 110"/>
                  <a:gd name="T50" fmla="*/ 1 w 134"/>
                  <a:gd name="T51" fmla="*/ 1 h 110"/>
                  <a:gd name="T52" fmla="*/ 1 w 134"/>
                  <a:gd name="T53" fmla="*/ 1 h 110"/>
                  <a:gd name="T54" fmla="*/ 1 w 134"/>
                  <a:gd name="T55" fmla="*/ 1 h 110"/>
                  <a:gd name="T56" fmla="*/ 1 w 134"/>
                  <a:gd name="T57" fmla="*/ 1 h 110"/>
                  <a:gd name="T58" fmla="*/ 1 w 134"/>
                  <a:gd name="T59" fmla="*/ 1 h 110"/>
                  <a:gd name="T60" fmla="*/ 1 w 134"/>
                  <a:gd name="T61" fmla="*/ 1 h 110"/>
                  <a:gd name="T62" fmla="*/ 1 w 134"/>
                  <a:gd name="T63" fmla="*/ 1 h 110"/>
                  <a:gd name="T64" fmla="*/ 1 w 134"/>
                  <a:gd name="T65" fmla="*/ 1 h 110"/>
                  <a:gd name="T66" fmla="*/ 1 w 134"/>
                  <a:gd name="T67" fmla="*/ 1 h 110"/>
                  <a:gd name="T68" fmla="*/ 1 w 134"/>
                  <a:gd name="T69" fmla="*/ 1 h 110"/>
                  <a:gd name="T70" fmla="*/ 1 w 134"/>
                  <a:gd name="T71" fmla="*/ 1 h 110"/>
                  <a:gd name="T72" fmla="*/ 1 w 134"/>
                  <a:gd name="T73" fmla="*/ 1 h 110"/>
                  <a:gd name="T74" fmla="*/ 1 w 134"/>
                  <a:gd name="T75" fmla="*/ 1 h 110"/>
                  <a:gd name="T76" fmla="*/ 1 w 134"/>
                  <a:gd name="T77" fmla="*/ 1 h 110"/>
                  <a:gd name="T78" fmla="*/ 1 w 134"/>
                  <a:gd name="T79" fmla="*/ 1 h 110"/>
                  <a:gd name="T80" fmla="*/ 1 w 134"/>
                  <a:gd name="T81" fmla="*/ 1 h 110"/>
                  <a:gd name="T82" fmla="*/ 1 w 134"/>
                  <a:gd name="T83" fmla="*/ 1 h 110"/>
                  <a:gd name="T84" fmla="*/ 1 w 134"/>
                  <a:gd name="T85" fmla="*/ 1 h 110"/>
                  <a:gd name="T86" fmla="*/ 1 w 134"/>
                  <a:gd name="T87" fmla="*/ 1 h 110"/>
                  <a:gd name="T88" fmla="*/ 1 w 134"/>
                  <a:gd name="T89" fmla="*/ 1 h 110"/>
                  <a:gd name="T90" fmla="*/ 1 w 134"/>
                  <a:gd name="T91" fmla="*/ 1 h 110"/>
                  <a:gd name="T92" fmla="*/ 1 w 134"/>
                  <a:gd name="T93" fmla="*/ 1 h 1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34"/>
                  <a:gd name="T142" fmla="*/ 0 h 110"/>
                  <a:gd name="T143" fmla="*/ 134 w 134"/>
                  <a:gd name="T144" fmla="*/ 110 h 11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34" h="110">
                    <a:moveTo>
                      <a:pt x="82" y="110"/>
                    </a:moveTo>
                    <a:lnTo>
                      <a:pt x="0" y="52"/>
                    </a:lnTo>
                    <a:lnTo>
                      <a:pt x="26" y="18"/>
                    </a:lnTo>
                    <a:lnTo>
                      <a:pt x="34" y="8"/>
                    </a:lnTo>
                    <a:lnTo>
                      <a:pt x="40" y="2"/>
                    </a:lnTo>
                    <a:lnTo>
                      <a:pt x="47" y="0"/>
                    </a:lnTo>
                    <a:lnTo>
                      <a:pt x="55" y="0"/>
                    </a:lnTo>
                    <a:lnTo>
                      <a:pt x="63" y="2"/>
                    </a:lnTo>
                    <a:lnTo>
                      <a:pt x="70" y="4"/>
                    </a:lnTo>
                    <a:lnTo>
                      <a:pt x="76" y="12"/>
                    </a:lnTo>
                    <a:lnTo>
                      <a:pt x="80" y="22"/>
                    </a:lnTo>
                    <a:lnTo>
                      <a:pt x="80" y="25"/>
                    </a:lnTo>
                    <a:lnTo>
                      <a:pt x="80" y="31"/>
                    </a:lnTo>
                    <a:lnTo>
                      <a:pt x="78" y="37"/>
                    </a:lnTo>
                    <a:lnTo>
                      <a:pt x="74" y="43"/>
                    </a:lnTo>
                    <a:lnTo>
                      <a:pt x="80" y="41"/>
                    </a:lnTo>
                    <a:lnTo>
                      <a:pt x="84" y="39"/>
                    </a:lnTo>
                    <a:lnTo>
                      <a:pt x="92" y="39"/>
                    </a:lnTo>
                    <a:lnTo>
                      <a:pt x="101" y="39"/>
                    </a:lnTo>
                    <a:lnTo>
                      <a:pt x="134" y="41"/>
                    </a:lnTo>
                    <a:lnTo>
                      <a:pt x="124" y="54"/>
                    </a:lnTo>
                    <a:lnTo>
                      <a:pt x="99" y="52"/>
                    </a:lnTo>
                    <a:lnTo>
                      <a:pt x="90" y="52"/>
                    </a:lnTo>
                    <a:lnTo>
                      <a:pt x="82" y="52"/>
                    </a:lnTo>
                    <a:lnTo>
                      <a:pt x="76" y="52"/>
                    </a:lnTo>
                    <a:lnTo>
                      <a:pt x="72" y="52"/>
                    </a:lnTo>
                    <a:lnTo>
                      <a:pt x="70" y="54"/>
                    </a:lnTo>
                    <a:lnTo>
                      <a:pt x="67" y="56"/>
                    </a:lnTo>
                    <a:lnTo>
                      <a:pt x="65" y="58"/>
                    </a:lnTo>
                    <a:lnTo>
                      <a:pt x="63" y="62"/>
                    </a:lnTo>
                    <a:lnTo>
                      <a:pt x="53" y="73"/>
                    </a:lnTo>
                    <a:lnTo>
                      <a:pt x="90" y="98"/>
                    </a:lnTo>
                    <a:lnTo>
                      <a:pt x="82" y="110"/>
                    </a:lnTo>
                    <a:close/>
                    <a:moveTo>
                      <a:pt x="44" y="67"/>
                    </a:moveTo>
                    <a:lnTo>
                      <a:pt x="61" y="45"/>
                    </a:lnTo>
                    <a:lnTo>
                      <a:pt x="65" y="39"/>
                    </a:lnTo>
                    <a:lnTo>
                      <a:pt x="67" y="33"/>
                    </a:lnTo>
                    <a:lnTo>
                      <a:pt x="69" y="27"/>
                    </a:lnTo>
                    <a:lnTo>
                      <a:pt x="67" y="23"/>
                    </a:lnTo>
                    <a:lnTo>
                      <a:pt x="65" y="20"/>
                    </a:lnTo>
                    <a:lnTo>
                      <a:pt x="61" y="16"/>
                    </a:lnTo>
                    <a:lnTo>
                      <a:pt x="55" y="14"/>
                    </a:lnTo>
                    <a:lnTo>
                      <a:pt x="49" y="14"/>
                    </a:lnTo>
                    <a:lnTo>
                      <a:pt x="42" y="16"/>
                    </a:lnTo>
                    <a:lnTo>
                      <a:pt x="36" y="23"/>
                    </a:lnTo>
                    <a:lnTo>
                      <a:pt x="17" y="48"/>
                    </a:lnTo>
                    <a:lnTo>
                      <a:pt x="44" y="6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20" name="Freeform 32"/>
              <p:cNvSpPr>
                <a:spLocks/>
              </p:cNvSpPr>
              <p:nvPr/>
            </p:nvSpPr>
            <p:spPr bwMode="auto">
              <a:xfrm>
                <a:off x="2503" y="1816"/>
                <a:ext cx="73" cy="78"/>
              </a:xfrm>
              <a:custGeom>
                <a:avLst/>
                <a:gdLst>
                  <a:gd name="T0" fmla="*/ 1 w 129"/>
                  <a:gd name="T1" fmla="*/ 1 h 124"/>
                  <a:gd name="T2" fmla="*/ 0 w 129"/>
                  <a:gd name="T3" fmla="*/ 1 h 124"/>
                  <a:gd name="T4" fmla="*/ 1 w 129"/>
                  <a:gd name="T5" fmla="*/ 1 h 124"/>
                  <a:gd name="T6" fmla="*/ 1 w 129"/>
                  <a:gd name="T7" fmla="*/ 1 h 124"/>
                  <a:gd name="T8" fmla="*/ 1 w 129"/>
                  <a:gd name="T9" fmla="*/ 1 h 124"/>
                  <a:gd name="T10" fmla="*/ 1 w 129"/>
                  <a:gd name="T11" fmla="*/ 0 h 124"/>
                  <a:gd name="T12" fmla="*/ 1 w 129"/>
                  <a:gd name="T13" fmla="*/ 1 h 124"/>
                  <a:gd name="T14" fmla="*/ 1 w 129"/>
                  <a:gd name="T15" fmla="*/ 1 h 124"/>
                  <a:gd name="T16" fmla="*/ 1 w 129"/>
                  <a:gd name="T17" fmla="*/ 1 h 124"/>
                  <a:gd name="T18" fmla="*/ 1 w 129"/>
                  <a:gd name="T19" fmla="*/ 1 h 124"/>
                  <a:gd name="T20" fmla="*/ 1 w 129"/>
                  <a:gd name="T21" fmla="*/ 1 h 124"/>
                  <a:gd name="T22" fmla="*/ 1 w 129"/>
                  <a:gd name="T23" fmla="*/ 1 h 124"/>
                  <a:gd name="T24" fmla="*/ 1 w 129"/>
                  <a:gd name="T25" fmla="*/ 1 h 1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9"/>
                  <a:gd name="T40" fmla="*/ 0 h 124"/>
                  <a:gd name="T41" fmla="*/ 129 w 129"/>
                  <a:gd name="T42" fmla="*/ 124 h 12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9" h="124">
                    <a:moveTo>
                      <a:pt x="69" y="124"/>
                    </a:moveTo>
                    <a:lnTo>
                      <a:pt x="0" y="53"/>
                    </a:lnTo>
                    <a:lnTo>
                      <a:pt x="10" y="44"/>
                    </a:lnTo>
                    <a:lnTo>
                      <a:pt x="44" y="80"/>
                    </a:lnTo>
                    <a:lnTo>
                      <a:pt x="46" y="11"/>
                    </a:lnTo>
                    <a:lnTo>
                      <a:pt x="60" y="0"/>
                    </a:lnTo>
                    <a:lnTo>
                      <a:pt x="56" y="57"/>
                    </a:lnTo>
                    <a:lnTo>
                      <a:pt x="129" y="69"/>
                    </a:lnTo>
                    <a:lnTo>
                      <a:pt x="117" y="82"/>
                    </a:lnTo>
                    <a:lnTo>
                      <a:pt x="56" y="69"/>
                    </a:lnTo>
                    <a:lnTo>
                      <a:pt x="54" y="92"/>
                    </a:lnTo>
                    <a:lnTo>
                      <a:pt x="79" y="115"/>
                    </a:lnTo>
                    <a:lnTo>
                      <a:pt x="69" y="1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21" name="Freeform 33"/>
              <p:cNvSpPr>
                <a:spLocks noEditPoints="1"/>
              </p:cNvSpPr>
              <p:nvPr/>
            </p:nvSpPr>
            <p:spPr bwMode="auto">
              <a:xfrm>
                <a:off x="2541" y="1793"/>
                <a:ext cx="49" cy="63"/>
              </a:xfrm>
              <a:custGeom>
                <a:avLst/>
                <a:gdLst>
                  <a:gd name="T0" fmla="*/ 1 w 87"/>
                  <a:gd name="T1" fmla="*/ 1 h 102"/>
                  <a:gd name="T2" fmla="*/ 1 w 87"/>
                  <a:gd name="T3" fmla="*/ 1 h 102"/>
                  <a:gd name="T4" fmla="*/ 1 w 87"/>
                  <a:gd name="T5" fmla="*/ 1 h 102"/>
                  <a:gd name="T6" fmla="*/ 1 w 87"/>
                  <a:gd name="T7" fmla="*/ 1 h 102"/>
                  <a:gd name="T8" fmla="*/ 1 w 87"/>
                  <a:gd name="T9" fmla="*/ 1 h 102"/>
                  <a:gd name="T10" fmla="*/ 1 w 87"/>
                  <a:gd name="T11" fmla="*/ 1 h 102"/>
                  <a:gd name="T12" fmla="*/ 0 w 87"/>
                  <a:gd name="T13" fmla="*/ 1 h 102"/>
                  <a:gd name="T14" fmla="*/ 1 w 87"/>
                  <a:gd name="T15" fmla="*/ 0 h 102"/>
                  <a:gd name="T16" fmla="*/ 1 w 87"/>
                  <a:gd name="T17" fmla="*/ 1 h 102"/>
                  <a:gd name="T18" fmla="*/ 1 w 87"/>
                  <a:gd name="T19" fmla="*/ 1 h 10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7"/>
                  <a:gd name="T31" fmla="*/ 0 h 102"/>
                  <a:gd name="T32" fmla="*/ 87 w 87"/>
                  <a:gd name="T33" fmla="*/ 102 h 10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7" h="102">
                    <a:moveTo>
                      <a:pt x="75" y="102"/>
                    </a:moveTo>
                    <a:lnTo>
                      <a:pt x="14" y="25"/>
                    </a:lnTo>
                    <a:lnTo>
                      <a:pt x="25" y="17"/>
                    </a:lnTo>
                    <a:lnTo>
                      <a:pt x="87" y="94"/>
                    </a:lnTo>
                    <a:lnTo>
                      <a:pt x="75" y="102"/>
                    </a:lnTo>
                    <a:close/>
                    <a:moveTo>
                      <a:pt x="10" y="21"/>
                    </a:moveTo>
                    <a:lnTo>
                      <a:pt x="0" y="8"/>
                    </a:lnTo>
                    <a:lnTo>
                      <a:pt x="12" y="0"/>
                    </a:lnTo>
                    <a:lnTo>
                      <a:pt x="21" y="12"/>
                    </a:lnTo>
                    <a:lnTo>
                      <a:pt x="10" y="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22" name="Freeform 34"/>
              <p:cNvSpPr>
                <a:spLocks/>
              </p:cNvSpPr>
              <p:nvPr/>
            </p:nvSpPr>
            <p:spPr bwMode="auto">
              <a:xfrm>
                <a:off x="2566" y="1765"/>
                <a:ext cx="56" cy="68"/>
              </a:xfrm>
              <a:custGeom>
                <a:avLst/>
                <a:gdLst>
                  <a:gd name="T0" fmla="*/ 1 w 98"/>
                  <a:gd name="T1" fmla="*/ 1 h 111"/>
                  <a:gd name="T2" fmla="*/ 1 w 98"/>
                  <a:gd name="T3" fmla="*/ 1 h 111"/>
                  <a:gd name="T4" fmla="*/ 0 w 98"/>
                  <a:gd name="T5" fmla="*/ 1 h 111"/>
                  <a:gd name="T6" fmla="*/ 1 w 98"/>
                  <a:gd name="T7" fmla="*/ 1 h 111"/>
                  <a:gd name="T8" fmla="*/ 1 w 98"/>
                  <a:gd name="T9" fmla="*/ 1 h 111"/>
                  <a:gd name="T10" fmla="*/ 1 w 98"/>
                  <a:gd name="T11" fmla="*/ 1 h 111"/>
                  <a:gd name="T12" fmla="*/ 1 w 98"/>
                  <a:gd name="T13" fmla="*/ 1 h 111"/>
                  <a:gd name="T14" fmla="*/ 1 w 98"/>
                  <a:gd name="T15" fmla="*/ 1 h 111"/>
                  <a:gd name="T16" fmla="*/ 1 w 98"/>
                  <a:gd name="T17" fmla="*/ 1 h 111"/>
                  <a:gd name="T18" fmla="*/ 1 w 98"/>
                  <a:gd name="T19" fmla="*/ 1 h 111"/>
                  <a:gd name="T20" fmla="*/ 1 w 98"/>
                  <a:gd name="T21" fmla="*/ 0 h 111"/>
                  <a:gd name="T22" fmla="*/ 1 w 98"/>
                  <a:gd name="T23" fmla="*/ 1 h 111"/>
                  <a:gd name="T24" fmla="*/ 1 w 98"/>
                  <a:gd name="T25" fmla="*/ 1 h 111"/>
                  <a:gd name="T26" fmla="*/ 1 w 98"/>
                  <a:gd name="T27" fmla="*/ 1 h 11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8"/>
                  <a:gd name="T43" fmla="*/ 0 h 111"/>
                  <a:gd name="T44" fmla="*/ 98 w 98"/>
                  <a:gd name="T45" fmla="*/ 111 h 11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8" h="111">
                    <a:moveTo>
                      <a:pt x="87" y="111"/>
                    </a:moveTo>
                    <a:lnTo>
                      <a:pt x="64" y="75"/>
                    </a:lnTo>
                    <a:lnTo>
                      <a:pt x="0" y="48"/>
                    </a:lnTo>
                    <a:lnTo>
                      <a:pt x="14" y="40"/>
                    </a:lnTo>
                    <a:lnTo>
                      <a:pt x="48" y="54"/>
                    </a:lnTo>
                    <a:lnTo>
                      <a:pt x="56" y="58"/>
                    </a:lnTo>
                    <a:lnTo>
                      <a:pt x="66" y="63"/>
                    </a:lnTo>
                    <a:lnTo>
                      <a:pt x="66" y="54"/>
                    </a:lnTo>
                    <a:lnTo>
                      <a:pt x="66" y="42"/>
                    </a:lnTo>
                    <a:lnTo>
                      <a:pt x="66" y="8"/>
                    </a:lnTo>
                    <a:lnTo>
                      <a:pt x="79" y="0"/>
                    </a:lnTo>
                    <a:lnTo>
                      <a:pt x="75" y="69"/>
                    </a:lnTo>
                    <a:lnTo>
                      <a:pt x="98" y="104"/>
                    </a:lnTo>
                    <a:lnTo>
                      <a:pt x="87" y="11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23" name="Freeform 35"/>
              <p:cNvSpPr>
                <a:spLocks/>
              </p:cNvSpPr>
              <p:nvPr/>
            </p:nvSpPr>
            <p:spPr bwMode="auto">
              <a:xfrm>
                <a:off x="2627" y="1741"/>
                <a:ext cx="63" cy="72"/>
              </a:xfrm>
              <a:custGeom>
                <a:avLst/>
                <a:gdLst>
                  <a:gd name="T0" fmla="*/ 1 w 109"/>
                  <a:gd name="T1" fmla="*/ 1 h 117"/>
                  <a:gd name="T2" fmla="*/ 0 w 109"/>
                  <a:gd name="T3" fmla="*/ 1 h 117"/>
                  <a:gd name="T4" fmla="*/ 1 w 109"/>
                  <a:gd name="T5" fmla="*/ 0 h 117"/>
                  <a:gd name="T6" fmla="*/ 1 w 109"/>
                  <a:gd name="T7" fmla="*/ 1 h 117"/>
                  <a:gd name="T8" fmla="*/ 1 w 109"/>
                  <a:gd name="T9" fmla="*/ 1 h 117"/>
                  <a:gd name="T10" fmla="*/ 1 w 109"/>
                  <a:gd name="T11" fmla="*/ 1 h 117"/>
                  <a:gd name="T12" fmla="*/ 1 w 109"/>
                  <a:gd name="T13" fmla="*/ 1 h 117"/>
                  <a:gd name="T14" fmla="*/ 1 w 109"/>
                  <a:gd name="T15" fmla="*/ 1 h 117"/>
                  <a:gd name="T16" fmla="*/ 1 w 109"/>
                  <a:gd name="T17" fmla="*/ 1 h 117"/>
                  <a:gd name="T18" fmla="*/ 1 w 109"/>
                  <a:gd name="T19" fmla="*/ 1 h 117"/>
                  <a:gd name="T20" fmla="*/ 1 w 109"/>
                  <a:gd name="T21" fmla="*/ 1 h 117"/>
                  <a:gd name="T22" fmla="*/ 1 w 109"/>
                  <a:gd name="T23" fmla="*/ 1 h 117"/>
                  <a:gd name="T24" fmla="*/ 1 w 109"/>
                  <a:gd name="T25" fmla="*/ 1 h 1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9"/>
                  <a:gd name="T40" fmla="*/ 0 h 117"/>
                  <a:gd name="T41" fmla="*/ 109 w 109"/>
                  <a:gd name="T42" fmla="*/ 117 h 1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9" h="117">
                    <a:moveTo>
                      <a:pt x="40" y="117"/>
                    </a:moveTo>
                    <a:lnTo>
                      <a:pt x="0" y="29"/>
                    </a:lnTo>
                    <a:lnTo>
                      <a:pt x="67" y="0"/>
                    </a:lnTo>
                    <a:lnTo>
                      <a:pt x="71" y="9"/>
                    </a:lnTo>
                    <a:lnTo>
                      <a:pt x="17" y="32"/>
                    </a:lnTo>
                    <a:lnTo>
                      <a:pt x="29" y="61"/>
                    </a:lnTo>
                    <a:lnTo>
                      <a:pt x="80" y="38"/>
                    </a:lnTo>
                    <a:lnTo>
                      <a:pt x="84" y="50"/>
                    </a:lnTo>
                    <a:lnTo>
                      <a:pt x="34" y="71"/>
                    </a:lnTo>
                    <a:lnTo>
                      <a:pt x="48" y="101"/>
                    </a:lnTo>
                    <a:lnTo>
                      <a:pt x="105" y="77"/>
                    </a:lnTo>
                    <a:lnTo>
                      <a:pt x="109" y="88"/>
                    </a:lnTo>
                    <a:lnTo>
                      <a:pt x="40" y="1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24" name="Freeform 36"/>
              <p:cNvSpPr>
                <a:spLocks/>
              </p:cNvSpPr>
              <p:nvPr/>
            </p:nvSpPr>
            <p:spPr bwMode="auto">
              <a:xfrm>
                <a:off x="2715" y="1720"/>
                <a:ext cx="53" cy="62"/>
              </a:xfrm>
              <a:custGeom>
                <a:avLst/>
                <a:gdLst>
                  <a:gd name="T0" fmla="*/ 1 w 92"/>
                  <a:gd name="T1" fmla="*/ 1 h 100"/>
                  <a:gd name="T2" fmla="*/ 1 w 92"/>
                  <a:gd name="T3" fmla="*/ 1 h 100"/>
                  <a:gd name="T4" fmla="*/ 1 w 92"/>
                  <a:gd name="T5" fmla="*/ 1 h 100"/>
                  <a:gd name="T6" fmla="*/ 1 w 92"/>
                  <a:gd name="T7" fmla="*/ 1 h 100"/>
                  <a:gd name="T8" fmla="*/ 1 w 92"/>
                  <a:gd name="T9" fmla="*/ 1 h 100"/>
                  <a:gd name="T10" fmla="*/ 1 w 92"/>
                  <a:gd name="T11" fmla="*/ 1 h 100"/>
                  <a:gd name="T12" fmla="*/ 1 w 92"/>
                  <a:gd name="T13" fmla="*/ 1 h 100"/>
                  <a:gd name="T14" fmla="*/ 1 w 92"/>
                  <a:gd name="T15" fmla="*/ 1 h 100"/>
                  <a:gd name="T16" fmla="*/ 1 w 92"/>
                  <a:gd name="T17" fmla="*/ 1 h 100"/>
                  <a:gd name="T18" fmla="*/ 1 w 92"/>
                  <a:gd name="T19" fmla="*/ 1 h 100"/>
                  <a:gd name="T20" fmla="*/ 1 w 92"/>
                  <a:gd name="T21" fmla="*/ 1 h 100"/>
                  <a:gd name="T22" fmla="*/ 1 w 92"/>
                  <a:gd name="T23" fmla="*/ 1 h 100"/>
                  <a:gd name="T24" fmla="*/ 1 w 92"/>
                  <a:gd name="T25" fmla="*/ 1 h 100"/>
                  <a:gd name="T26" fmla="*/ 1 w 92"/>
                  <a:gd name="T27" fmla="*/ 1 h 100"/>
                  <a:gd name="T28" fmla="*/ 1 w 92"/>
                  <a:gd name="T29" fmla="*/ 1 h 100"/>
                  <a:gd name="T30" fmla="*/ 1 w 92"/>
                  <a:gd name="T31" fmla="*/ 1 h 100"/>
                  <a:gd name="T32" fmla="*/ 0 w 92"/>
                  <a:gd name="T33" fmla="*/ 1 h 100"/>
                  <a:gd name="T34" fmla="*/ 1 w 92"/>
                  <a:gd name="T35" fmla="*/ 1 h 100"/>
                  <a:gd name="T36" fmla="*/ 1 w 92"/>
                  <a:gd name="T37" fmla="*/ 1 h 100"/>
                  <a:gd name="T38" fmla="*/ 1 w 92"/>
                  <a:gd name="T39" fmla="*/ 1 h 100"/>
                  <a:gd name="T40" fmla="*/ 1 w 92"/>
                  <a:gd name="T41" fmla="*/ 1 h 100"/>
                  <a:gd name="T42" fmla="*/ 1 w 92"/>
                  <a:gd name="T43" fmla="*/ 0 h 100"/>
                  <a:gd name="T44" fmla="*/ 1 w 92"/>
                  <a:gd name="T45" fmla="*/ 0 h 100"/>
                  <a:gd name="T46" fmla="*/ 1 w 92"/>
                  <a:gd name="T47" fmla="*/ 0 h 100"/>
                  <a:gd name="T48" fmla="*/ 1 w 92"/>
                  <a:gd name="T49" fmla="*/ 1 h 100"/>
                  <a:gd name="T50" fmla="*/ 1 w 92"/>
                  <a:gd name="T51" fmla="*/ 1 h 100"/>
                  <a:gd name="T52" fmla="*/ 1 w 92"/>
                  <a:gd name="T53" fmla="*/ 1 h 100"/>
                  <a:gd name="T54" fmla="*/ 1 w 92"/>
                  <a:gd name="T55" fmla="*/ 1 h 100"/>
                  <a:gd name="T56" fmla="*/ 1 w 92"/>
                  <a:gd name="T57" fmla="*/ 1 h 100"/>
                  <a:gd name="T58" fmla="*/ 1 w 92"/>
                  <a:gd name="T59" fmla="*/ 1 h 100"/>
                  <a:gd name="T60" fmla="*/ 1 w 92"/>
                  <a:gd name="T61" fmla="*/ 1 h 100"/>
                  <a:gd name="T62" fmla="*/ 1 w 92"/>
                  <a:gd name="T63" fmla="*/ 1 h 100"/>
                  <a:gd name="T64" fmla="*/ 1 w 92"/>
                  <a:gd name="T65" fmla="*/ 1 h 100"/>
                  <a:gd name="T66" fmla="*/ 1 w 92"/>
                  <a:gd name="T67" fmla="*/ 1 h 100"/>
                  <a:gd name="T68" fmla="*/ 1 w 92"/>
                  <a:gd name="T69" fmla="*/ 1 h 100"/>
                  <a:gd name="T70" fmla="*/ 1 w 92"/>
                  <a:gd name="T71" fmla="*/ 1 h 100"/>
                  <a:gd name="T72" fmla="*/ 1 w 92"/>
                  <a:gd name="T73" fmla="*/ 1 h 100"/>
                  <a:gd name="T74" fmla="*/ 1 w 92"/>
                  <a:gd name="T75" fmla="*/ 1 h 100"/>
                  <a:gd name="T76" fmla="*/ 1 w 92"/>
                  <a:gd name="T77" fmla="*/ 1 h 100"/>
                  <a:gd name="T78" fmla="*/ 1 w 92"/>
                  <a:gd name="T79" fmla="*/ 1 h 100"/>
                  <a:gd name="T80" fmla="*/ 1 w 92"/>
                  <a:gd name="T81" fmla="*/ 1 h 100"/>
                  <a:gd name="T82" fmla="*/ 1 w 92"/>
                  <a:gd name="T83" fmla="*/ 1 h 100"/>
                  <a:gd name="T84" fmla="*/ 1 w 92"/>
                  <a:gd name="T85" fmla="*/ 1 h 100"/>
                  <a:gd name="T86" fmla="*/ 1 w 92"/>
                  <a:gd name="T87" fmla="*/ 1 h 100"/>
                  <a:gd name="T88" fmla="*/ 1 w 92"/>
                  <a:gd name="T89" fmla="*/ 1 h 100"/>
                  <a:gd name="T90" fmla="*/ 1 w 92"/>
                  <a:gd name="T91" fmla="*/ 1 h 100"/>
                  <a:gd name="T92" fmla="*/ 1 w 92"/>
                  <a:gd name="T93" fmla="*/ 1 h 100"/>
                  <a:gd name="T94" fmla="*/ 1 w 92"/>
                  <a:gd name="T95" fmla="*/ 1 h 100"/>
                  <a:gd name="T96" fmla="*/ 1 w 92"/>
                  <a:gd name="T97" fmla="*/ 1 h 100"/>
                  <a:gd name="T98" fmla="*/ 1 w 92"/>
                  <a:gd name="T99" fmla="*/ 1 h 100"/>
                  <a:gd name="T100" fmla="*/ 1 w 92"/>
                  <a:gd name="T101" fmla="*/ 1 h 1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92"/>
                  <a:gd name="T154" fmla="*/ 0 h 100"/>
                  <a:gd name="T155" fmla="*/ 92 w 92"/>
                  <a:gd name="T156" fmla="*/ 100 h 10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92" h="100">
                    <a:moveTo>
                      <a:pt x="79" y="60"/>
                    </a:moveTo>
                    <a:lnTo>
                      <a:pt x="92" y="60"/>
                    </a:lnTo>
                    <a:lnTo>
                      <a:pt x="92" y="69"/>
                    </a:lnTo>
                    <a:lnTo>
                      <a:pt x="88" y="75"/>
                    </a:lnTo>
                    <a:lnTo>
                      <a:pt x="87" y="81"/>
                    </a:lnTo>
                    <a:lnTo>
                      <a:pt x="83" y="87"/>
                    </a:lnTo>
                    <a:lnTo>
                      <a:pt x="77" y="92"/>
                    </a:lnTo>
                    <a:lnTo>
                      <a:pt x="71" y="94"/>
                    </a:lnTo>
                    <a:lnTo>
                      <a:pt x="65" y="98"/>
                    </a:lnTo>
                    <a:lnTo>
                      <a:pt x="58" y="100"/>
                    </a:lnTo>
                    <a:lnTo>
                      <a:pt x="42" y="100"/>
                    </a:lnTo>
                    <a:lnTo>
                      <a:pt x="31" y="98"/>
                    </a:lnTo>
                    <a:lnTo>
                      <a:pt x="19" y="92"/>
                    </a:lnTo>
                    <a:lnTo>
                      <a:pt x="12" y="83"/>
                    </a:lnTo>
                    <a:lnTo>
                      <a:pt x="6" y="71"/>
                    </a:lnTo>
                    <a:lnTo>
                      <a:pt x="2" y="58"/>
                    </a:lnTo>
                    <a:lnTo>
                      <a:pt x="0" y="43"/>
                    </a:lnTo>
                    <a:lnTo>
                      <a:pt x="2" y="31"/>
                    </a:lnTo>
                    <a:lnTo>
                      <a:pt x="8" y="20"/>
                    </a:lnTo>
                    <a:lnTo>
                      <a:pt x="18" y="10"/>
                    </a:lnTo>
                    <a:lnTo>
                      <a:pt x="27" y="4"/>
                    </a:lnTo>
                    <a:lnTo>
                      <a:pt x="39" y="0"/>
                    </a:lnTo>
                    <a:lnTo>
                      <a:pt x="46" y="0"/>
                    </a:lnTo>
                    <a:lnTo>
                      <a:pt x="54" y="0"/>
                    </a:lnTo>
                    <a:lnTo>
                      <a:pt x="60" y="2"/>
                    </a:lnTo>
                    <a:lnTo>
                      <a:pt x="65" y="4"/>
                    </a:lnTo>
                    <a:lnTo>
                      <a:pt x="71" y="6"/>
                    </a:lnTo>
                    <a:lnTo>
                      <a:pt x="77" y="12"/>
                    </a:lnTo>
                    <a:lnTo>
                      <a:pt x="81" y="16"/>
                    </a:lnTo>
                    <a:lnTo>
                      <a:pt x="85" y="21"/>
                    </a:lnTo>
                    <a:lnTo>
                      <a:pt x="71" y="27"/>
                    </a:lnTo>
                    <a:lnTo>
                      <a:pt x="65" y="20"/>
                    </a:lnTo>
                    <a:lnTo>
                      <a:pt x="58" y="14"/>
                    </a:lnTo>
                    <a:lnTo>
                      <a:pt x="50" y="12"/>
                    </a:lnTo>
                    <a:lnTo>
                      <a:pt x="41" y="12"/>
                    </a:lnTo>
                    <a:lnTo>
                      <a:pt x="31" y="14"/>
                    </a:lnTo>
                    <a:lnTo>
                      <a:pt x="23" y="20"/>
                    </a:lnTo>
                    <a:lnTo>
                      <a:pt x="18" y="27"/>
                    </a:lnTo>
                    <a:lnTo>
                      <a:pt x="16" y="37"/>
                    </a:lnTo>
                    <a:lnTo>
                      <a:pt x="14" y="46"/>
                    </a:lnTo>
                    <a:lnTo>
                      <a:pt x="16" y="56"/>
                    </a:lnTo>
                    <a:lnTo>
                      <a:pt x="18" y="66"/>
                    </a:lnTo>
                    <a:lnTo>
                      <a:pt x="23" y="75"/>
                    </a:lnTo>
                    <a:lnTo>
                      <a:pt x="29" y="83"/>
                    </a:lnTo>
                    <a:lnTo>
                      <a:pt x="37" y="87"/>
                    </a:lnTo>
                    <a:lnTo>
                      <a:pt x="46" y="89"/>
                    </a:lnTo>
                    <a:lnTo>
                      <a:pt x="54" y="89"/>
                    </a:lnTo>
                    <a:lnTo>
                      <a:pt x="64" y="87"/>
                    </a:lnTo>
                    <a:lnTo>
                      <a:pt x="71" y="79"/>
                    </a:lnTo>
                    <a:lnTo>
                      <a:pt x="77" y="71"/>
                    </a:lnTo>
                    <a:lnTo>
                      <a:pt x="79" y="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25" name="Freeform 37"/>
              <p:cNvSpPr>
                <a:spLocks/>
              </p:cNvSpPr>
              <p:nvPr/>
            </p:nvSpPr>
            <p:spPr bwMode="auto">
              <a:xfrm>
                <a:off x="2781" y="1714"/>
                <a:ext cx="46" cy="62"/>
              </a:xfrm>
              <a:custGeom>
                <a:avLst/>
                <a:gdLst>
                  <a:gd name="T0" fmla="*/ 1 w 81"/>
                  <a:gd name="T1" fmla="*/ 0 h 99"/>
                  <a:gd name="T2" fmla="*/ 1 w 81"/>
                  <a:gd name="T3" fmla="*/ 0 h 99"/>
                  <a:gd name="T4" fmla="*/ 1 w 81"/>
                  <a:gd name="T5" fmla="*/ 1 h 99"/>
                  <a:gd name="T6" fmla="*/ 1 w 81"/>
                  <a:gd name="T7" fmla="*/ 1 h 99"/>
                  <a:gd name="T8" fmla="*/ 1 w 81"/>
                  <a:gd name="T9" fmla="*/ 1 h 99"/>
                  <a:gd name="T10" fmla="*/ 1 w 81"/>
                  <a:gd name="T11" fmla="*/ 1 h 99"/>
                  <a:gd name="T12" fmla="*/ 1 w 81"/>
                  <a:gd name="T13" fmla="*/ 1 h 99"/>
                  <a:gd name="T14" fmla="*/ 1 w 81"/>
                  <a:gd name="T15" fmla="*/ 1 h 99"/>
                  <a:gd name="T16" fmla="*/ 1 w 81"/>
                  <a:gd name="T17" fmla="*/ 1 h 99"/>
                  <a:gd name="T18" fmla="*/ 1 w 81"/>
                  <a:gd name="T19" fmla="*/ 1 h 99"/>
                  <a:gd name="T20" fmla="*/ 1 w 81"/>
                  <a:gd name="T21" fmla="*/ 1 h 99"/>
                  <a:gd name="T22" fmla="*/ 1 w 81"/>
                  <a:gd name="T23" fmla="*/ 1 h 99"/>
                  <a:gd name="T24" fmla="*/ 1 w 81"/>
                  <a:gd name="T25" fmla="*/ 1 h 99"/>
                  <a:gd name="T26" fmla="*/ 1 w 81"/>
                  <a:gd name="T27" fmla="*/ 1 h 99"/>
                  <a:gd name="T28" fmla="*/ 1 w 81"/>
                  <a:gd name="T29" fmla="*/ 1 h 99"/>
                  <a:gd name="T30" fmla="*/ 0 w 81"/>
                  <a:gd name="T31" fmla="*/ 1 h 99"/>
                  <a:gd name="T32" fmla="*/ 1 w 81"/>
                  <a:gd name="T33" fmla="*/ 1 h 99"/>
                  <a:gd name="T34" fmla="*/ 1 w 81"/>
                  <a:gd name="T35" fmla="*/ 1 h 99"/>
                  <a:gd name="T36" fmla="*/ 1 w 81"/>
                  <a:gd name="T37" fmla="*/ 1 h 99"/>
                  <a:gd name="T38" fmla="*/ 1 w 81"/>
                  <a:gd name="T39" fmla="*/ 1 h 99"/>
                  <a:gd name="T40" fmla="*/ 1 w 81"/>
                  <a:gd name="T41" fmla="*/ 1 h 99"/>
                  <a:gd name="T42" fmla="*/ 1 w 81"/>
                  <a:gd name="T43" fmla="*/ 1 h 99"/>
                  <a:gd name="T44" fmla="*/ 1 w 81"/>
                  <a:gd name="T45" fmla="*/ 1 h 99"/>
                  <a:gd name="T46" fmla="*/ 1 w 81"/>
                  <a:gd name="T47" fmla="*/ 1 h 99"/>
                  <a:gd name="T48" fmla="*/ 1 w 81"/>
                  <a:gd name="T49" fmla="*/ 1 h 99"/>
                  <a:gd name="T50" fmla="*/ 1 w 81"/>
                  <a:gd name="T51" fmla="*/ 1 h 99"/>
                  <a:gd name="T52" fmla="*/ 1 w 81"/>
                  <a:gd name="T53" fmla="*/ 1 h 99"/>
                  <a:gd name="T54" fmla="*/ 1 w 81"/>
                  <a:gd name="T55" fmla="*/ 1 h 99"/>
                  <a:gd name="T56" fmla="*/ 1 w 81"/>
                  <a:gd name="T57" fmla="*/ 1 h 99"/>
                  <a:gd name="T58" fmla="*/ 1 w 81"/>
                  <a:gd name="T59" fmla="*/ 1 h 99"/>
                  <a:gd name="T60" fmla="*/ 1 w 81"/>
                  <a:gd name="T61" fmla="*/ 1 h 99"/>
                  <a:gd name="T62" fmla="*/ 1 w 81"/>
                  <a:gd name="T63" fmla="*/ 1 h 99"/>
                  <a:gd name="T64" fmla="*/ 1 w 81"/>
                  <a:gd name="T65" fmla="*/ 0 h 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1"/>
                  <a:gd name="T100" fmla="*/ 0 h 99"/>
                  <a:gd name="T101" fmla="*/ 81 w 81"/>
                  <a:gd name="T102" fmla="*/ 99 h 9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1" h="99">
                    <a:moveTo>
                      <a:pt x="67" y="0"/>
                    </a:moveTo>
                    <a:lnTo>
                      <a:pt x="81" y="0"/>
                    </a:lnTo>
                    <a:lnTo>
                      <a:pt x="81" y="55"/>
                    </a:lnTo>
                    <a:lnTo>
                      <a:pt x="81" y="69"/>
                    </a:lnTo>
                    <a:lnTo>
                      <a:pt x="79" y="78"/>
                    </a:lnTo>
                    <a:lnTo>
                      <a:pt x="73" y="88"/>
                    </a:lnTo>
                    <a:lnTo>
                      <a:pt x="66" y="94"/>
                    </a:lnTo>
                    <a:lnTo>
                      <a:pt x="56" y="98"/>
                    </a:lnTo>
                    <a:lnTo>
                      <a:pt x="43" y="99"/>
                    </a:lnTo>
                    <a:lnTo>
                      <a:pt x="29" y="98"/>
                    </a:lnTo>
                    <a:lnTo>
                      <a:pt x="20" y="96"/>
                    </a:lnTo>
                    <a:lnTo>
                      <a:pt x="12" y="90"/>
                    </a:lnTo>
                    <a:lnTo>
                      <a:pt x="6" y="82"/>
                    </a:lnTo>
                    <a:lnTo>
                      <a:pt x="4" y="71"/>
                    </a:lnTo>
                    <a:lnTo>
                      <a:pt x="2" y="57"/>
                    </a:lnTo>
                    <a:lnTo>
                      <a:pt x="0" y="2"/>
                    </a:lnTo>
                    <a:lnTo>
                      <a:pt x="14" y="2"/>
                    </a:lnTo>
                    <a:lnTo>
                      <a:pt x="16" y="57"/>
                    </a:lnTo>
                    <a:lnTo>
                      <a:pt x="16" y="69"/>
                    </a:lnTo>
                    <a:lnTo>
                      <a:pt x="18" y="76"/>
                    </a:lnTo>
                    <a:lnTo>
                      <a:pt x="21" y="80"/>
                    </a:lnTo>
                    <a:lnTo>
                      <a:pt x="27" y="84"/>
                    </a:lnTo>
                    <a:lnTo>
                      <a:pt x="33" y="88"/>
                    </a:lnTo>
                    <a:lnTo>
                      <a:pt x="41" y="88"/>
                    </a:lnTo>
                    <a:lnTo>
                      <a:pt x="48" y="88"/>
                    </a:lnTo>
                    <a:lnTo>
                      <a:pt x="54" y="86"/>
                    </a:lnTo>
                    <a:lnTo>
                      <a:pt x="58" y="84"/>
                    </a:lnTo>
                    <a:lnTo>
                      <a:pt x="62" y="80"/>
                    </a:lnTo>
                    <a:lnTo>
                      <a:pt x="66" y="76"/>
                    </a:lnTo>
                    <a:lnTo>
                      <a:pt x="67" y="71"/>
                    </a:lnTo>
                    <a:lnTo>
                      <a:pt x="67" y="65"/>
                    </a:lnTo>
                    <a:lnTo>
                      <a:pt x="67" y="55"/>
                    </a:lnTo>
                    <a:lnTo>
                      <a:pt x="6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26" name="Freeform 38"/>
              <p:cNvSpPr>
                <a:spLocks/>
              </p:cNvSpPr>
              <p:nvPr/>
            </p:nvSpPr>
            <p:spPr bwMode="auto">
              <a:xfrm>
                <a:off x="2843" y="1715"/>
                <a:ext cx="64" cy="68"/>
              </a:xfrm>
              <a:custGeom>
                <a:avLst/>
                <a:gdLst>
                  <a:gd name="T0" fmla="*/ 0 w 113"/>
                  <a:gd name="T1" fmla="*/ 1 h 111"/>
                  <a:gd name="T2" fmla="*/ 1 w 113"/>
                  <a:gd name="T3" fmla="*/ 0 h 111"/>
                  <a:gd name="T4" fmla="*/ 1 w 113"/>
                  <a:gd name="T5" fmla="*/ 1 h 111"/>
                  <a:gd name="T6" fmla="*/ 1 w 113"/>
                  <a:gd name="T7" fmla="*/ 1 h 111"/>
                  <a:gd name="T8" fmla="*/ 1 w 113"/>
                  <a:gd name="T9" fmla="*/ 1 h 111"/>
                  <a:gd name="T10" fmla="*/ 1 w 113"/>
                  <a:gd name="T11" fmla="*/ 1 h 111"/>
                  <a:gd name="T12" fmla="*/ 1 w 113"/>
                  <a:gd name="T13" fmla="*/ 1 h 111"/>
                  <a:gd name="T14" fmla="*/ 1 w 113"/>
                  <a:gd name="T15" fmla="*/ 1 h 111"/>
                  <a:gd name="T16" fmla="*/ 1 w 113"/>
                  <a:gd name="T17" fmla="*/ 1 h 111"/>
                  <a:gd name="T18" fmla="*/ 1 w 113"/>
                  <a:gd name="T19" fmla="*/ 1 h 111"/>
                  <a:gd name="T20" fmla="*/ 1 w 113"/>
                  <a:gd name="T21" fmla="*/ 1 h 111"/>
                  <a:gd name="T22" fmla="*/ 1 w 113"/>
                  <a:gd name="T23" fmla="*/ 1 h 111"/>
                  <a:gd name="T24" fmla="*/ 1 w 113"/>
                  <a:gd name="T25" fmla="*/ 1 h 111"/>
                  <a:gd name="T26" fmla="*/ 1 w 113"/>
                  <a:gd name="T27" fmla="*/ 1 h 111"/>
                  <a:gd name="T28" fmla="*/ 1 w 113"/>
                  <a:gd name="T29" fmla="*/ 1 h 111"/>
                  <a:gd name="T30" fmla="*/ 1 w 113"/>
                  <a:gd name="T31" fmla="*/ 1 h 111"/>
                  <a:gd name="T32" fmla="*/ 1 w 113"/>
                  <a:gd name="T33" fmla="*/ 1 h 111"/>
                  <a:gd name="T34" fmla="*/ 0 w 113"/>
                  <a:gd name="T35" fmla="*/ 1 h 1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3"/>
                  <a:gd name="T55" fmla="*/ 0 h 111"/>
                  <a:gd name="T56" fmla="*/ 113 w 113"/>
                  <a:gd name="T57" fmla="*/ 111 h 1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3" h="111">
                    <a:moveTo>
                      <a:pt x="0" y="96"/>
                    </a:moveTo>
                    <a:lnTo>
                      <a:pt x="17" y="0"/>
                    </a:lnTo>
                    <a:lnTo>
                      <a:pt x="38" y="4"/>
                    </a:lnTo>
                    <a:lnTo>
                      <a:pt x="48" y="74"/>
                    </a:lnTo>
                    <a:lnTo>
                      <a:pt x="50" y="84"/>
                    </a:lnTo>
                    <a:lnTo>
                      <a:pt x="52" y="90"/>
                    </a:lnTo>
                    <a:lnTo>
                      <a:pt x="53" y="84"/>
                    </a:lnTo>
                    <a:lnTo>
                      <a:pt x="59" y="76"/>
                    </a:lnTo>
                    <a:lnTo>
                      <a:pt x="94" y="13"/>
                    </a:lnTo>
                    <a:lnTo>
                      <a:pt x="113" y="15"/>
                    </a:lnTo>
                    <a:lnTo>
                      <a:pt x="96" y="111"/>
                    </a:lnTo>
                    <a:lnTo>
                      <a:pt x="82" y="109"/>
                    </a:lnTo>
                    <a:lnTo>
                      <a:pt x="98" y="30"/>
                    </a:lnTo>
                    <a:lnTo>
                      <a:pt x="53" y="105"/>
                    </a:lnTo>
                    <a:lnTo>
                      <a:pt x="42" y="103"/>
                    </a:lnTo>
                    <a:lnTo>
                      <a:pt x="29" y="17"/>
                    </a:lnTo>
                    <a:lnTo>
                      <a:pt x="13" y="97"/>
                    </a:lnTo>
                    <a:lnTo>
                      <a:pt x="0"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27" name="Freeform 39"/>
              <p:cNvSpPr>
                <a:spLocks/>
              </p:cNvSpPr>
              <p:nvPr/>
            </p:nvSpPr>
            <p:spPr bwMode="auto">
              <a:xfrm>
                <a:off x="2911" y="1730"/>
                <a:ext cx="61" cy="73"/>
              </a:xfrm>
              <a:custGeom>
                <a:avLst/>
                <a:gdLst>
                  <a:gd name="T0" fmla="*/ 0 w 105"/>
                  <a:gd name="T1" fmla="*/ 1 h 117"/>
                  <a:gd name="T2" fmla="*/ 1 w 105"/>
                  <a:gd name="T3" fmla="*/ 0 h 117"/>
                  <a:gd name="T4" fmla="*/ 1 w 105"/>
                  <a:gd name="T5" fmla="*/ 1 h 117"/>
                  <a:gd name="T6" fmla="*/ 1 w 105"/>
                  <a:gd name="T7" fmla="*/ 1 h 117"/>
                  <a:gd name="T8" fmla="*/ 1 w 105"/>
                  <a:gd name="T9" fmla="*/ 1 h 117"/>
                  <a:gd name="T10" fmla="*/ 1 w 105"/>
                  <a:gd name="T11" fmla="*/ 1 h 117"/>
                  <a:gd name="T12" fmla="*/ 1 w 105"/>
                  <a:gd name="T13" fmla="*/ 1 h 117"/>
                  <a:gd name="T14" fmla="*/ 1 w 105"/>
                  <a:gd name="T15" fmla="*/ 1 h 117"/>
                  <a:gd name="T16" fmla="*/ 1 w 105"/>
                  <a:gd name="T17" fmla="*/ 1 h 117"/>
                  <a:gd name="T18" fmla="*/ 1 w 105"/>
                  <a:gd name="T19" fmla="*/ 1 h 117"/>
                  <a:gd name="T20" fmla="*/ 1 w 105"/>
                  <a:gd name="T21" fmla="*/ 1 h 117"/>
                  <a:gd name="T22" fmla="*/ 1 w 105"/>
                  <a:gd name="T23" fmla="*/ 1 h 117"/>
                  <a:gd name="T24" fmla="*/ 0 w 105"/>
                  <a:gd name="T25" fmla="*/ 1 h 1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5"/>
                  <a:gd name="T40" fmla="*/ 0 h 117"/>
                  <a:gd name="T41" fmla="*/ 105 w 105"/>
                  <a:gd name="T42" fmla="*/ 117 h 1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5" h="117">
                    <a:moveTo>
                      <a:pt x="0" y="92"/>
                    </a:moveTo>
                    <a:lnTo>
                      <a:pt x="30" y="0"/>
                    </a:lnTo>
                    <a:lnTo>
                      <a:pt x="42" y="3"/>
                    </a:lnTo>
                    <a:lnTo>
                      <a:pt x="30" y="42"/>
                    </a:lnTo>
                    <a:lnTo>
                      <a:pt x="80" y="57"/>
                    </a:lnTo>
                    <a:lnTo>
                      <a:pt x="92" y="19"/>
                    </a:lnTo>
                    <a:lnTo>
                      <a:pt x="105" y="25"/>
                    </a:lnTo>
                    <a:lnTo>
                      <a:pt x="74" y="117"/>
                    </a:lnTo>
                    <a:lnTo>
                      <a:pt x="61" y="113"/>
                    </a:lnTo>
                    <a:lnTo>
                      <a:pt x="76" y="69"/>
                    </a:lnTo>
                    <a:lnTo>
                      <a:pt x="26" y="53"/>
                    </a:lnTo>
                    <a:lnTo>
                      <a:pt x="11" y="97"/>
                    </a:lnTo>
                    <a:lnTo>
                      <a:pt x="0" y="9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28" name="Freeform 40"/>
              <p:cNvSpPr>
                <a:spLocks/>
              </p:cNvSpPr>
              <p:nvPr/>
            </p:nvSpPr>
            <p:spPr bwMode="auto">
              <a:xfrm>
                <a:off x="2975" y="1755"/>
                <a:ext cx="61" cy="69"/>
              </a:xfrm>
              <a:custGeom>
                <a:avLst/>
                <a:gdLst>
                  <a:gd name="T0" fmla="*/ 1 w 105"/>
                  <a:gd name="T1" fmla="*/ 1 h 111"/>
                  <a:gd name="T2" fmla="*/ 1 w 105"/>
                  <a:gd name="T3" fmla="*/ 1 h 111"/>
                  <a:gd name="T4" fmla="*/ 1 w 105"/>
                  <a:gd name="T5" fmla="*/ 1 h 111"/>
                  <a:gd name="T6" fmla="*/ 1 w 105"/>
                  <a:gd name="T7" fmla="*/ 1 h 111"/>
                  <a:gd name="T8" fmla="*/ 1 w 105"/>
                  <a:gd name="T9" fmla="*/ 1 h 111"/>
                  <a:gd name="T10" fmla="*/ 1 w 105"/>
                  <a:gd name="T11" fmla="*/ 1 h 111"/>
                  <a:gd name="T12" fmla="*/ 1 w 105"/>
                  <a:gd name="T13" fmla="*/ 1 h 111"/>
                  <a:gd name="T14" fmla="*/ 1 w 105"/>
                  <a:gd name="T15" fmla="*/ 1 h 111"/>
                  <a:gd name="T16" fmla="*/ 1 w 105"/>
                  <a:gd name="T17" fmla="*/ 1 h 111"/>
                  <a:gd name="T18" fmla="*/ 1 w 105"/>
                  <a:gd name="T19" fmla="*/ 1 h 111"/>
                  <a:gd name="T20" fmla="*/ 1 w 105"/>
                  <a:gd name="T21" fmla="*/ 1 h 111"/>
                  <a:gd name="T22" fmla="*/ 0 w 105"/>
                  <a:gd name="T23" fmla="*/ 1 h 111"/>
                  <a:gd name="T24" fmla="*/ 0 w 105"/>
                  <a:gd name="T25" fmla="*/ 1 h 111"/>
                  <a:gd name="T26" fmla="*/ 1 w 105"/>
                  <a:gd name="T27" fmla="*/ 1 h 111"/>
                  <a:gd name="T28" fmla="*/ 1 w 105"/>
                  <a:gd name="T29" fmla="*/ 1 h 111"/>
                  <a:gd name="T30" fmla="*/ 1 w 105"/>
                  <a:gd name="T31" fmla="*/ 0 h 111"/>
                  <a:gd name="T32" fmla="*/ 1 w 105"/>
                  <a:gd name="T33" fmla="*/ 1 h 111"/>
                  <a:gd name="T34" fmla="*/ 1 w 105"/>
                  <a:gd name="T35" fmla="*/ 1 h 111"/>
                  <a:gd name="T36" fmla="*/ 1 w 105"/>
                  <a:gd name="T37" fmla="*/ 1 h 111"/>
                  <a:gd name="T38" fmla="*/ 1 w 105"/>
                  <a:gd name="T39" fmla="*/ 1 h 111"/>
                  <a:gd name="T40" fmla="*/ 1 w 105"/>
                  <a:gd name="T41" fmla="*/ 1 h 111"/>
                  <a:gd name="T42" fmla="*/ 1 w 105"/>
                  <a:gd name="T43" fmla="*/ 1 h 111"/>
                  <a:gd name="T44" fmla="*/ 1 w 105"/>
                  <a:gd name="T45" fmla="*/ 1 h 111"/>
                  <a:gd name="T46" fmla="*/ 1 w 105"/>
                  <a:gd name="T47" fmla="*/ 1 h 111"/>
                  <a:gd name="T48" fmla="*/ 1 w 105"/>
                  <a:gd name="T49" fmla="*/ 1 h 111"/>
                  <a:gd name="T50" fmla="*/ 1 w 105"/>
                  <a:gd name="T51" fmla="*/ 1 h 111"/>
                  <a:gd name="T52" fmla="*/ 1 w 105"/>
                  <a:gd name="T53" fmla="*/ 1 h 111"/>
                  <a:gd name="T54" fmla="*/ 1 w 105"/>
                  <a:gd name="T55" fmla="*/ 1 h 111"/>
                  <a:gd name="T56" fmla="*/ 1 w 105"/>
                  <a:gd name="T57" fmla="*/ 1 h 111"/>
                  <a:gd name="T58" fmla="*/ 1 w 105"/>
                  <a:gd name="T59" fmla="*/ 1 h 111"/>
                  <a:gd name="T60" fmla="*/ 1 w 105"/>
                  <a:gd name="T61" fmla="*/ 1 h 111"/>
                  <a:gd name="T62" fmla="*/ 1 w 105"/>
                  <a:gd name="T63" fmla="*/ 1 h 111"/>
                  <a:gd name="T64" fmla="*/ 1 w 105"/>
                  <a:gd name="T65" fmla="*/ 1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5"/>
                  <a:gd name="T100" fmla="*/ 0 h 111"/>
                  <a:gd name="T101" fmla="*/ 105 w 105"/>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5" h="111">
                    <a:moveTo>
                      <a:pt x="94" y="31"/>
                    </a:moveTo>
                    <a:lnTo>
                      <a:pt x="105" y="38"/>
                    </a:lnTo>
                    <a:lnTo>
                      <a:pt x="77" y="86"/>
                    </a:lnTo>
                    <a:lnTo>
                      <a:pt x="69" y="98"/>
                    </a:lnTo>
                    <a:lnTo>
                      <a:pt x="63" y="105"/>
                    </a:lnTo>
                    <a:lnTo>
                      <a:pt x="54" y="109"/>
                    </a:lnTo>
                    <a:lnTo>
                      <a:pt x="44" y="111"/>
                    </a:lnTo>
                    <a:lnTo>
                      <a:pt x="34" y="111"/>
                    </a:lnTo>
                    <a:lnTo>
                      <a:pt x="21" y="105"/>
                    </a:lnTo>
                    <a:lnTo>
                      <a:pt x="11" y="98"/>
                    </a:lnTo>
                    <a:lnTo>
                      <a:pt x="4" y="90"/>
                    </a:lnTo>
                    <a:lnTo>
                      <a:pt x="0" y="82"/>
                    </a:lnTo>
                    <a:lnTo>
                      <a:pt x="0" y="73"/>
                    </a:lnTo>
                    <a:lnTo>
                      <a:pt x="2" y="63"/>
                    </a:lnTo>
                    <a:lnTo>
                      <a:pt x="8" y="50"/>
                    </a:lnTo>
                    <a:lnTo>
                      <a:pt x="36" y="0"/>
                    </a:lnTo>
                    <a:lnTo>
                      <a:pt x="48" y="8"/>
                    </a:lnTo>
                    <a:lnTo>
                      <a:pt x="19" y="55"/>
                    </a:lnTo>
                    <a:lnTo>
                      <a:pt x="15" y="65"/>
                    </a:lnTo>
                    <a:lnTo>
                      <a:pt x="13" y="73"/>
                    </a:lnTo>
                    <a:lnTo>
                      <a:pt x="13" y="80"/>
                    </a:lnTo>
                    <a:lnTo>
                      <a:pt x="15" y="86"/>
                    </a:lnTo>
                    <a:lnTo>
                      <a:pt x="19" y="90"/>
                    </a:lnTo>
                    <a:lnTo>
                      <a:pt x="27" y="96"/>
                    </a:lnTo>
                    <a:lnTo>
                      <a:pt x="32" y="98"/>
                    </a:lnTo>
                    <a:lnTo>
                      <a:pt x="38" y="100"/>
                    </a:lnTo>
                    <a:lnTo>
                      <a:pt x="44" y="100"/>
                    </a:lnTo>
                    <a:lnTo>
                      <a:pt x="48" y="100"/>
                    </a:lnTo>
                    <a:lnTo>
                      <a:pt x="52" y="98"/>
                    </a:lnTo>
                    <a:lnTo>
                      <a:pt x="57" y="94"/>
                    </a:lnTo>
                    <a:lnTo>
                      <a:pt x="61" y="88"/>
                    </a:lnTo>
                    <a:lnTo>
                      <a:pt x="65" y="80"/>
                    </a:lnTo>
                    <a:lnTo>
                      <a:pt x="94" y="3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29" name="Freeform 41"/>
              <p:cNvSpPr>
                <a:spLocks noEditPoints="1"/>
              </p:cNvSpPr>
              <p:nvPr/>
            </p:nvSpPr>
            <p:spPr bwMode="auto">
              <a:xfrm>
                <a:off x="3020" y="1790"/>
                <a:ext cx="67" cy="81"/>
              </a:xfrm>
              <a:custGeom>
                <a:avLst/>
                <a:gdLst>
                  <a:gd name="T0" fmla="*/ 0 w 116"/>
                  <a:gd name="T1" fmla="*/ 1 h 131"/>
                  <a:gd name="T2" fmla="*/ 1 w 116"/>
                  <a:gd name="T3" fmla="*/ 0 h 131"/>
                  <a:gd name="T4" fmla="*/ 1 w 116"/>
                  <a:gd name="T5" fmla="*/ 1 h 131"/>
                  <a:gd name="T6" fmla="*/ 1 w 116"/>
                  <a:gd name="T7" fmla="*/ 1 h 131"/>
                  <a:gd name="T8" fmla="*/ 1 w 116"/>
                  <a:gd name="T9" fmla="*/ 1 h 131"/>
                  <a:gd name="T10" fmla="*/ 1 w 116"/>
                  <a:gd name="T11" fmla="*/ 1 h 131"/>
                  <a:gd name="T12" fmla="*/ 1 w 116"/>
                  <a:gd name="T13" fmla="*/ 1 h 131"/>
                  <a:gd name="T14" fmla="*/ 1 w 116"/>
                  <a:gd name="T15" fmla="*/ 1 h 131"/>
                  <a:gd name="T16" fmla="*/ 1 w 116"/>
                  <a:gd name="T17" fmla="*/ 1 h 131"/>
                  <a:gd name="T18" fmla="*/ 1 w 116"/>
                  <a:gd name="T19" fmla="*/ 1 h 131"/>
                  <a:gd name="T20" fmla="*/ 1 w 116"/>
                  <a:gd name="T21" fmla="*/ 1 h 131"/>
                  <a:gd name="T22" fmla="*/ 1 w 116"/>
                  <a:gd name="T23" fmla="*/ 1 h 131"/>
                  <a:gd name="T24" fmla="*/ 1 w 116"/>
                  <a:gd name="T25" fmla="*/ 1 h 131"/>
                  <a:gd name="T26" fmla="*/ 1 w 116"/>
                  <a:gd name="T27" fmla="*/ 1 h 131"/>
                  <a:gd name="T28" fmla="*/ 1 w 116"/>
                  <a:gd name="T29" fmla="*/ 1 h 131"/>
                  <a:gd name="T30" fmla="*/ 1 w 116"/>
                  <a:gd name="T31" fmla="*/ 1 h 131"/>
                  <a:gd name="T32" fmla="*/ 1 w 116"/>
                  <a:gd name="T33" fmla="*/ 1 h 131"/>
                  <a:gd name="T34" fmla="*/ 1 w 116"/>
                  <a:gd name="T35" fmla="*/ 1 h 131"/>
                  <a:gd name="T36" fmla="*/ 1 w 116"/>
                  <a:gd name="T37" fmla="*/ 1 h 131"/>
                  <a:gd name="T38" fmla="*/ 1 w 116"/>
                  <a:gd name="T39" fmla="*/ 1 h 131"/>
                  <a:gd name="T40" fmla="*/ 1 w 116"/>
                  <a:gd name="T41" fmla="*/ 1 h 131"/>
                  <a:gd name="T42" fmla="*/ 1 w 116"/>
                  <a:gd name="T43" fmla="*/ 1 h 131"/>
                  <a:gd name="T44" fmla="*/ 1 w 116"/>
                  <a:gd name="T45" fmla="*/ 1 h 131"/>
                  <a:gd name="T46" fmla="*/ 1 w 116"/>
                  <a:gd name="T47" fmla="*/ 1 h 131"/>
                  <a:gd name="T48" fmla="*/ 1 w 116"/>
                  <a:gd name="T49" fmla="*/ 1 h 131"/>
                  <a:gd name="T50" fmla="*/ 1 w 116"/>
                  <a:gd name="T51" fmla="*/ 1 h 131"/>
                  <a:gd name="T52" fmla="*/ 1 w 116"/>
                  <a:gd name="T53" fmla="*/ 1 h 131"/>
                  <a:gd name="T54" fmla="*/ 1 w 116"/>
                  <a:gd name="T55" fmla="*/ 1 h 131"/>
                  <a:gd name="T56" fmla="*/ 1 w 116"/>
                  <a:gd name="T57" fmla="*/ 1 h 131"/>
                  <a:gd name="T58" fmla="*/ 1 w 116"/>
                  <a:gd name="T59" fmla="*/ 1 h 131"/>
                  <a:gd name="T60" fmla="*/ 1 w 116"/>
                  <a:gd name="T61" fmla="*/ 1 h 131"/>
                  <a:gd name="T62" fmla="*/ 1 w 116"/>
                  <a:gd name="T63" fmla="*/ 1 h 131"/>
                  <a:gd name="T64" fmla="*/ 0 w 116"/>
                  <a:gd name="T65" fmla="*/ 1 h 131"/>
                  <a:gd name="T66" fmla="*/ 1 w 116"/>
                  <a:gd name="T67" fmla="*/ 1 h 131"/>
                  <a:gd name="T68" fmla="*/ 1 w 116"/>
                  <a:gd name="T69" fmla="*/ 1 h 131"/>
                  <a:gd name="T70" fmla="*/ 1 w 116"/>
                  <a:gd name="T71" fmla="*/ 1 h 131"/>
                  <a:gd name="T72" fmla="*/ 1 w 116"/>
                  <a:gd name="T73" fmla="*/ 1 h 131"/>
                  <a:gd name="T74" fmla="*/ 1 w 116"/>
                  <a:gd name="T75" fmla="*/ 1 h 131"/>
                  <a:gd name="T76" fmla="*/ 1 w 116"/>
                  <a:gd name="T77" fmla="*/ 1 h 131"/>
                  <a:gd name="T78" fmla="*/ 1 w 116"/>
                  <a:gd name="T79" fmla="*/ 1 h 131"/>
                  <a:gd name="T80" fmla="*/ 1 w 116"/>
                  <a:gd name="T81" fmla="*/ 1 h 131"/>
                  <a:gd name="T82" fmla="*/ 1 w 116"/>
                  <a:gd name="T83" fmla="*/ 1 h 131"/>
                  <a:gd name="T84" fmla="*/ 1 w 116"/>
                  <a:gd name="T85" fmla="*/ 1 h 131"/>
                  <a:gd name="T86" fmla="*/ 1 w 116"/>
                  <a:gd name="T87" fmla="*/ 1 h 131"/>
                  <a:gd name="T88" fmla="*/ 1 w 116"/>
                  <a:gd name="T89" fmla="*/ 1 h 131"/>
                  <a:gd name="T90" fmla="*/ 1 w 116"/>
                  <a:gd name="T91" fmla="*/ 1 h 131"/>
                  <a:gd name="T92" fmla="*/ 1 w 116"/>
                  <a:gd name="T93" fmla="*/ 1 h 13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6"/>
                  <a:gd name="T142" fmla="*/ 0 h 131"/>
                  <a:gd name="T143" fmla="*/ 116 w 116"/>
                  <a:gd name="T144" fmla="*/ 131 h 13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6" h="131">
                    <a:moveTo>
                      <a:pt x="0" y="77"/>
                    </a:moveTo>
                    <a:lnTo>
                      <a:pt x="62" y="0"/>
                    </a:lnTo>
                    <a:lnTo>
                      <a:pt x="98" y="27"/>
                    </a:lnTo>
                    <a:lnTo>
                      <a:pt x="106" y="35"/>
                    </a:lnTo>
                    <a:lnTo>
                      <a:pt x="112" y="43"/>
                    </a:lnTo>
                    <a:lnTo>
                      <a:pt x="114" y="48"/>
                    </a:lnTo>
                    <a:lnTo>
                      <a:pt x="116" y="56"/>
                    </a:lnTo>
                    <a:lnTo>
                      <a:pt x="114" y="64"/>
                    </a:lnTo>
                    <a:lnTo>
                      <a:pt x="108" y="69"/>
                    </a:lnTo>
                    <a:lnTo>
                      <a:pt x="102" y="75"/>
                    </a:lnTo>
                    <a:lnTo>
                      <a:pt x="93" y="79"/>
                    </a:lnTo>
                    <a:lnTo>
                      <a:pt x="87" y="79"/>
                    </a:lnTo>
                    <a:lnTo>
                      <a:pt x="81" y="79"/>
                    </a:lnTo>
                    <a:lnTo>
                      <a:pt x="75" y="77"/>
                    </a:lnTo>
                    <a:lnTo>
                      <a:pt x="70" y="73"/>
                    </a:lnTo>
                    <a:lnTo>
                      <a:pt x="71" y="79"/>
                    </a:lnTo>
                    <a:lnTo>
                      <a:pt x="73" y="83"/>
                    </a:lnTo>
                    <a:lnTo>
                      <a:pt x="73" y="90"/>
                    </a:lnTo>
                    <a:lnTo>
                      <a:pt x="73" y="98"/>
                    </a:lnTo>
                    <a:lnTo>
                      <a:pt x="70" y="131"/>
                    </a:lnTo>
                    <a:lnTo>
                      <a:pt x="56" y="121"/>
                    </a:lnTo>
                    <a:lnTo>
                      <a:pt x="60" y="96"/>
                    </a:lnTo>
                    <a:lnTo>
                      <a:pt x="60" y="87"/>
                    </a:lnTo>
                    <a:lnTo>
                      <a:pt x="60" y="81"/>
                    </a:lnTo>
                    <a:lnTo>
                      <a:pt x="60" y="75"/>
                    </a:lnTo>
                    <a:lnTo>
                      <a:pt x="60" y="71"/>
                    </a:lnTo>
                    <a:lnTo>
                      <a:pt x="58" y="67"/>
                    </a:lnTo>
                    <a:lnTo>
                      <a:pt x="56" y="66"/>
                    </a:lnTo>
                    <a:lnTo>
                      <a:pt x="54" y="64"/>
                    </a:lnTo>
                    <a:lnTo>
                      <a:pt x="50" y="60"/>
                    </a:lnTo>
                    <a:lnTo>
                      <a:pt x="39" y="52"/>
                    </a:lnTo>
                    <a:lnTo>
                      <a:pt x="10" y="85"/>
                    </a:lnTo>
                    <a:lnTo>
                      <a:pt x="0" y="77"/>
                    </a:lnTo>
                    <a:close/>
                    <a:moveTo>
                      <a:pt x="45" y="43"/>
                    </a:moveTo>
                    <a:lnTo>
                      <a:pt x="68" y="60"/>
                    </a:lnTo>
                    <a:lnTo>
                      <a:pt x="75" y="64"/>
                    </a:lnTo>
                    <a:lnTo>
                      <a:pt x="81" y="67"/>
                    </a:lnTo>
                    <a:lnTo>
                      <a:pt x="85" y="67"/>
                    </a:lnTo>
                    <a:lnTo>
                      <a:pt x="91" y="67"/>
                    </a:lnTo>
                    <a:lnTo>
                      <a:pt x="94" y="66"/>
                    </a:lnTo>
                    <a:lnTo>
                      <a:pt x="98" y="62"/>
                    </a:lnTo>
                    <a:lnTo>
                      <a:pt x="100" y="56"/>
                    </a:lnTo>
                    <a:lnTo>
                      <a:pt x="100" y="50"/>
                    </a:lnTo>
                    <a:lnTo>
                      <a:pt x="98" y="43"/>
                    </a:lnTo>
                    <a:lnTo>
                      <a:pt x="91" y="37"/>
                    </a:lnTo>
                    <a:lnTo>
                      <a:pt x="66" y="18"/>
                    </a:lnTo>
                    <a:lnTo>
                      <a:pt x="45" y="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30" name="Freeform 42"/>
              <p:cNvSpPr>
                <a:spLocks noEditPoints="1"/>
              </p:cNvSpPr>
              <p:nvPr/>
            </p:nvSpPr>
            <p:spPr bwMode="auto">
              <a:xfrm>
                <a:off x="3067" y="1825"/>
                <a:ext cx="54" cy="58"/>
              </a:xfrm>
              <a:custGeom>
                <a:avLst/>
                <a:gdLst>
                  <a:gd name="T0" fmla="*/ 0 w 92"/>
                  <a:gd name="T1" fmla="*/ 1 h 94"/>
                  <a:gd name="T2" fmla="*/ 1 w 92"/>
                  <a:gd name="T3" fmla="*/ 1 h 94"/>
                  <a:gd name="T4" fmla="*/ 1 w 92"/>
                  <a:gd name="T5" fmla="*/ 1 h 94"/>
                  <a:gd name="T6" fmla="*/ 1 w 92"/>
                  <a:gd name="T7" fmla="*/ 1 h 94"/>
                  <a:gd name="T8" fmla="*/ 0 w 92"/>
                  <a:gd name="T9" fmla="*/ 1 h 94"/>
                  <a:gd name="T10" fmla="*/ 1 w 92"/>
                  <a:gd name="T11" fmla="*/ 1 h 94"/>
                  <a:gd name="T12" fmla="*/ 1 w 92"/>
                  <a:gd name="T13" fmla="*/ 0 h 94"/>
                  <a:gd name="T14" fmla="*/ 1 w 92"/>
                  <a:gd name="T15" fmla="*/ 1 h 94"/>
                  <a:gd name="T16" fmla="*/ 1 w 92"/>
                  <a:gd name="T17" fmla="*/ 1 h 94"/>
                  <a:gd name="T18" fmla="*/ 1 w 92"/>
                  <a:gd name="T19" fmla="*/ 1 h 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2"/>
                  <a:gd name="T31" fmla="*/ 0 h 94"/>
                  <a:gd name="T32" fmla="*/ 92 w 92"/>
                  <a:gd name="T33" fmla="*/ 94 h 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2" h="94">
                    <a:moveTo>
                      <a:pt x="0" y="86"/>
                    </a:moveTo>
                    <a:lnTo>
                      <a:pt x="67" y="15"/>
                    </a:lnTo>
                    <a:lnTo>
                      <a:pt x="77" y="23"/>
                    </a:lnTo>
                    <a:lnTo>
                      <a:pt x="10" y="94"/>
                    </a:lnTo>
                    <a:lnTo>
                      <a:pt x="0" y="86"/>
                    </a:lnTo>
                    <a:close/>
                    <a:moveTo>
                      <a:pt x="71" y="10"/>
                    </a:moveTo>
                    <a:lnTo>
                      <a:pt x="82" y="0"/>
                    </a:lnTo>
                    <a:lnTo>
                      <a:pt x="92" y="10"/>
                    </a:lnTo>
                    <a:lnTo>
                      <a:pt x="82" y="19"/>
                    </a:lnTo>
                    <a:lnTo>
                      <a:pt x="71"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31" name="Freeform 43"/>
              <p:cNvSpPr>
                <a:spLocks/>
              </p:cNvSpPr>
              <p:nvPr/>
            </p:nvSpPr>
            <p:spPr bwMode="auto">
              <a:xfrm>
                <a:off x="3094" y="1851"/>
                <a:ext cx="65" cy="61"/>
              </a:xfrm>
              <a:custGeom>
                <a:avLst/>
                <a:gdLst>
                  <a:gd name="T0" fmla="*/ 0 w 113"/>
                  <a:gd name="T1" fmla="*/ 1 h 100"/>
                  <a:gd name="T2" fmla="*/ 1 w 113"/>
                  <a:gd name="T3" fmla="*/ 1 h 100"/>
                  <a:gd name="T4" fmla="*/ 1 w 113"/>
                  <a:gd name="T5" fmla="*/ 0 h 100"/>
                  <a:gd name="T6" fmla="*/ 1 w 113"/>
                  <a:gd name="T7" fmla="*/ 1 h 100"/>
                  <a:gd name="T8" fmla="*/ 1 w 113"/>
                  <a:gd name="T9" fmla="*/ 1 h 100"/>
                  <a:gd name="T10" fmla="*/ 1 w 113"/>
                  <a:gd name="T11" fmla="*/ 1 h 100"/>
                  <a:gd name="T12" fmla="*/ 1 w 113"/>
                  <a:gd name="T13" fmla="*/ 1 h 100"/>
                  <a:gd name="T14" fmla="*/ 1 w 113"/>
                  <a:gd name="T15" fmla="*/ 1 h 100"/>
                  <a:gd name="T16" fmla="*/ 1 w 113"/>
                  <a:gd name="T17" fmla="*/ 1 h 100"/>
                  <a:gd name="T18" fmla="*/ 1 w 113"/>
                  <a:gd name="T19" fmla="*/ 1 h 100"/>
                  <a:gd name="T20" fmla="*/ 1 w 113"/>
                  <a:gd name="T21" fmla="*/ 1 h 100"/>
                  <a:gd name="T22" fmla="*/ 1 w 113"/>
                  <a:gd name="T23" fmla="*/ 1 h 100"/>
                  <a:gd name="T24" fmla="*/ 1 w 113"/>
                  <a:gd name="T25" fmla="*/ 1 h 100"/>
                  <a:gd name="T26" fmla="*/ 0 w 113"/>
                  <a:gd name="T27" fmla="*/ 1 h 1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13"/>
                  <a:gd name="T43" fmla="*/ 0 h 100"/>
                  <a:gd name="T44" fmla="*/ 113 w 113"/>
                  <a:gd name="T45" fmla="*/ 100 h 1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13" h="100">
                    <a:moveTo>
                      <a:pt x="0" y="90"/>
                    </a:moveTo>
                    <a:lnTo>
                      <a:pt x="33" y="65"/>
                    </a:lnTo>
                    <a:lnTo>
                      <a:pt x="54" y="0"/>
                    </a:lnTo>
                    <a:lnTo>
                      <a:pt x="65" y="12"/>
                    </a:lnTo>
                    <a:lnTo>
                      <a:pt x="54" y="46"/>
                    </a:lnTo>
                    <a:lnTo>
                      <a:pt x="50" y="56"/>
                    </a:lnTo>
                    <a:lnTo>
                      <a:pt x="46" y="63"/>
                    </a:lnTo>
                    <a:lnTo>
                      <a:pt x="56" y="61"/>
                    </a:lnTo>
                    <a:lnTo>
                      <a:pt x="67" y="61"/>
                    </a:lnTo>
                    <a:lnTo>
                      <a:pt x="102" y="58"/>
                    </a:lnTo>
                    <a:lnTo>
                      <a:pt x="113" y="69"/>
                    </a:lnTo>
                    <a:lnTo>
                      <a:pt x="42" y="75"/>
                    </a:lnTo>
                    <a:lnTo>
                      <a:pt x="10" y="100"/>
                    </a:lnTo>
                    <a:lnTo>
                      <a:pt x="0"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32" name="Freeform 44"/>
              <p:cNvSpPr>
                <a:spLocks/>
              </p:cNvSpPr>
              <p:nvPr/>
            </p:nvSpPr>
            <p:spPr bwMode="auto">
              <a:xfrm>
                <a:off x="3120" y="1906"/>
                <a:ext cx="71" cy="70"/>
              </a:xfrm>
              <a:custGeom>
                <a:avLst/>
                <a:gdLst>
                  <a:gd name="T0" fmla="*/ 0 w 125"/>
                  <a:gd name="T1" fmla="*/ 1 h 113"/>
                  <a:gd name="T2" fmla="*/ 1 w 125"/>
                  <a:gd name="T3" fmla="*/ 0 h 113"/>
                  <a:gd name="T4" fmla="*/ 1 w 125"/>
                  <a:gd name="T5" fmla="*/ 1 h 113"/>
                  <a:gd name="T6" fmla="*/ 1 w 125"/>
                  <a:gd name="T7" fmla="*/ 1 h 113"/>
                  <a:gd name="T8" fmla="*/ 1 w 125"/>
                  <a:gd name="T9" fmla="*/ 1 h 113"/>
                  <a:gd name="T10" fmla="*/ 1 w 125"/>
                  <a:gd name="T11" fmla="*/ 1 h 113"/>
                  <a:gd name="T12" fmla="*/ 1 w 125"/>
                  <a:gd name="T13" fmla="*/ 1 h 113"/>
                  <a:gd name="T14" fmla="*/ 1 w 125"/>
                  <a:gd name="T15" fmla="*/ 1 h 113"/>
                  <a:gd name="T16" fmla="*/ 1 w 125"/>
                  <a:gd name="T17" fmla="*/ 1 h 113"/>
                  <a:gd name="T18" fmla="*/ 1 w 125"/>
                  <a:gd name="T19" fmla="*/ 1 h 113"/>
                  <a:gd name="T20" fmla="*/ 1 w 125"/>
                  <a:gd name="T21" fmla="*/ 1 h 113"/>
                  <a:gd name="T22" fmla="*/ 1 w 125"/>
                  <a:gd name="T23" fmla="*/ 1 h 113"/>
                  <a:gd name="T24" fmla="*/ 0 w 125"/>
                  <a:gd name="T25" fmla="*/ 1 h 11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5"/>
                  <a:gd name="T40" fmla="*/ 0 h 113"/>
                  <a:gd name="T41" fmla="*/ 125 w 125"/>
                  <a:gd name="T42" fmla="*/ 113 h 11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5" h="113">
                    <a:moveTo>
                      <a:pt x="0" y="50"/>
                    </a:moveTo>
                    <a:lnTo>
                      <a:pt x="88" y="0"/>
                    </a:lnTo>
                    <a:lnTo>
                      <a:pt x="125" y="61"/>
                    </a:lnTo>
                    <a:lnTo>
                      <a:pt x="113" y="67"/>
                    </a:lnTo>
                    <a:lnTo>
                      <a:pt x="84" y="17"/>
                    </a:lnTo>
                    <a:lnTo>
                      <a:pt x="58" y="33"/>
                    </a:lnTo>
                    <a:lnTo>
                      <a:pt x="84" y="79"/>
                    </a:lnTo>
                    <a:lnTo>
                      <a:pt x="75" y="84"/>
                    </a:lnTo>
                    <a:lnTo>
                      <a:pt x="46" y="38"/>
                    </a:lnTo>
                    <a:lnTo>
                      <a:pt x="17" y="56"/>
                    </a:lnTo>
                    <a:lnTo>
                      <a:pt x="48" y="107"/>
                    </a:lnTo>
                    <a:lnTo>
                      <a:pt x="38" y="113"/>
                    </a:lnTo>
                    <a:lnTo>
                      <a:pt x="0" y="5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33" name="Freeform 45"/>
              <p:cNvSpPr>
                <a:spLocks/>
              </p:cNvSpPr>
              <p:nvPr/>
            </p:nvSpPr>
            <p:spPr bwMode="auto">
              <a:xfrm>
                <a:off x="3152" y="1959"/>
                <a:ext cx="65" cy="48"/>
              </a:xfrm>
              <a:custGeom>
                <a:avLst/>
                <a:gdLst>
                  <a:gd name="T0" fmla="*/ 0 w 111"/>
                  <a:gd name="T1" fmla="*/ 1 h 77"/>
                  <a:gd name="T2" fmla="*/ 1 w 111"/>
                  <a:gd name="T3" fmla="*/ 1 h 77"/>
                  <a:gd name="T4" fmla="*/ 1 w 111"/>
                  <a:gd name="T5" fmla="*/ 1 h 77"/>
                  <a:gd name="T6" fmla="*/ 1 w 111"/>
                  <a:gd name="T7" fmla="*/ 0 h 77"/>
                  <a:gd name="T8" fmla="*/ 1 w 111"/>
                  <a:gd name="T9" fmla="*/ 1 h 77"/>
                  <a:gd name="T10" fmla="*/ 1 w 111"/>
                  <a:gd name="T11" fmla="*/ 1 h 77"/>
                  <a:gd name="T12" fmla="*/ 1 w 111"/>
                  <a:gd name="T13" fmla="*/ 1 h 77"/>
                  <a:gd name="T14" fmla="*/ 1 w 111"/>
                  <a:gd name="T15" fmla="*/ 1 h 77"/>
                  <a:gd name="T16" fmla="*/ 0 w 111"/>
                  <a:gd name="T17" fmla="*/ 1 h 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1"/>
                  <a:gd name="T28" fmla="*/ 0 h 77"/>
                  <a:gd name="T29" fmla="*/ 111 w 111"/>
                  <a:gd name="T30" fmla="*/ 77 h 7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1" h="77">
                    <a:moveTo>
                      <a:pt x="0" y="66"/>
                    </a:moveTo>
                    <a:lnTo>
                      <a:pt x="82" y="33"/>
                    </a:lnTo>
                    <a:lnTo>
                      <a:pt x="69" y="4"/>
                    </a:lnTo>
                    <a:lnTo>
                      <a:pt x="80" y="0"/>
                    </a:lnTo>
                    <a:lnTo>
                      <a:pt x="111" y="71"/>
                    </a:lnTo>
                    <a:lnTo>
                      <a:pt x="99" y="75"/>
                    </a:lnTo>
                    <a:lnTo>
                      <a:pt x="88" y="44"/>
                    </a:lnTo>
                    <a:lnTo>
                      <a:pt x="5" y="77"/>
                    </a:lnTo>
                    <a:lnTo>
                      <a:pt x="0"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34" name="Freeform 46"/>
              <p:cNvSpPr>
                <a:spLocks noEditPoints="1"/>
              </p:cNvSpPr>
              <p:nvPr/>
            </p:nvSpPr>
            <p:spPr bwMode="auto">
              <a:xfrm>
                <a:off x="3167" y="2014"/>
                <a:ext cx="69" cy="28"/>
              </a:xfrm>
              <a:custGeom>
                <a:avLst/>
                <a:gdLst>
                  <a:gd name="T0" fmla="*/ 0 w 120"/>
                  <a:gd name="T1" fmla="*/ 1 h 46"/>
                  <a:gd name="T2" fmla="*/ 1 w 120"/>
                  <a:gd name="T3" fmla="*/ 1 h 46"/>
                  <a:gd name="T4" fmla="*/ 1 w 120"/>
                  <a:gd name="T5" fmla="*/ 1 h 46"/>
                  <a:gd name="T6" fmla="*/ 1 w 120"/>
                  <a:gd name="T7" fmla="*/ 1 h 46"/>
                  <a:gd name="T8" fmla="*/ 0 w 120"/>
                  <a:gd name="T9" fmla="*/ 1 h 46"/>
                  <a:gd name="T10" fmla="*/ 1 w 120"/>
                  <a:gd name="T11" fmla="*/ 1 h 46"/>
                  <a:gd name="T12" fmla="*/ 1 w 120"/>
                  <a:gd name="T13" fmla="*/ 0 h 46"/>
                  <a:gd name="T14" fmla="*/ 1 w 120"/>
                  <a:gd name="T15" fmla="*/ 1 h 46"/>
                  <a:gd name="T16" fmla="*/ 1 w 120"/>
                  <a:gd name="T17" fmla="*/ 1 h 46"/>
                  <a:gd name="T18" fmla="*/ 1 w 120"/>
                  <a:gd name="T19" fmla="*/ 1 h 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0"/>
                  <a:gd name="T31" fmla="*/ 0 h 46"/>
                  <a:gd name="T32" fmla="*/ 120 w 120"/>
                  <a:gd name="T33" fmla="*/ 46 h 4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0" h="46">
                    <a:moveTo>
                      <a:pt x="0" y="34"/>
                    </a:moveTo>
                    <a:lnTo>
                      <a:pt x="95" y="7"/>
                    </a:lnTo>
                    <a:lnTo>
                      <a:pt x="99" y="19"/>
                    </a:lnTo>
                    <a:lnTo>
                      <a:pt x="3" y="46"/>
                    </a:lnTo>
                    <a:lnTo>
                      <a:pt x="0" y="34"/>
                    </a:lnTo>
                    <a:close/>
                    <a:moveTo>
                      <a:pt x="101" y="3"/>
                    </a:moveTo>
                    <a:lnTo>
                      <a:pt x="117" y="0"/>
                    </a:lnTo>
                    <a:lnTo>
                      <a:pt x="120" y="15"/>
                    </a:lnTo>
                    <a:lnTo>
                      <a:pt x="105" y="19"/>
                    </a:lnTo>
                    <a:lnTo>
                      <a:pt x="101"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35" name="Freeform 47"/>
              <p:cNvSpPr>
                <a:spLocks noEditPoints="1"/>
              </p:cNvSpPr>
              <p:nvPr/>
            </p:nvSpPr>
            <p:spPr bwMode="auto">
              <a:xfrm>
                <a:off x="2478" y="2408"/>
                <a:ext cx="58" cy="50"/>
              </a:xfrm>
              <a:custGeom>
                <a:avLst/>
                <a:gdLst>
                  <a:gd name="T0" fmla="*/ 0 w 100"/>
                  <a:gd name="T1" fmla="*/ 1 h 80"/>
                  <a:gd name="T2" fmla="*/ 1 w 100"/>
                  <a:gd name="T3" fmla="*/ 1 h 80"/>
                  <a:gd name="T4" fmla="*/ 1 w 100"/>
                  <a:gd name="T5" fmla="*/ 1 h 80"/>
                  <a:gd name="T6" fmla="*/ 1 w 100"/>
                  <a:gd name="T7" fmla="*/ 1 h 80"/>
                  <a:gd name="T8" fmla="*/ 0 w 100"/>
                  <a:gd name="T9" fmla="*/ 1 h 80"/>
                  <a:gd name="T10" fmla="*/ 1 w 100"/>
                  <a:gd name="T11" fmla="*/ 1 h 80"/>
                  <a:gd name="T12" fmla="*/ 1 w 100"/>
                  <a:gd name="T13" fmla="*/ 0 h 80"/>
                  <a:gd name="T14" fmla="*/ 1 w 100"/>
                  <a:gd name="T15" fmla="*/ 1 h 80"/>
                  <a:gd name="T16" fmla="*/ 1 w 100"/>
                  <a:gd name="T17" fmla="*/ 1 h 80"/>
                  <a:gd name="T18" fmla="*/ 1 w 100"/>
                  <a:gd name="T19" fmla="*/ 1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0"/>
                  <a:gd name="T31" fmla="*/ 0 h 80"/>
                  <a:gd name="T32" fmla="*/ 100 w 10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0" h="80">
                    <a:moveTo>
                      <a:pt x="0" y="70"/>
                    </a:moveTo>
                    <a:lnTo>
                      <a:pt x="75" y="13"/>
                    </a:lnTo>
                    <a:lnTo>
                      <a:pt x="82" y="23"/>
                    </a:lnTo>
                    <a:lnTo>
                      <a:pt x="8" y="80"/>
                    </a:lnTo>
                    <a:lnTo>
                      <a:pt x="0" y="70"/>
                    </a:lnTo>
                    <a:close/>
                    <a:moveTo>
                      <a:pt x="79" y="9"/>
                    </a:moveTo>
                    <a:lnTo>
                      <a:pt x="90" y="0"/>
                    </a:lnTo>
                    <a:lnTo>
                      <a:pt x="100" y="11"/>
                    </a:lnTo>
                    <a:lnTo>
                      <a:pt x="88" y="21"/>
                    </a:lnTo>
                    <a:lnTo>
                      <a:pt x="79"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36" name="Freeform 48"/>
              <p:cNvSpPr>
                <a:spLocks noEditPoints="1"/>
              </p:cNvSpPr>
              <p:nvPr/>
            </p:nvSpPr>
            <p:spPr bwMode="auto">
              <a:xfrm>
                <a:off x="2492" y="2437"/>
                <a:ext cx="66" cy="62"/>
              </a:xfrm>
              <a:custGeom>
                <a:avLst/>
                <a:gdLst>
                  <a:gd name="T0" fmla="*/ 1 w 115"/>
                  <a:gd name="T1" fmla="*/ 1 h 100"/>
                  <a:gd name="T2" fmla="*/ 1 w 115"/>
                  <a:gd name="T3" fmla="*/ 1 h 100"/>
                  <a:gd name="T4" fmla="*/ 1 w 115"/>
                  <a:gd name="T5" fmla="*/ 1 h 100"/>
                  <a:gd name="T6" fmla="*/ 1 w 115"/>
                  <a:gd name="T7" fmla="*/ 1 h 100"/>
                  <a:gd name="T8" fmla="*/ 1 w 115"/>
                  <a:gd name="T9" fmla="*/ 1 h 100"/>
                  <a:gd name="T10" fmla="*/ 1 w 115"/>
                  <a:gd name="T11" fmla="*/ 1 h 100"/>
                  <a:gd name="T12" fmla="*/ 1 w 115"/>
                  <a:gd name="T13" fmla="*/ 1 h 100"/>
                  <a:gd name="T14" fmla="*/ 1 w 115"/>
                  <a:gd name="T15" fmla="*/ 1 h 100"/>
                  <a:gd name="T16" fmla="*/ 1 w 115"/>
                  <a:gd name="T17" fmla="*/ 1 h 100"/>
                  <a:gd name="T18" fmla="*/ 1 w 115"/>
                  <a:gd name="T19" fmla="*/ 1 h 100"/>
                  <a:gd name="T20" fmla="*/ 1 w 115"/>
                  <a:gd name="T21" fmla="*/ 1 h 100"/>
                  <a:gd name="T22" fmla="*/ 1 w 115"/>
                  <a:gd name="T23" fmla="*/ 1 h 100"/>
                  <a:gd name="T24" fmla="*/ 1 w 115"/>
                  <a:gd name="T25" fmla="*/ 1 h 100"/>
                  <a:gd name="T26" fmla="*/ 1 w 115"/>
                  <a:gd name="T27" fmla="*/ 1 h 100"/>
                  <a:gd name="T28" fmla="*/ 1 w 115"/>
                  <a:gd name="T29" fmla="*/ 1 h 100"/>
                  <a:gd name="T30" fmla="*/ 1 w 115"/>
                  <a:gd name="T31" fmla="*/ 1 h 100"/>
                  <a:gd name="T32" fmla="*/ 1 w 115"/>
                  <a:gd name="T33" fmla="*/ 1 h 100"/>
                  <a:gd name="T34" fmla="*/ 1 w 115"/>
                  <a:gd name="T35" fmla="*/ 1 h 100"/>
                  <a:gd name="T36" fmla="*/ 1 w 115"/>
                  <a:gd name="T37" fmla="*/ 1 h 100"/>
                  <a:gd name="T38" fmla="*/ 1 w 115"/>
                  <a:gd name="T39" fmla="*/ 1 h 100"/>
                  <a:gd name="T40" fmla="*/ 1 w 115"/>
                  <a:gd name="T41" fmla="*/ 1 h 100"/>
                  <a:gd name="T42" fmla="*/ 1 w 115"/>
                  <a:gd name="T43" fmla="*/ 1 h 100"/>
                  <a:gd name="T44" fmla="*/ 1 w 115"/>
                  <a:gd name="T45" fmla="*/ 1 h 100"/>
                  <a:gd name="T46" fmla="*/ 1 w 115"/>
                  <a:gd name="T47" fmla="*/ 1 h 100"/>
                  <a:gd name="T48" fmla="*/ 1 w 115"/>
                  <a:gd name="T49" fmla="*/ 1 h 100"/>
                  <a:gd name="T50" fmla="*/ 1 w 115"/>
                  <a:gd name="T51" fmla="*/ 1 h 100"/>
                  <a:gd name="T52" fmla="*/ 1 w 115"/>
                  <a:gd name="T53" fmla="*/ 1 h 100"/>
                  <a:gd name="T54" fmla="*/ 1 w 115"/>
                  <a:gd name="T55" fmla="*/ 1 h 100"/>
                  <a:gd name="T56" fmla="*/ 1 w 115"/>
                  <a:gd name="T57" fmla="*/ 1 h 100"/>
                  <a:gd name="T58" fmla="*/ 1 w 115"/>
                  <a:gd name="T59" fmla="*/ 1 h 100"/>
                  <a:gd name="T60" fmla="*/ 1 w 115"/>
                  <a:gd name="T61" fmla="*/ 1 h 100"/>
                  <a:gd name="T62" fmla="*/ 1 w 115"/>
                  <a:gd name="T63" fmla="*/ 1 h 100"/>
                  <a:gd name="T64" fmla="*/ 1 w 115"/>
                  <a:gd name="T65" fmla="*/ 1 h 100"/>
                  <a:gd name="T66" fmla="*/ 1 w 115"/>
                  <a:gd name="T67" fmla="*/ 1 h 100"/>
                  <a:gd name="T68" fmla="*/ 1 w 115"/>
                  <a:gd name="T69" fmla="*/ 1 h 100"/>
                  <a:gd name="T70" fmla="*/ 1 w 115"/>
                  <a:gd name="T71" fmla="*/ 1 h 100"/>
                  <a:gd name="T72" fmla="*/ 1 w 115"/>
                  <a:gd name="T73" fmla="*/ 1 h 100"/>
                  <a:gd name="T74" fmla="*/ 1 w 115"/>
                  <a:gd name="T75" fmla="*/ 1 h 100"/>
                  <a:gd name="T76" fmla="*/ 1 w 115"/>
                  <a:gd name="T77" fmla="*/ 1 h 10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15"/>
                  <a:gd name="T118" fmla="*/ 0 h 100"/>
                  <a:gd name="T119" fmla="*/ 115 w 115"/>
                  <a:gd name="T120" fmla="*/ 100 h 10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15" h="100">
                    <a:moveTo>
                      <a:pt x="75" y="77"/>
                    </a:moveTo>
                    <a:lnTo>
                      <a:pt x="80" y="89"/>
                    </a:lnTo>
                    <a:lnTo>
                      <a:pt x="75" y="92"/>
                    </a:lnTo>
                    <a:lnTo>
                      <a:pt x="67" y="94"/>
                    </a:lnTo>
                    <a:lnTo>
                      <a:pt x="61" y="94"/>
                    </a:lnTo>
                    <a:lnTo>
                      <a:pt x="54" y="94"/>
                    </a:lnTo>
                    <a:lnTo>
                      <a:pt x="48" y="92"/>
                    </a:lnTo>
                    <a:lnTo>
                      <a:pt x="42" y="91"/>
                    </a:lnTo>
                    <a:lnTo>
                      <a:pt x="36" y="87"/>
                    </a:lnTo>
                    <a:lnTo>
                      <a:pt x="31" y="81"/>
                    </a:lnTo>
                    <a:lnTo>
                      <a:pt x="23" y="69"/>
                    </a:lnTo>
                    <a:lnTo>
                      <a:pt x="19" y="60"/>
                    </a:lnTo>
                    <a:lnTo>
                      <a:pt x="19" y="48"/>
                    </a:lnTo>
                    <a:lnTo>
                      <a:pt x="21" y="37"/>
                    </a:lnTo>
                    <a:lnTo>
                      <a:pt x="29" y="25"/>
                    </a:lnTo>
                    <a:lnTo>
                      <a:pt x="36" y="16"/>
                    </a:lnTo>
                    <a:lnTo>
                      <a:pt x="48" y="8"/>
                    </a:lnTo>
                    <a:lnTo>
                      <a:pt x="59" y="2"/>
                    </a:lnTo>
                    <a:lnTo>
                      <a:pt x="71" y="0"/>
                    </a:lnTo>
                    <a:lnTo>
                      <a:pt x="82" y="2"/>
                    </a:lnTo>
                    <a:lnTo>
                      <a:pt x="94" y="8"/>
                    </a:lnTo>
                    <a:lnTo>
                      <a:pt x="103" y="16"/>
                    </a:lnTo>
                    <a:lnTo>
                      <a:pt x="107" y="22"/>
                    </a:lnTo>
                    <a:lnTo>
                      <a:pt x="111" y="25"/>
                    </a:lnTo>
                    <a:lnTo>
                      <a:pt x="113" y="31"/>
                    </a:lnTo>
                    <a:lnTo>
                      <a:pt x="115" y="37"/>
                    </a:lnTo>
                    <a:lnTo>
                      <a:pt x="115" y="43"/>
                    </a:lnTo>
                    <a:lnTo>
                      <a:pt x="113" y="50"/>
                    </a:lnTo>
                    <a:lnTo>
                      <a:pt x="111" y="56"/>
                    </a:lnTo>
                    <a:lnTo>
                      <a:pt x="109" y="62"/>
                    </a:lnTo>
                    <a:lnTo>
                      <a:pt x="98" y="54"/>
                    </a:lnTo>
                    <a:lnTo>
                      <a:pt x="102" y="45"/>
                    </a:lnTo>
                    <a:lnTo>
                      <a:pt x="102" y="37"/>
                    </a:lnTo>
                    <a:lnTo>
                      <a:pt x="100" y="29"/>
                    </a:lnTo>
                    <a:lnTo>
                      <a:pt x="96" y="22"/>
                    </a:lnTo>
                    <a:lnTo>
                      <a:pt x="88" y="16"/>
                    </a:lnTo>
                    <a:lnTo>
                      <a:pt x="79" y="12"/>
                    </a:lnTo>
                    <a:lnTo>
                      <a:pt x="71" y="12"/>
                    </a:lnTo>
                    <a:lnTo>
                      <a:pt x="61" y="14"/>
                    </a:lnTo>
                    <a:lnTo>
                      <a:pt x="54" y="20"/>
                    </a:lnTo>
                    <a:lnTo>
                      <a:pt x="46" y="25"/>
                    </a:lnTo>
                    <a:lnTo>
                      <a:pt x="38" y="33"/>
                    </a:lnTo>
                    <a:lnTo>
                      <a:pt x="33" y="43"/>
                    </a:lnTo>
                    <a:lnTo>
                      <a:pt x="31" y="50"/>
                    </a:lnTo>
                    <a:lnTo>
                      <a:pt x="31" y="58"/>
                    </a:lnTo>
                    <a:lnTo>
                      <a:pt x="33" y="68"/>
                    </a:lnTo>
                    <a:lnTo>
                      <a:pt x="38" y="73"/>
                    </a:lnTo>
                    <a:lnTo>
                      <a:pt x="46" y="79"/>
                    </a:lnTo>
                    <a:lnTo>
                      <a:pt x="56" y="83"/>
                    </a:lnTo>
                    <a:lnTo>
                      <a:pt x="65" y="81"/>
                    </a:lnTo>
                    <a:lnTo>
                      <a:pt x="75" y="77"/>
                    </a:lnTo>
                    <a:close/>
                    <a:moveTo>
                      <a:pt x="17" y="79"/>
                    </a:moveTo>
                    <a:lnTo>
                      <a:pt x="29" y="73"/>
                    </a:lnTo>
                    <a:lnTo>
                      <a:pt x="34" y="81"/>
                    </a:lnTo>
                    <a:lnTo>
                      <a:pt x="27" y="83"/>
                    </a:lnTo>
                    <a:lnTo>
                      <a:pt x="31" y="87"/>
                    </a:lnTo>
                    <a:lnTo>
                      <a:pt x="31" y="91"/>
                    </a:lnTo>
                    <a:lnTo>
                      <a:pt x="31" y="94"/>
                    </a:lnTo>
                    <a:lnTo>
                      <a:pt x="29" y="98"/>
                    </a:lnTo>
                    <a:lnTo>
                      <a:pt x="25" y="100"/>
                    </a:lnTo>
                    <a:lnTo>
                      <a:pt x="19" y="100"/>
                    </a:lnTo>
                    <a:lnTo>
                      <a:pt x="13" y="98"/>
                    </a:lnTo>
                    <a:lnTo>
                      <a:pt x="6" y="92"/>
                    </a:lnTo>
                    <a:lnTo>
                      <a:pt x="4" y="89"/>
                    </a:lnTo>
                    <a:lnTo>
                      <a:pt x="0" y="85"/>
                    </a:lnTo>
                    <a:lnTo>
                      <a:pt x="6" y="81"/>
                    </a:lnTo>
                    <a:lnTo>
                      <a:pt x="9" y="83"/>
                    </a:lnTo>
                    <a:lnTo>
                      <a:pt x="11" y="85"/>
                    </a:lnTo>
                    <a:lnTo>
                      <a:pt x="15" y="89"/>
                    </a:lnTo>
                    <a:lnTo>
                      <a:pt x="17" y="91"/>
                    </a:lnTo>
                    <a:lnTo>
                      <a:pt x="19" y="91"/>
                    </a:lnTo>
                    <a:lnTo>
                      <a:pt x="21" y="89"/>
                    </a:lnTo>
                    <a:lnTo>
                      <a:pt x="23" y="87"/>
                    </a:lnTo>
                    <a:lnTo>
                      <a:pt x="21" y="85"/>
                    </a:lnTo>
                    <a:lnTo>
                      <a:pt x="19" y="83"/>
                    </a:lnTo>
                    <a:lnTo>
                      <a:pt x="17" y="7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37" name="Freeform 49"/>
              <p:cNvSpPr>
                <a:spLocks noEditPoints="1"/>
              </p:cNvSpPr>
              <p:nvPr/>
            </p:nvSpPr>
            <p:spPr bwMode="auto">
              <a:xfrm>
                <a:off x="2536" y="2457"/>
                <a:ext cx="49" cy="58"/>
              </a:xfrm>
              <a:custGeom>
                <a:avLst/>
                <a:gdLst>
                  <a:gd name="T0" fmla="*/ 0 w 86"/>
                  <a:gd name="T1" fmla="*/ 1 h 96"/>
                  <a:gd name="T2" fmla="*/ 1 w 86"/>
                  <a:gd name="T3" fmla="*/ 1 h 96"/>
                  <a:gd name="T4" fmla="*/ 1 w 86"/>
                  <a:gd name="T5" fmla="*/ 1 h 96"/>
                  <a:gd name="T6" fmla="*/ 1 w 86"/>
                  <a:gd name="T7" fmla="*/ 1 h 96"/>
                  <a:gd name="T8" fmla="*/ 0 w 86"/>
                  <a:gd name="T9" fmla="*/ 1 h 96"/>
                  <a:gd name="T10" fmla="*/ 1 w 86"/>
                  <a:gd name="T11" fmla="*/ 1 h 96"/>
                  <a:gd name="T12" fmla="*/ 1 w 86"/>
                  <a:gd name="T13" fmla="*/ 0 h 96"/>
                  <a:gd name="T14" fmla="*/ 1 w 86"/>
                  <a:gd name="T15" fmla="*/ 1 h 96"/>
                  <a:gd name="T16" fmla="*/ 1 w 86"/>
                  <a:gd name="T17" fmla="*/ 1 h 96"/>
                  <a:gd name="T18" fmla="*/ 1 w 86"/>
                  <a:gd name="T19" fmla="*/ 1 h 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
                  <a:gd name="T31" fmla="*/ 0 h 96"/>
                  <a:gd name="T32" fmla="*/ 86 w 86"/>
                  <a:gd name="T33" fmla="*/ 96 h 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 h="96">
                    <a:moveTo>
                      <a:pt x="0" y="86"/>
                    </a:moveTo>
                    <a:lnTo>
                      <a:pt x="63" y="15"/>
                    </a:lnTo>
                    <a:lnTo>
                      <a:pt x="72" y="25"/>
                    </a:lnTo>
                    <a:lnTo>
                      <a:pt x="9" y="96"/>
                    </a:lnTo>
                    <a:lnTo>
                      <a:pt x="0" y="86"/>
                    </a:lnTo>
                    <a:close/>
                    <a:moveTo>
                      <a:pt x="65" y="12"/>
                    </a:moveTo>
                    <a:lnTo>
                      <a:pt x="74" y="0"/>
                    </a:lnTo>
                    <a:lnTo>
                      <a:pt x="86" y="10"/>
                    </a:lnTo>
                    <a:lnTo>
                      <a:pt x="76" y="21"/>
                    </a:lnTo>
                    <a:lnTo>
                      <a:pt x="65"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38" name="Freeform 50"/>
              <p:cNvSpPr>
                <a:spLocks noEditPoints="1"/>
              </p:cNvSpPr>
              <p:nvPr/>
            </p:nvSpPr>
            <p:spPr bwMode="auto">
              <a:xfrm>
                <a:off x="2554" y="2484"/>
                <a:ext cx="58" cy="67"/>
              </a:xfrm>
              <a:custGeom>
                <a:avLst/>
                <a:gdLst>
                  <a:gd name="T0" fmla="*/ 1 w 102"/>
                  <a:gd name="T1" fmla="*/ 1 h 109"/>
                  <a:gd name="T2" fmla="*/ 1 w 102"/>
                  <a:gd name="T3" fmla="*/ 1 h 109"/>
                  <a:gd name="T4" fmla="*/ 1 w 102"/>
                  <a:gd name="T5" fmla="*/ 1 h 109"/>
                  <a:gd name="T6" fmla="*/ 1 w 102"/>
                  <a:gd name="T7" fmla="*/ 1 h 109"/>
                  <a:gd name="T8" fmla="*/ 1 w 102"/>
                  <a:gd name="T9" fmla="*/ 1 h 109"/>
                  <a:gd name="T10" fmla="*/ 1 w 102"/>
                  <a:gd name="T11" fmla="*/ 1 h 109"/>
                  <a:gd name="T12" fmla="*/ 1 w 102"/>
                  <a:gd name="T13" fmla="*/ 1 h 109"/>
                  <a:gd name="T14" fmla="*/ 1 w 102"/>
                  <a:gd name="T15" fmla="*/ 1 h 109"/>
                  <a:gd name="T16" fmla="*/ 1 w 102"/>
                  <a:gd name="T17" fmla="*/ 1 h 109"/>
                  <a:gd name="T18" fmla="*/ 1 w 102"/>
                  <a:gd name="T19" fmla="*/ 1 h 109"/>
                  <a:gd name="T20" fmla="*/ 1 w 102"/>
                  <a:gd name="T21" fmla="*/ 1 h 109"/>
                  <a:gd name="T22" fmla="*/ 1 w 102"/>
                  <a:gd name="T23" fmla="*/ 1 h 109"/>
                  <a:gd name="T24" fmla="*/ 1 w 102"/>
                  <a:gd name="T25" fmla="*/ 1 h 109"/>
                  <a:gd name="T26" fmla="*/ 1 w 102"/>
                  <a:gd name="T27" fmla="*/ 1 h 109"/>
                  <a:gd name="T28" fmla="*/ 1 w 102"/>
                  <a:gd name="T29" fmla="*/ 1 h 109"/>
                  <a:gd name="T30" fmla="*/ 1 w 102"/>
                  <a:gd name="T31" fmla="*/ 1 h 109"/>
                  <a:gd name="T32" fmla="*/ 1 w 102"/>
                  <a:gd name="T33" fmla="*/ 1 h 109"/>
                  <a:gd name="T34" fmla="*/ 1 w 102"/>
                  <a:gd name="T35" fmla="*/ 1 h 109"/>
                  <a:gd name="T36" fmla="*/ 1 w 102"/>
                  <a:gd name="T37" fmla="*/ 1 h 109"/>
                  <a:gd name="T38" fmla="*/ 1 w 102"/>
                  <a:gd name="T39" fmla="*/ 1 h 109"/>
                  <a:gd name="T40" fmla="*/ 1 w 102"/>
                  <a:gd name="T41" fmla="*/ 1 h 109"/>
                  <a:gd name="T42" fmla="*/ 1 w 102"/>
                  <a:gd name="T43" fmla="*/ 1 h 109"/>
                  <a:gd name="T44" fmla="*/ 1 w 102"/>
                  <a:gd name="T45" fmla="*/ 1 h 109"/>
                  <a:gd name="T46" fmla="*/ 1 w 102"/>
                  <a:gd name="T47" fmla="*/ 1 h 109"/>
                  <a:gd name="T48" fmla="*/ 1 w 102"/>
                  <a:gd name="T49" fmla="*/ 1 h 109"/>
                  <a:gd name="T50" fmla="*/ 1 w 102"/>
                  <a:gd name="T51" fmla="*/ 1 h 109"/>
                  <a:gd name="T52" fmla="*/ 1 w 102"/>
                  <a:gd name="T53" fmla="*/ 1 h 109"/>
                  <a:gd name="T54" fmla="*/ 1 w 102"/>
                  <a:gd name="T55" fmla="*/ 1 h 109"/>
                  <a:gd name="T56" fmla="*/ 1 w 102"/>
                  <a:gd name="T57" fmla="*/ 1 h 109"/>
                  <a:gd name="T58" fmla="*/ 1 w 102"/>
                  <a:gd name="T59" fmla="*/ 1 h 109"/>
                  <a:gd name="T60" fmla="*/ 1 w 102"/>
                  <a:gd name="T61" fmla="*/ 1 h 109"/>
                  <a:gd name="T62" fmla="*/ 1 w 102"/>
                  <a:gd name="T63" fmla="*/ 1 h 109"/>
                  <a:gd name="T64" fmla="*/ 1 w 102"/>
                  <a:gd name="T65" fmla="*/ 1 h 109"/>
                  <a:gd name="T66" fmla="*/ 1 w 102"/>
                  <a:gd name="T67" fmla="*/ 1 h 109"/>
                  <a:gd name="T68" fmla="*/ 1 w 102"/>
                  <a:gd name="T69" fmla="*/ 1 h 109"/>
                  <a:gd name="T70" fmla="*/ 1 w 102"/>
                  <a:gd name="T71" fmla="*/ 1 h 109"/>
                  <a:gd name="T72" fmla="*/ 1 w 102"/>
                  <a:gd name="T73" fmla="*/ 1 h 109"/>
                  <a:gd name="T74" fmla="*/ 1 w 102"/>
                  <a:gd name="T75" fmla="*/ 1 h 109"/>
                  <a:gd name="T76" fmla="*/ 1 w 102"/>
                  <a:gd name="T77" fmla="*/ 1 h 109"/>
                  <a:gd name="T78" fmla="*/ 1 w 102"/>
                  <a:gd name="T79" fmla="*/ 1 h 109"/>
                  <a:gd name="T80" fmla="*/ 1 w 102"/>
                  <a:gd name="T81" fmla="*/ 1 h 109"/>
                  <a:gd name="T82" fmla="*/ 1 w 102"/>
                  <a:gd name="T83" fmla="*/ 1 h 109"/>
                  <a:gd name="T84" fmla="*/ 1 w 102"/>
                  <a:gd name="T85" fmla="*/ 1 h 109"/>
                  <a:gd name="T86" fmla="*/ 1 w 102"/>
                  <a:gd name="T87" fmla="*/ 1 h 109"/>
                  <a:gd name="T88" fmla="*/ 1 w 102"/>
                  <a:gd name="T89" fmla="*/ 1 h 109"/>
                  <a:gd name="T90" fmla="*/ 1 w 102"/>
                  <a:gd name="T91" fmla="*/ 1 h 109"/>
                  <a:gd name="T92" fmla="*/ 1 w 102"/>
                  <a:gd name="T93" fmla="*/ 1 h 109"/>
                  <a:gd name="T94" fmla="*/ 1 w 102"/>
                  <a:gd name="T95" fmla="*/ 1 h 10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2"/>
                  <a:gd name="T145" fmla="*/ 0 h 109"/>
                  <a:gd name="T146" fmla="*/ 102 w 102"/>
                  <a:gd name="T147" fmla="*/ 109 h 10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2" h="109">
                    <a:moveTo>
                      <a:pt x="16" y="40"/>
                    </a:moveTo>
                    <a:lnTo>
                      <a:pt x="25" y="46"/>
                    </a:lnTo>
                    <a:lnTo>
                      <a:pt x="23" y="52"/>
                    </a:lnTo>
                    <a:lnTo>
                      <a:pt x="21" y="58"/>
                    </a:lnTo>
                    <a:lnTo>
                      <a:pt x="21" y="63"/>
                    </a:lnTo>
                    <a:lnTo>
                      <a:pt x="25" y="69"/>
                    </a:lnTo>
                    <a:lnTo>
                      <a:pt x="29" y="75"/>
                    </a:lnTo>
                    <a:lnTo>
                      <a:pt x="35" y="79"/>
                    </a:lnTo>
                    <a:lnTo>
                      <a:pt x="41" y="83"/>
                    </a:lnTo>
                    <a:lnTo>
                      <a:pt x="46" y="86"/>
                    </a:lnTo>
                    <a:lnTo>
                      <a:pt x="52" y="86"/>
                    </a:lnTo>
                    <a:lnTo>
                      <a:pt x="56" y="86"/>
                    </a:lnTo>
                    <a:lnTo>
                      <a:pt x="60" y="85"/>
                    </a:lnTo>
                    <a:lnTo>
                      <a:pt x="64" y="81"/>
                    </a:lnTo>
                    <a:lnTo>
                      <a:pt x="65" y="77"/>
                    </a:lnTo>
                    <a:lnTo>
                      <a:pt x="65" y="73"/>
                    </a:lnTo>
                    <a:lnTo>
                      <a:pt x="65" y="69"/>
                    </a:lnTo>
                    <a:lnTo>
                      <a:pt x="62" y="63"/>
                    </a:lnTo>
                    <a:lnTo>
                      <a:pt x="58" y="58"/>
                    </a:lnTo>
                    <a:lnTo>
                      <a:pt x="52" y="50"/>
                    </a:lnTo>
                    <a:lnTo>
                      <a:pt x="44" y="40"/>
                    </a:lnTo>
                    <a:lnTo>
                      <a:pt x="41" y="35"/>
                    </a:lnTo>
                    <a:lnTo>
                      <a:pt x="39" y="27"/>
                    </a:lnTo>
                    <a:lnTo>
                      <a:pt x="39" y="21"/>
                    </a:lnTo>
                    <a:lnTo>
                      <a:pt x="39" y="16"/>
                    </a:lnTo>
                    <a:lnTo>
                      <a:pt x="42" y="10"/>
                    </a:lnTo>
                    <a:lnTo>
                      <a:pt x="48" y="6"/>
                    </a:lnTo>
                    <a:lnTo>
                      <a:pt x="54" y="2"/>
                    </a:lnTo>
                    <a:lnTo>
                      <a:pt x="62" y="0"/>
                    </a:lnTo>
                    <a:lnTo>
                      <a:pt x="69" y="2"/>
                    </a:lnTo>
                    <a:lnTo>
                      <a:pt x="77" y="4"/>
                    </a:lnTo>
                    <a:lnTo>
                      <a:pt x="85" y="10"/>
                    </a:lnTo>
                    <a:lnTo>
                      <a:pt x="92" y="16"/>
                    </a:lnTo>
                    <a:lnTo>
                      <a:pt x="98" y="23"/>
                    </a:lnTo>
                    <a:lnTo>
                      <a:pt x="100" y="31"/>
                    </a:lnTo>
                    <a:lnTo>
                      <a:pt x="102" y="39"/>
                    </a:lnTo>
                    <a:lnTo>
                      <a:pt x="100" y="46"/>
                    </a:lnTo>
                    <a:lnTo>
                      <a:pt x="96" y="54"/>
                    </a:lnTo>
                    <a:lnTo>
                      <a:pt x="87" y="46"/>
                    </a:lnTo>
                    <a:lnTo>
                      <a:pt x="89" y="39"/>
                    </a:lnTo>
                    <a:lnTo>
                      <a:pt x="89" y="33"/>
                    </a:lnTo>
                    <a:lnTo>
                      <a:pt x="85" y="25"/>
                    </a:lnTo>
                    <a:lnTo>
                      <a:pt x="79" y="19"/>
                    </a:lnTo>
                    <a:lnTo>
                      <a:pt x="69" y="14"/>
                    </a:lnTo>
                    <a:lnTo>
                      <a:pt x="64" y="12"/>
                    </a:lnTo>
                    <a:lnTo>
                      <a:pt x="56" y="14"/>
                    </a:lnTo>
                    <a:lnTo>
                      <a:pt x="52" y="17"/>
                    </a:lnTo>
                    <a:lnTo>
                      <a:pt x="50" y="21"/>
                    </a:lnTo>
                    <a:lnTo>
                      <a:pt x="50" y="25"/>
                    </a:lnTo>
                    <a:lnTo>
                      <a:pt x="54" y="33"/>
                    </a:lnTo>
                    <a:lnTo>
                      <a:pt x="62" y="42"/>
                    </a:lnTo>
                    <a:lnTo>
                      <a:pt x="69" y="52"/>
                    </a:lnTo>
                    <a:lnTo>
                      <a:pt x="75" y="60"/>
                    </a:lnTo>
                    <a:lnTo>
                      <a:pt x="77" y="67"/>
                    </a:lnTo>
                    <a:lnTo>
                      <a:pt x="79" y="75"/>
                    </a:lnTo>
                    <a:lnTo>
                      <a:pt x="77" y="81"/>
                    </a:lnTo>
                    <a:lnTo>
                      <a:pt x="73" y="86"/>
                    </a:lnTo>
                    <a:lnTo>
                      <a:pt x="67" y="92"/>
                    </a:lnTo>
                    <a:lnTo>
                      <a:pt x="62" y="96"/>
                    </a:lnTo>
                    <a:lnTo>
                      <a:pt x="54" y="98"/>
                    </a:lnTo>
                    <a:lnTo>
                      <a:pt x="44" y="96"/>
                    </a:lnTo>
                    <a:lnTo>
                      <a:pt x="37" y="94"/>
                    </a:lnTo>
                    <a:lnTo>
                      <a:pt x="29" y="88"/>
                    </a:lnTo>
                    <a:lnTo>
                      <a:pt x="19" y="81"/>
                    </a:lnTo>
                    <a:lnTo>
                      <a:pt x="14" y="73"/>
                    </a:lnTo>
                    <a:lnTo>
                      <a:pt x="10" y="65"/>
                    </a:lnTo>
                    <a:lnTo>
                      <a:pt x="10" y="56"/>
                    </a:lnTo>
                    <a:lnTo>
                      <a:pt x="12" y="48"/>
                    </a:lnTo>
                    <a:lnTo>
                      <a:pt x="16" y="40"/>
                    </a:lnTo>
                    <a:close/>
                    <a:moveTo>
                      <a:pt x="16" y="88"/>
                    </a:moveTo>
                    <a:lnTo>
                      <a:pt x="25" y="83"/>
                    </a:lnTo>
                    <a:lnTo>
                      <a:pt x="31" y="86"/>
                    </a:lnTo>
                    <a:lnTo>
                      <a:pt x="25" y="90"/>
                    </a:lnTo>
                    <a:lnTo>
                      <a:pt x="29" y="94"/>
                    </a:lnTo>
                    <a:lnTo>
                      <a:pt x="31" y="98"/>
                    </a:lnTo>
                    <a:lnTo>
                      <a:pt x="31" y="102"/>
                    </a:lnTo>
                    <a:lnTo>
                      <a:pt x="29" y="106"/>
                    </a:lnTo>
                    <a:lnTo>
                      <a:pt x="25" y="108"/>
                    </a:lnTo>
                    <a:lnTo>
                      <a:pt x="19" y="109"/>
                    </a:lnTo>
                    <a:lnTo>
                      <a:pt x="14" y="108"/>
                    </a:lnTo>
                    <a:lnTo>
                      <a:pt x="6" y="104"/>
                    </a:lnTo>
                    <a:lnTo>
                      <a:pt x="2" y="100"/>
                    </a:lnTo>
                    <a:lnTo>
                      <a:pt x="0" y="98"/>
                    </a:lnTo>
                    <a:lnTo>
                      <a:pt x="4" y="92"/>
                    </a:lnTo>
                    <a:lnTo>
                      <a:pt x="8" y="94"/>
                    </a:lnTo>
                    <a:lnTo>
                      <a:pt x="10" y="96"/>
                    </a:lnTo>
                    <a:lnTo>
                      <a:pt x="14" y="98"/>
                    </a:lnTo>
                    <a:lnTo>
                      <a:pt x="18" y="100"/>
                    </a:lnTo>
                    <a:lnTo>
                      <a:pt x="19" y="100"/>
                    </a:lnTo>
                    <a:lnTo>
                      <a:pt x="21" y="98"/>
                    </a:lnTo>
                    <a:lnTo>
                      <a:pt x="21" y="96"/>
                    </a:lnTo>
                    <a:lnTo>
                      <a:pt x="21" y="94"/>
                    </a:lnTo>
                    <a:lnTo>
                      <a:pt x="19" y="94"/>
                    </a:lnTo>
                    <a:lnTo>
                      <a:pt x="18" y="92"/>
                    </a:lnTo>
                    <a:lnTo>
                      <a:pt x="16" y="8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39" name="Freeform 51"/>
              <p:cNvSpPr>
                <a:spLocks/>
              </p:cNvSpPr>
              <p:nvPr/>
            </p:nvSpPr>
            <p:spPr bwMode="auto">
              <a:xfrm>
                <a:off x="2598" y="2505"/>
                <a:ext cx="35" cy="68"/>
              </a:xfrm>
              <a:custGeom>
                <a:avLst/>
                <a:gdLst>
                  <a:gd name="T0" fmla="*/ 0 w 59"/>
                  <a:gd name="T1" fmla="*/ 1 h 111"/>
                  <a:gd name="T2" fmla="*/ 1 w 59"/>
                  <a:gd name="T3" fmla="*/ 0 h 111"/>
                  <a:gd name="T4" fmla="*/ 1 w 59"/>
                  <a:gd name="T5" fmla="*/ 1 h 111"/>
                  <a:gd name="T6" fmla="*/ 1 w 59"/>
                  <a:gd name="T7" fmla="*/ 1 h 111"/>
                  <a:gd name="T8" fmla="*/ 1 w 59"/>
                  <a:gd name="T9" fmla="*/ 1 h 111"/>
                  <a:gd name="T10" fmla="*/ 1 w 59"/>
                  <a:gd name="T11" fmla="*/ 1 h 111"/>
                  <a:gd name="T12" fmla="*/ 0 w 59"/>
                  <a:gd name="T13" fmla="*/ 1 h 111"/>
                  <a:gd name="T14" fmla="*/ 0 60000 65536"/>
                  <a:gd name="T15" fmla="*/ 0 60000 65536"/>
                  <a:gd name="T16" fmla="*/ 0 60000 65536"/>
                  <a:gd name="T17" fmla="*/ 0 60000 65536"/>
                  <a:gd name="T18" fmla="*/ 0 60000 65536"/>
                  <a:gd name="T19" fmla="*/ 0 60000 65536"/>
                  <a:gd name="T20" fmla="*/ 0 60000 65536"/>
                  <a:gd name="T21" fmla="*/ 0 w 59"/>
                  <a:gd name="T22" fmla="*/ 0 h 111"/>
                  <a:gd name="T23" fmla="*/ 59 w 59"/>
                  <a:gd name="T24" fmla="*/ 111 h 1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111">
                    <a:moveTo>
                      <a:pt x="0" y="80"/>
                    </a:moveTo>
                    <a:lnTo>
                      <a:pt x="50" y="0"/>
                    </a:lnTo>
                    <a:lnTo>
                      <a:pt x="59" y="5"/>
                    </a:lnTo>
                    <a:lnTo>
                      <a:pt x="17" y="76"/>
                    </a:lnTo>
                    <a:lnTo>
                      <a:pt x="58" y="101"/>
                    </a:lnTo>
                    <a:lnTo>
                      <a:pt x="52" y="111"/>
                    </a:lnTo>
                    <a:lnTo>
                      <a:pt x="0" y="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40" name="Freeform 52"/>
              <p:cNvSpPr>
                <a:spLocks/>
              </p:cNvSpPr>
              <p:nvPr/>
            </p:nvSpPr>
            <p:spPr bwMode="auto">
              <a:xfrm>
                <a:off x="2638" y="2522"/>
                <a:ext cx="57" cy="71"/>
              </a:xfrm>
              <a:custGeom>
                <a:avLst/>
                <a:gdLst>
                  <a:gd name="T0" fmla="*/ 0 w 100"/>
                  <a:gd name="T1" fmla="*/ 1 h 114"/>
                  <a:gd name="T2" fmla="*/ 1 w 100"/>
                  <a:gd name="T3" fmla="*/ 0 h 114"/>
                  <a:gd name="T4" fmla="*/ 1 w 100"/>
                  <a:gd name="T5" fmla="*/ 1 h 114"/>
                  <a:gd name="T6" fmla="*/ 1 w 100"/>
                  <a:gd name="T7" fmla="*/ 1 h 114"/>
                  <a:gd name="T8" fmla="*/ 1 w 100"/>
                  <a:gd name="T9" fmla="*/ 1 h 114"/>
                  <a:gd name="T10" fmla="*/ 1 w 100"/>
                  <a:gd name="T11" fmla="*/ 1 h 114"/>
                  <a:gd name="T12" fmla="*/ 1 w 100"/>
                  <a:gd name="T13" fmla="*/ 1 h 114"/>
                  <a:gd name="T14" fmla="*/ 1 w 100"/>
                  <a:gd name="T15" fmla="*/ 1 h 114"/>
                  <a:gd name="T16" fmla="*/ 1 w 100"/>
                  <a:gd name="T17" fmla="*/ 1 h 114"/>
                  <a:gd name="T18" fmla="*/ 1 w 100"/>
                  <a:gd name="T19" fmla="*/ 1 h 114"/>
                  <a:gd name="T20" fmla="*/ 1 w 100"/>
                  <a:gd name="T21" fmla="*/ 1 h 114"/>
                  <a:gd name="T22" fmla="*/ 1 w 100"/>
                  <a:gd name="T23" fmla="*/ 1 h 114"/>
                  <a:gd name="T24" fmla="*/ 0 w 100"/>
                  <a:gd name="T25" fmla="*/ 1 h 1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0"/>
                  <a:gd name="T40" fmla="*/ 0 h 114"/>
                  <a:gd name="T41" fmla="*/ 100 w 100"/>
                  <a:gd name="T42" fmla="*/ 114 h 11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0" h="114">
                    <a:moveTo>
                      <a:pt x="0" y="87"/>
                    </a:moveTo>
                    <a:lnTo>
                      <a:pt x="36" y="0"/>
                    </a:lnTo>
                    <a:lnTo>
                      <a:pt x="100" y="25"/>
                    </a:lnTo>
                    <a:lnTo>
                      <a:pt x="96" y="37"/>
                    </a:lnTo>
                    <a:lnTo>
                      <a:pt x="44" y="16"/>
                    </a:lnTo>
                    <a:lnTo>
                      <a:pt x="33" y="43"/>
                    </a:lnTo>
                    <a:lnTo>
                      <a:pt x="83" y="62"/>
                    </a:lnTo>
                    <a:lnTo>
                      <a:pt x="77" y="71"/>
                    </a:lnTo>
                    <a:lnTo>
                      <a:pt x="29" y="52"/>
                    </a:lnTo>
                    <a:lnTo>
                      <a:pt x="17" y="81"/>
                    </a:lnTo>
                    <a:lnTo>
                      <a:pt x="71" y="104"/>
                    </a:lnTo>
                    <a:lnTo>
                      <a:pt x="67" y="114"/>
                    </a:lnTo>
                    <a:lnTo>
                      <a:pt x="0" y="8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41" name="Freeform 53"/>
              <p:cNvSpPr>
                <a:spLocks noEditPoints="1"/>
              </p:cNvSpPr>
              <p:nvPr/>
            </p:nvSpPr>
            <p:spPr bwMode="auto">
              <a:xfrm>
                <a:off x="2688" y="2540"/>
                <a:ext cx="54" cy="69"/>
              </a:xfrm>
              <a:custGeom>
                <a:avLst/>
                <a:gdLst>
                  <a:gd name="T0" fmla="*/ 0 w 94"/>
                  <a:gd name="T1" fmla="*/ 1 h 113"/>
                  <a:gd name="T2" fmla="*/ 1 w 94"/>
                  <a:gd name="T3" fmla="*/ 0 h 113"/>
                  <a:gd name="T4" fmla="*/ 1 w 94"/>
                  <a:gd name="T5" fmla="*/ 1 h 113"/>
                  <a:gd name="T6" fmla="*/ 1 w 94"/>
                  <a:gd name="T7" fmla="*/ 1 h 113"/>
                  <a:gd name="T8" fmla="*/ 1 w 94"/>
                  <a:gd name="T9" fmla="*/ 1 h 113"/>
                  <a:gd name="T10" fmla="*/ 1 w 94"/>
                  <a:gd name="T11" fmla="*/ 1 h 113"/>
                  <a:gd name="T12" fmla="*/ 1 w 94"/>
                  <a:gd name="T13" fmla="*/ 1 h 113"/>
                  <a:gd name="T14" fmla="*/ 1 w 94"/>
                  <a:gd name="T15" fmla="*/ 1 h 113"/>
                  <a:gd name="T16" fmla="*/ 1 w 94"/>
                  <a:gd name="T17" fmla="*/ 1 h 113"/>
                  <a:gd name="T18" fmla="*/ 1 w 94"/>
                  <a:gd name="T19" fmla="*/ 1 h 113"/>
                  <a:gd name="T20" fmla="*/ 1 w 94"/>
                  <a:gd name="T21" fmla="*/ 1 h 113"/>
                  <a:gd name="T22" fmla="*/ 1 w 94"/>
                  <a:gd name="T23" fmla="*/ 1 h 113"/>
                  <a:gd name="T24" fmla="*/ 1 w 94"/>
                  <a:gd name="T25" fmla="*/ 1 h 113"/>
                  <a:gd name="T26" fmla="*/ 1 w 94"/>
                  <a:gd name="T27" fmla="*/ 1 h 113"/>
                  <a:gd name="T28" fmla="*/ 1 w 94"/>
                  <a:gd name="T29" fmla="*/ 1 h 113"/>
                  <a:gd name="T30" fmla="*/ 1 w 94"/>
                  <a:gd name="T31" fmla="*/ 1 h 113"/>
                  <a:gd name="T32" fmla="*/ 1 w 94"/>
                  <a:gd name="T33" fmla="*/ 1 h 113"/>
                  <a:gd name="T34" fmla="*/ 1 w 94"/>
                  <a:gd name="T35" fmla="*/ 1 h 113"/>
                  <a:gd name="T36" fmla="*/ 1 w 94"/>
                  <a:gd name="T37" fmla="*/ 1 h 113"/>
                  <a:gd name="T38" fmla="*/ 1 w 94"/>
                  <a:gd name="T39" fmla="*/ 1 h 113"/>
                  <a:gd name="T40" fmla="*/ 1 w 94"/>
                  <a:gd name="T41" fmla="*/ 1 h 113"/>
                  <a:gd name="T42" fmla="*/ 1 w 94"/>
                  <a:gd name="T43" fmla="*/ 1 h 113"/>
                  <a:gd name="T44" fmla="*/ 1 w 94"/>
                  <a:gd name="T45" fmla="*/ 1 h 113"/>
                  <a:gd name="T46" fmla="*/ 1 w 94"/>
                  <a:gd name="T47" fmla="*/ 1 h 113"/>
                  <a:gd name="T48" fmla="*/ 1 w 94"/>
                  <a:gd name="T49" fmla="*/ 1 h 113"/>
                  <a:gd name="T50" fmla="*/ 1 w 94"/>
                  <a:gd name="T51" fmla="*/ 1 h 113"/>
                  <a:gd name="T52" fmla="*/ 1 w 94"/>
                  <a:gd name="T53" fmla="*/ 1 h 113"/>
                  <a:gd name="T54" fmla="*/ 1 w 94"/>
                  <a:gd name="T55" fmla="*/ 1 h 113"/>
                  <a:gd name="T56" fmla="*/ 1 w 94"/>
                  <a:gd name="T57" fmla="*/ 1 h 113"/>
                  <a:gd name="T58" fmla="*/ 1 w 94"/>
                  <a:gd name="T59" fmla="*/ 1 h 113"/>
                  <a:gd name="T60" fmla="*/ 0 w 94"/>
                  <a:gd name="T61" fmla="*/ 1 h 113"/>
                  <a:gd name="T62" fmla="*/ 1 w 94"/>
                  <a:gd name="T63" fmla="*/ 1 h 113"/>
                  <a:gd name="T64" fmla="*/ 1 w 94"/>
                  <a:gd name="T65" fmla="*/ 1 h 113"/>
                  <a:gd name="T66" fmla="*/ 1 w 94"/>
                  <a:gd name="T67" fmla="*/ 1 h 113"/>
                  <a:gd name="T68" fmla="*/ 1 w 94"/>
                  <a:gd name="T69" fmla="*/ 1 h 113"/>
                  <a:gd name="T70" fmla="*/ 1 w 94"/>
                  <a:gd name="T71" fmla="*/ 1 h 113"/>
                  <a:gd name="T72" fmla="*/ 1 w 94"/>
                  <a:gd name="T73" fmla="*/ 1 h 113"/>
                  <a:gd name="T74" fmla="*/ 1 w 94"/>
                  <a:gd name="T75" fmla="*/ 1 h 113"/>
                  <a:gd name="T76" fmla="*/ 1 w 94"/>
                  <a:gd name="T77" fmla="*/ 1 h 113"/>
                  <a:gd name="T78" fmla="*/ 1 w 94"/>
                  <a:gd name="T79" fmla="*/ 1 h 113"/>
                  <a:gd name="T80" fmla="*/ 1 w 94"/>
                  <a:gd name="T81" fmla="*/ 1 h 113"/>
                  <a:gd name="T82" fmla="*/ 1 w 94"/>
                  <a:gd name="T83" fmla="*/ 1 h 113"/>
                  <a:gd name="T84" fmla="*/ 1 w 94"/>
                  <a:gd name="T85" fmla="*/ 1 h 113"/>
                  <a:gd name="T86" fmla="*/ 1 w 94"/>
                  <a:gd name="T87" fmla="*/ 1 h 113"/>
                  <a:gd name="T88" fmla="*/ 1 w 94"/>
                  <a:gd name="T89" fmla="*/ 1 h 11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94"/>
                  <a:gd name="T136" fmla="*/ 0 h 113"/>
                  <a:gd name="T137" fmla="*/ 94 w 94"/>
                  <a:gd name="T138" fmla="*/ 113 h 11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94" h="113">
                    <a:moveTo>
                      <a:pt x="0" y="90"/>
                    </a:moveTo>
                    <a:lnTo>
                      <a:pt x="27" y="0"/>
                    </a:lnTo>
                    <a:lnTo>
                      <a:pt x="67" y="12"/>
                    </a:lnTo>
                    <a:lnTo>
                      <a:pt x="79" y="16"/>
                    </a:lnTo>
                    <a:lnTo>
                      <a:pt x="85" y="19"/>
                    </a:lnTo>
                    <a:lnTo>
                      <a:pt x="90" y="25"/>
                    </a:lnTo>
                    <a:lnTo>
                      <a:pt x="92" y="31"/>
                    </a:lnTo>
                    <a:lnTo>
                      <a:pt x="94" y="39"/>
                    </a:lnTo>
                    <a:lnTo>
                      <a:pt x="92" y="46"/>
                    </a:lnTo>
                    <a:lnTo>
                      <a:pt x="89" y="54"/>
                    </a:lnTo>
                    <a:lnTo>
                      <a:pt x="83" y="60"/>
                    </a:lnTo>
                    <a:lnTo>
                      <a:pt x="73" y="64"/>
                    </a:lnTo>
                    <a:lnTo>
                      <a:pt x="60" y="64"/>
                    </a:lnTo>
                    <a:lnTo>
                      <a:pt x="64" y="67"/>
                    </a:lnTo>
                    <a:lnTo>
                      <a:pt x="66" y="69"/>
                    </a:lnTo>
                    <a:lnTo>
                      <a:pt x="69" y="77"/>
                    </a:lnTo>
                    <a:lnTo>
                      <a:pt x="73" y="85"/>
                    </a:lnTo>
                    <a:lnTo>
                      <a:pt x="81" y="113"/>
                    </a:lnTo>
                    <a:lnTo>
                      <a:pt x="66" y="110"/>
                    </a:lnTo>
                    <a:lnTo>
                      <a:pt x="60" y="87"/>
                    </a:lnTo>
                    <a:lnTo>
                      <a:pt x="56" y="79"/>
                    </a:lnTo>
                    <a:lnTo>
                      <a:pt x="54" y="73"/>
                    </a:lnTo>
                    <a:lnTo>
                      <a:pt x="52" y="67"/>
                    </a:lnTo>
                    <a:lnTo>
                      <a:pt x="50" y="64"/>
                    </a:lnTo>
                    <a:lnTo>
                      <a:pt x="48" y="62"/>
                    </a:lnTo>
                    <a:lnTo>
                      <a:pt x="44" y="60"/>
                    </a:lnTo>
                    <a:lnTo>
                      <a:pt x="43" y="60"/>
                    </a:lnTo>
                    <a:lnTo>
                      <a:pt x="39" y="58"/>
                    </a:lnTo>
                    <a:lnTo>
                      <a:pt x="25" y="54"/>
                    </a:lnTo>
                    <a:lnTo>
                      <a:pt x="14" y="94"/>
                    </a:lnTo>
                    <a:lnTo>
                      <a:pt x="0" y="90"/>
                    </a:lnTo>
                    <a:close/>
                    <a:moveTo>
                      <a:pt x="27" y="44"/>
                    </a:moveTo>
                    <a:lnTo>
                      <a:pt x="54" y="52"/>
                    </a:lnTo>
                    <a:lnTo>
                      <a:pt x="62" y="52"/>
                    </a:lnTo>
                    <a:lnTo>
                      <a:pt x="67" y="54"/>
                    </a:lnTo>
                    <a:lnTo>
                      <a:pt x="71" y="52"/>
                    </a:lnTo>
                    <a:lnTo>
                      <a:pt x="75" y="50"/>
                    </a:lnTo>
                    <a:lnTo>
                      <a:pt x="79" y="46"/>
                    </a:lnTo>
                    <a:lnTo>
                      <a:pt x="81" y="42"/>
                    </a:lnTo>
                    <a:lnTo>
                      <a:pt x="81" y="37"/>
                    </a:lnTo>
                    <a:lnTo>
                      <a:pt x="79" y="31"/>
                    </a:lnTo>
                    <a:lnTo>
                      <a:pt x="73" y="25"/>
                    </a:lnTo>
                    <a:lnTo>
                      <a:pt x="66" y="21"/>
                    </a:lnTo>
                    <a:lnTo>
                      <a:pt x="37" y="14"/>
                    </a:lnTo>
                    <a:lnTo>
                      <a:pt x="27"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42" name="Freeform 54"/>
              <p:cNvSpPr>
                <a:spLocks noEditPoints="1"/>
              </p:cNvSpPr>
              <p:nvPr/>
            </p:nvSpPr>
            <p:spPr bwMode="auto">
              <a:xfrm>
                <a:off x="2745" y="2541"/>
                <a:ext cx="20" cy="69"/>
              </a:xfrm>
              <a:custGeom>
                <a:avLst/>
                <a:gdLst>
                  <a:gd name="T0" fmla="*/ 0 w 35"/>
                  <a:gd name="T1" fmla="*/ 1 h 113"/>
                  <a:gd name="T2" fmla="*/ 1 w 35"/>
                  <a:gd name="T3" fmla="*/ 1 h 113"/>
                  <a:gd name="T4" fmla="*/ 1 w 35"/>
                  <a:gd name="T5" fmla="*/ 1 h 113"/>
                  <a:gd name="T6" fmla="*/ 1 w 35"/>
                  <a:gd name="T7" fmla="*/ 1 h 113"/>
                  <a:gd name="T8" fmla="*/ 0 w 35"/>
                  <a:gd name="T9" fmla="*/ 1 h 113"/>
                  <a:gd name="T10" fmla="*/ 1 w 35"/>
                  <a:gd name="T11" fmla="*/ 1 h 113"/>
                  <a:gd name="T12" fmla="*/ 1 w 35"/>
                  <a:gd name="T13" fmla="*/ 0 h 113"/>
                  <a:gd name="T14" fmla="*/ 1 w 35"/>
                  <a:gd name="T15" fmla="*/ 1 h 113"/>
                  <a:gd name="T16" fmla="*/ 1 w 35"/>
                  <a:gd name="T17" fmla="*/ 1 h 113"/>
                  <a:gd name="T18" fmla="*/ 1 w 35"/>
                  <a:gd name="T19" fmla="*/ 1 h 1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
                  <a:gd name="T31" fmla="*/ 0 h 113"/>
                  <a:gd name="T32" fmla="*/ 35 w 35"/>
                  <a:gd name="T33" fmla="*/ 113 h 11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 h="113">
                    <a:moveTo>
                      <a:pt x="0" y="111"/>
                    </a:moveTo>
                    <a:lnTo>
                      <a:pt x="17" y="19"/>
                    </a:lnTo>
                    <a:lnTo>
                      <a:pt x="31" y="21"/>
                    </a:lnTo>
                    <a:lnTo>
                      <a:pt x="12" y="113"/>
                    </a:lnTo>
                    <a:lnTo>
                      <a:pt x="0" y="111"/>
                    </a:lnTo>
                    <a:close/>
                    <a:moveTo>
                      <a:pt x="19" y="14"/>
                    </a:moveTo>
                    <a:lnTo>
                      <a:pt x="21" y="0"/>
                    </a:lnTo>
                    <a:lnTo>
                      <a:pt x="35" y="2"/>
                    </a:lnTo>
                    <a:lnTo>
                      <a:pt x="33" y="17"/>
                    </a:lnTo>
                    <a:lnTo>
                      <a:pt x="19"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43" name="Freeform 55"/>
              <p:cNvSpPr>
                <a:spLocks noEditPoints="1"/>
              </p:cNvSpPr>
              <p:nvPr/>
            </p:nvSpPr>
            <p:spPr bwMode="auto">
              <a:xfrm>
                <a:off x="2788" y="2557"/>
                <a:ext cx="40" cy="58"/>
              </a:xfrm>
              <a:custGeom>
                <a:avLst/>
                <a:gdLst>
                  <a:gd name="T0" fmla="*/ 0 w 71"/>
                  <a:gd name="T1" fmla="*/ 1 h 94"/>
                  <a:gd name="T2" fmla="*/ 1 w 71"/>
                  <a:gd name="T3" fmla="*/ 0 h 94"/>
                  <a:gd name="T4" fmla="*/ 1 w 71"/>
                  <a:gd name="T5" fmla="*/ 0 h 94"/>
                  <a:gd name="T6" fmla="*/ 1 w 71"/>
                  <a:gd name="T7" fmla="*/ 1 h 94"/>
                  <a:gd name="T8" fmla="*/ 1 w 71"/>
                  <a:gd name="T9" fmla="*/ 1 h 94"/>
                  <a:gd name="T10" fmla="*/ 1 w 71"/>
                  <a:gd name="T11" fmla="*/ 1 h 94"/>
                  <a:gd name="T12" fmla="*/ 1 w 71"/>
                  <a:gd name="T13" fmla="*/ 1 h 94"/>
                  <a:gd name="T14" fmla="*/ 1 w 71"/>
                  <a:gd name="T15" fmla="*/ 1 h 94"/>
                  <a:gd name="T16" fmla="*/ 1 w 71"/>
                  <a:gd name="T17" fmla="*/ 1 h 94"/>
                  <a:gd name="T18" fmla="*/ 1 w 71"/>
                  <a:gd name="T19" fmla="*/ 1 h 94"/>
                  <a:gd name="T20" fmla="*/ 1 w 71"/>
                  <a:gd name="T21" fmla="*/ 1 h 94"/>
                  <a:gd name="T22" fmla="*/ 1 w 71"/>
                  <a:gd name="T23" fmla="*/ 1 h 94"/>
                  <a:gd name="T24" fmla="*/ 1 w 71"/>
                  <a:gd name="T25" fmla="*/ 1 h 94"/>
                  <a:gd name="T26" fmla="*/ 1 w 71"/>
                  <a:gd name="T27" fmla="*/ 1 h 94"/>
                  <a:gd name="T28" fmla="*/ 1 w 71"/>
                  <a:gd name="T29" fmla="*/ 1 h 94"/>
                  <a:gd name="T30" fmla="*/ 1 w 71"/>
                  <a:gd name="T31" fmla="*/ 1 h 94"/>
                  <a:gd name="T32" fmla="*/ 1 w 71"/>
                  <a:gd name="T33" fmla="*/ 1 h 94"/>
                  <a:gd name="T34" fmla="*/ 1 w 71"/>
                  <a:gd name="T35" fmla="*/ 1 h 94"/>
                  <a:gd name="T36" fmla="*/ 1 w 71"/>
                  <a:gd name="T37" fmla="*/ 1 h 94"/>
                  <a:gd name="T38" fmla="*/ 1 w 71"/>
                  <a:gd name="T39" fmla="*/ 1 h 94"/>
                  <a:gd name="T40" fmla="*/ 1 w 71"/>
                  <a:gd name="T41" fmla="*/ 1 h 94"/>
                  <a:gd name="T42" fmla="*/ 1 w 71"/>
                  <a:gd name="T43" fmla="*/ 1 h 94"/>
                  <a:gd name="T44" fmla="*/ 1 w 71"/>
                  <a:gd name="T45" fmla="*/ 1 h 94"/>
                  <a:gd name="T46" fmla="*/ 1 w 71"/>
                  <a:gd name="T47" fmla="*/ 1 h 94"/>
                  <a:gd name="T48" fmla="*/ 1 w 71"/>
                  <a:gd name="T49" fmla="*/ 1 h 94"/>
                  <a:gd name="T50" fmla="*/ 0 w 71"/>
                  <a:gd name="T51" fmla="*/ 1 h 94"/>
                  <a:gd name="T52" fmla="*/ 1 w 71"/>
                  <a:gd name="T53" fmla="*/ 1 h 94"/>
                  <a:gd name="T54" fmla="*/ 1 w 71"/>
                  <a:gd name="T55" fmla="*/ 1 h 94"/>
                  <a:gd name="T56" fmla="*/ 1 w 71"/>
                  <a:gd name="T57" fmla="*/ 1 h 94"/>
                  <a:gd name="T58" fmla="*/ 1 w 71"/>
                  <a:gd name="T59" fmla="*/ 1 h 94"/>
                  <a:gd name="T60" fmla="*/ 1 w 71"/>
                  <a:gd name="T61" fmla="*/ 1 h 94"/>
                  <a:gd name="T62" fmla="*/ 1 w 71"/>
                  <a:gd name="T63" fmla="*/ 1 h 94"/>
                  <a:gd name="T64" fmla="*/ 1 w 71"/>
                  <a:gd name="T65" fmla="*/ 1 h 94"/>
                  <a:gd name="T66" fmla="*/ 1 w 71"/>
                  <a:gd name="T67" fmla="*/ 1 h 94"/>
                  <a:gd name="T68" fmla="*/ 1 w 71"/>
                  <a:gd name="T69" fmla="*/ 1 h 94"/>
                  <a:gd name="T70" fmla="*/ 1 w 71"/>
                  <a:gd name="T71" fmla="*/ 1 h 94"/>
                  <a:gd name="T72" fmla="*/ 1 w 71"/>
                  <a:gd name="T73" fmla="*/ 1 h 94"/>
                  <a:gd name="T74" fmla="*/ 1 w 71"/>
                  <a:gd name="T75" fmla="*/ 1 h 94"/>
                  <a:gd name="T76" fmla="*/ 1 w 71"/>
                  <a:gd name="T77" fmla="*/ 1 h 94"/>
                  <a:gd name="T78" fmla="*/ 1 w 71"/>
                  <a:gd name="T79" fmla="*/ 1 h 94"/>
                  <a:gd name="T80" fmla="*/ 1 w 71"/>
                  <a:gd name="T81" fmla="*/ 1 h 94"/>
                  <a:gd name="T82" fmla="*/ 1 w 71"/>
                  <a:gd name="T83" fmla="*/ 1 h 94"/>
                  <a:gd name="T84" fmla="*/ 1 w 71"/>
                  <a:gd name="T85" fmla="*/ 1 h 94"/>
                  <a:gd name="T86" fmla="*/ 1 w 71"/>
                  <a:gd name="T87" fmla="*/ 1 h 94"/>
                  <a:gd name="T88" fmla="*/ 1 w 71"/>
                  <a:gd name="T89" fmla="*/ 1 h 94"/>
                  <a:gd name="T90" fmla="*/ 1 w 71"/>
                  <a:gd name="T91" fmla="*/ 1 h 94"/>
                  <a:gd name="T92" fmla="*/ 1 w 71"/>
                  <a:gd name="T93" fmla="*/ 1 h 94"/>
                  <a:gd name="T94" fmla="*/ 1 w 71"/>
                  <a:gd name="T95" fmla="*/ 1 h 94"/>
                  <a:gd name="T96" fmla="*/ 1 w 71"/>
                  <a:gd name="T97" fmla="*/ 1 h 94"/>
                  <a:gd name="T98" fmla="*/ 1 w 71"/>
                  <a:gd name="T99" fmla="*/ 1 h 94"/>
                  <a:gd name="T100" fmla="*/ 1 w 71"/>
                  <a:gd name="T101" fmla="*/ 1 h 94"/>
                  <a:gd name="T102" fmla="*/ 1 w 71"/>
                  <a:gd name="T103" fmla="*/ 1 h 94"/>
                  <a:gd name="T104" fmla="*/ 1 w 71"/>
                  <a:gd name="T105" fmla="*/ 1 h 94"/>
                  <a:gd name="T106" fmla="*/ 1 w 71"/>
                  <a:gd name="T107" fmla="*/ 1 h 94"/>
                  <a:gd name="T108" fmla="*/ 1 w 71"/>
                  <a:gd name="T109" fmla="*/ 1 h 94"/>
                  <a:gd name="T110" fmla="*/ 1 w 71"/>
                  <a:gd name="T111" fmla="*/ 1 h 94"/>
                  <a:gd name="T112" fmla="*/ 1 w 71"/>
                  <a:gd name="T113" fmla="*/ 1 h 94"/>
                  <a:gd name="T114" fmla="*/ 1 w 71"/>
                  <a:gd name="T115" fmla="*/ 1 h 94"/>
                  <a:gd name="T116" fmla="*/ 1 w 71"/>
                  <a:gd name="T117" fmla="*/ 1 h 94"/>
                  <a:gd name="T118" fmla="*/ 1 w 71"/>
                  <a:gd name="T119" fmla="*/ 1 h 9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1"/>
                  <a:gd name="T181" fmla="*/ 0 h 94"/>
                  <a:gd name="T182" fmla="*/ 71 w 71"/>
                  <a:gd name="T183" fmla="*/ 94 h 9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1" h="94">
                    <a:moveTo>
                      <a:pt x="0" y="94"/>
                    </a:moveTo>
                    <a:lnTo>
                      <a:pt x="2" y="0"/>
                    </a:lnTo>
                    <a:lnTo>
                      <a:pt x="38" y="0"/>
                    </a:lnTo>
                    <a:lnTo>
                      <a:pt x="48" y="2"/>
                    </a:lnTo>
                    <a:lnTo>
                      <a:pt x="55" y="4"/>
                    </a:lnTo>
                    <a:lnTo>
                      <a:pt x="61" y="8"/>
                    </a:lnTo>
                    <a:lnTo>
                      <a:pt x="65" y="13"/>
                    </a:lnTo>
                    <a:lnTo>
                      <a:pt x="67" y="19"/>
                    </a:lnTo>
                    <a:lnTo>
                      <a:pt x="69" y="27"/>
                    </a:lnTo>
                    <a:lnTo>
                      <a:pt x="67" y="33"/>
                    </a:lnTo>
                    <a:lnTo>
                      <a:pt x="65" y="36"/>
                    </a:lnTo>
                    <a:lnTo>
                      <a:pt x="61" y="42"/>
                    </a:lnTo>
                    <a:lnTo>
                      <a:pt x="55" y="46"/>
                    </a:lnTo>
                    <a:lnTo>
                      <a:pt x="61" y="50"/>
                    </a:lnTo>
                    <a:lnTo>
                      <a:pt x="67" y="54"/>
                    </a:lnTo>
                    <a:lnTo>
                      <a:pt x="71" y="61"/>
                    </a:lnTo>
                    <a:lnTo>
                      <a:pt x="71" y="69"/>
                    </a:lnTo>
                    <a:lnTo>
                      <a:pt x="71" y="75"/>
                    </a:lnTo>
                    <a:lnTo>
                      <a:pt x="69" y="81"/>
                    </a:lnTo>
                    <a:lnTo>
                      <a:pt x="65" y="86"/>
                    </a:lnTo>
                    <a:lnTo>
                      <a:pt x="61" y="90"/>
                    </a:lnTo>
                    <a:lnTo>
                      <a:pt x="55" y="92"/>
                    </a:lnTo>
                    <a:lnTo>
                      <a:pt x="50" y="94"/>
                    </a:lnTo>
                    <a:lnTo>
                      <a:pt x="44" y="94"/>
                    </a:lnTo>
                    <a:lnTo>
                      <a:pt x="34" y="94"/>
                    </a:lnTo>
                    <a:lnTo>
                      <a:pt x="0" y="94"/>
                    </a:lnTo>
                    <a:close/>
                    <a:moveTo>
                      <a:pt x="13" y="40"/>
                    </a:moveTo>
                    <a:lnTo>
                      <a:pt x="34" y="40"/>
                    </a:lnTo>
                    <a:lnTo>
                      <a:pt x="42" y="40"/>
                    </a:lnTo>
                    <a:lnTo>
                      <a:pt x="46" y="40"/>
                    </a:lnTo>
                    <a:lnTo>
                      <a:pt x="50" y="38"/>
                    </a:lnTo>
                    <a:lnTo>
                      <a:pt x="54" y="35"/>
                    </a:lnTo>
                    <a:lnTo>
                      <a:pt x="55" y="31"/>
                    </a:lnTo>
                    <a:lnTo>
                      <a:pt x="55" y="27"/>
                    </a:lnTo>
                    <a:lnTo>
                      <a:pt x="55" y="23"/>
                    </a:lnTo>
                    <a:lnTo>
                      <a:pt x="54" y="19"/>
                    </a:lnTo>
                    <a:lnTo>
                      <a:pt x="52" y="15"/>
                    </a:lnTo>
                    <a:lnTo>
                      <a:pt x="48" y="13"/>
                    </a:lnTo>
                    <a:lnTo>
                      <a:pt x="42" y="12"/>
                    </a:lnTo>
                    <a:lnTo>
                      <a:pt x="34" y="12"/>
                    </a:lnTo>
                    <a:lnTo>
                      <a:pt x="15" y="12"/>
                    </a:lnTo>
                    <a:lnTo>
                      <a:pt x="13" y="40"/>
                    </a:lnTo>
                    <a:close/>
                    <a:moveTo>
                      <a:pt x="11" y="82"/>
                    </a:moveTo>
                    <a:lnTo>
                      <a:pt x="36" y="84"/>
                    </a:lnTo>
                    <a:lnTo>
                      <a:pt x="40" y="84"/>
                    </a:lnTo>
                    <a:lnTo>
                      <a:pt x="44" y="82"/>
                    </a:lnTo>
                    <a:lnTo>
                      <a:pt x="48" y="82"/>
                    </a:lnTo>
                    <a:lnTo>
                      <a:pt x="52" y="81"/>
                    </a:lnTo>
                    <a:lnTo>
                      <a:pt x="54" y="79"/>
                    </a:lnTo>
                    <a:lnTo>
                      <a:pt x="57" y="77"/>
                    </a:lnTo>
                    <a:lnTo>
                      <a:pt x="57" y="73"/>
                    </a:lnTo>
                    <a:lnTo>
                      <a:pt x="59" y="69"/>
                    </a:lnTo>
                    <a:lnTo>
                      <a:pt x="57" y="63"/>
                    </a:lnTo>
                    <a:lnTo>
                      <a:pt x="55" y="59"/>
                    </a:lnTo>
                    <a:lnTo>
                      <a:pt x="54" y="56"/>
                    </a:lnTo>
                    <a:lnTo>
                      <a:pt x="50" y="54"/>
                    </a:lnTo>
                    <a:lnTo>
                      <a:pt x="44" y="52"/>
                    </a:lnTo>
                    <a:lnTo>
                      <a:pt x="34" y="52"/>
                    </a:lnTo>
                    <a:lnTo>
                      <a:pt x="13" y="50"/>
                    </a:lnTo>
                    <a:lnTo>
                      <a:pt x="11"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44" name="Freeform 56"/>
              <p:cNvSpPr>
                <a:spLocks noEditPoints="1"/>
              </p:cNvSpPr>
              <p:nvPr/>
            </p:nvSpPr>
            <p:spPr bwMode="auto">
              <a:xfrm>
                <a:off x="2835" y="2554"/>
                <a:ext cx="50" cy="62"/>
              </a:xfrm>
              <a:custGeom>
                <a:avLst/>
                <a:gdLst>
                  <a:gd name="T0" fmla="*/ 0 w 89"/>
                  <a:gd name="T1" fmla="*/ 1 h 100"/>
                  <a:gd name="T2" fmla="*/ 1 w 89"/>
                  <a:gd name="T3" fmla="*/ 1 h 100"/>
                  <a:gd name="T4" fmla="*/ 1 w 89"/>
                  <a:gd name="T5" fmla="*/ 0 h 100"/>
                  <a:gd name="T6" fmla="*/ 1 w 89"/>
                  <a:gd name="T7" fmla="*/ 1 h 100"/>
                  <a:gd name="T8" fmla="*/ 1 w 89"/>
                  <a:gd name="T9" fmla="*/ 1 h 100"/>
                  <a:gd name="T10" fmla="*/ 1 w 89"/>
                  <a:gd name="T11" fmla="*/ 1 h 100"/>
                  <a:gd name="T12" fmla="*/ 1 w 89"/>
                  <a:gd name="T13" fmla="*/ 1 h 100"/>
                  <a:gd name="T14" fmla="*/ 1 w 89"/>
                  <a:gd name="T15" fmla="*/ 1 h 100"/>
                  <a:gd name="T16" fmla="*/ 0 w 89"/>
                  <a:gd name="T17" fmla="*/ 1 h 100"/>
                  <a:gd name="T18" fmla="*/ 1 w 89"/>
                  <a:gd name="T19" fmla="*/ 1 h 100"/>
                  <a:gd name="T20" fmla="*/ 1 w 89"/>
                  <a:gd name="T21" fmla="*/ 1 h 100"/>
                  <a:gd name="T22" fmla="*/ 1 w 89"/>
                  <a:gd name="T23" fmla="*/ 1 h 100"/>
                  <a:gd name="T24" fmla="*/ 1 w 89"/>
                  <a:gd name="T25" fmla="*/ 1 h 100"/>
                  <a:gd name="T26" fmla="*/ 1 w 89"/>
                  <a:gd name="T27" fmla="*/ 1 h 100"/>
                  <a:gd name="T28" fmla="*/ 1 w 89"/>
                  <a:gd name="T29" fmla="*/ 1 h 100"/>
                  <a:gd name="T30" fmla="*/ 1 w 89"/>
                  <a:gd name="T31" fmla="*/ 1 h 100"/>
                  <a:gd name="T32" fmla="*/ 1 w 89"/>
                  <a:gd name="T33" fmla="*/ 1 h 1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9"/>
                  <a:gd name="T52" fmla="*/ 0 h 100"/>
                  <a:gd name="T53" fmla="*/ 89 w 89"/>
                  <a:gd name="T54" fmla="*/ 100 h 10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9" h="100">
                    <a:moveTo>
                      <a:pt x="0" y="100"/>
                    </a:moveTo>
                    <a:lnTo>
                      <a:pt x="23" y="2"/>
                    </a:lnTo>
                    <a:lnTo>
                      <a:pt x="37" y="0"/>
                    </a:lnTo>
                    <a:lnTo>
                      <a:pt x="89" y="88"/>
                    </a:lnTo>
                    <a:lnTo>
                      <a:pt x="73" y="90"/>
                    </a:lnTo>
                    <a:lnTo>
                      <a:pt x="60" y="63"/>
                    </a:lnTo>
                    <a:lnTo>
                      <a:pt x="19" y="69"/>
                    </a:lnTo>
                    <a:lnTo>
                      <a:pt x="12" y="98"/>
                    </a:lnTo>
                    <a:lnTo>
                      <a:pt x="0" y="100"/>
                    </a:lnTo>
                    <a:close/>
                    <a:moveTo>
                      <a:pt x="21" y="58"/>
                    </a:moveTo>
                    <a:lnTo>
                      <a:pt x="54" y="54"/>
                    </a:lnTo>
                    <a:lnTo>
                      <a:pt x="41" y="29"/>
                    </a:lnTo>
                    <a:lnTo>
                      <a:pt x="35" y="19"/>
                    </a:lnTo>
                    <a:lnTo>
                      <a:pt x="31" y="12"/>
                    </a:lnTo>
                    <a:lnTo>
                      <a:pt x="31" y="21"/>
                    </a:lnTo>
                    <a:lnTo>
                      <a:pt x="29" y="29"/>
                    </a:lnTo>
                    <a:lnTo>
                      <a:pt x="21" y="5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45" name="Freeform 57"/>
              <p:cNvSpPr>
                <a:spLocks/>
              </p:cNvSpPr>
              <p:nvPr/>
            </p:nvSpPr>
            <p:spPr bwMode="auto">
              <a:xfrm>
                <a:off x="2880" y="2541"/>
                <a:ext cx="57" cy="66"/>
              </a:xfrm>
              <a:custGeom>
                <a:avLst/>
                <a:gdLst>
                  <a:gd name="T0" fmla="*/ 1 w 100"/>
                  <a:gd name="T1" fmla="*/ 1 h 109"/>
                  <a:gd name="T2" fmla="*/ 0 w 100"/>
                  <a:gd name="T3" fmla="*/ 1 h 109"/>
                  <a:gd name="T4" fmla="*/ 1 w 100"/>
                  <a:gd name="T5" fmla="*/ 1 h 109"/>
                  <a:gd name="T6" fmla="*/ 1 w 100"/>
                  <a:gd name="T7" fmla="*/ 1 h 109"/>
                  <a:gd name="T8" fmla="*/ 1 w 100"/>
                  <a:gd name="T9" fmla="*/ 1 h 109"/>
                  <a:gd name="T10" fmla="*/ 1 w 100"/>
                  <a:gd name="T11" fmla="*/ 0 h 109"/>
                  <a:gd name="T12" fmla="*/ 1 w 100"/>
                  <a:gd name="T13" fmla="*/ 1 h 109"/>
                  <a:gd name="T14" fmla="*/ 1 w 100"/>
                  <a:gd name="T15" fmla="*/ 1 h 109"/>
                  <a:gd name="T16" fmla="*/ 1 w 100"/>
                  <a:gd name="T17" fmla="*/ 1 h 109"/>
                  <a:gd name="T18" fmla="*/ 1 w 100"/>
                  <a:gd name="T19" fmla="*/ 1 h 109"/>
                  <a:gd name="T20" fmla="*/ 1 w 100"/>
                  <a:gd name="T21" fmla="*/ 1 h 109"/>
                  <a:gd name="T22" fmla="*/ 1 w 100"/>
                  <a:gd name="T23" fmla="*/ 1 h 109"/>
                  <a:gd name="T24" fmla="*/ 1 w 100"/>
                  <a:gd name="T25" fmla="*/ 1 h 10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0"/>
                  <a:gd name="T40" fmla="*/ 0 h 109"/>
                  <a:gd name="T41" fmla="*/ 100 w 100"/>
                  <a:gd name="T42" fmla="*/ 109 h 10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0" h="109">
                    <a:moveTo>
                      <a:pt x="23" y="109"/>
                    </a:moveTo>
                    <a:lnTo>
                      <a:pt x="0" y="19"/>
                    </a:lnTo>
                    <a:lnTo>
                      <a:pt x="11" y="16"/>
                    </a:lnTo>
                    <a:lnTo>
                      <a:pt x="23" y="62"/>
                    </a:lnTo>
                    <a:lnTo>
                      <a:pt x="57" y="4"/>
                    </a:lnTo>
                    <a:lnTo>
                      <a:pt x="75" y="0"/>
                    </a:lnTo>
                    <a:lnTo>
                      <a:pt x="44" y="46"/>
                    </a:lnTo>
                    <a:lnTo>
                      <a:pt x="100" y="90"/>
                    </a:lnTo>
                    <a:lnTo>
                      <a:pt x="82" y="94"/>
                    </a:lnTo>
                    <a:lnTo>
                      <a:pt x="38" y="58"/>
                    </a:lnTo>
                    <a:lnTo>
                      <a:pt x="27" y="75"/>
                    </a:lnTo>
                    <a:lnTo>
                      <a:pt x="34" y="108"/>
                    </a:lnTo>
                    <a:lnTo>
                      <a:pt x="23" y="10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46" name="Freeform 58"/>
              <p:cNvSpPr>
                <a:spLocks noEditPoints="1"/>
              </p:cNvSpPr>
              <p:nvPr/>
            </p:nvSpPr>
            <p:spPr bwMode="auto">
              <a:xfrm>
                <a:off x="2938" y="2532"/>
                <a:ext cx="49" cy="65"/>
              </a:xfrm>
              <a:custGeom>
                <a:avLst/>
                <a:gdLst>
                  <a:gd name="T0" fmla="*/ 1 w 84"/>
                  <a:gd name="T1" fmla="*/ 1 h 105"/>
                  <a:gd name="T2" fmla="*/ 0 w 84"/>
                  <a:gd name="T3" fmla="*/ 1 h 105"/>
                  <a:gd name="T4" fmla="*/ 1 w 84"/>
                  <a:gd name="T5" fmla="*/ 0 h 105"/>
                  <a:gd name="T6" fmla="*/ 1 w 84"/>
                  <a:gd name="T7" fmla="*/ 1 h 105"/>
                  <a:gd name="T8" fmla="*/ 1 w 84"/>
                  <a:gd name="T9" fmla="*/ 1 h 105"/>
                  <a:gd name="T10" fmla="*/ 1 w 84"/>
                  <a:gd name="T11" fmla="*/ 1 h 105"/>
                  <a:gd name="T12" fmla="*/ 1 w 84"/>
                  <a:gd name="T13" fmla="*/ 1 h 105"/>
                  <a:gd name="T14" fmla="*/ 1 w 84"/>
                  <a:gd name="T15" fmla="*/ 1 h 105"/>
                  <a:gd name="T16" fmla="*/ 1 w 84"/>
                  <a:gd name="T17" fmla="*/ 1 h 105"/>
                  <a:gd name="T18" fmla="*/ 1 w 84"/>
                  <a:gd name="T19" fmla="*/ 1 h 105"/>
                  <a:gd name="T20" fmla="*/ 1 w 84"/>
                  <a:gd name="T21" fmla="*/ 1 h 105"/>
                  <a:gd name="T22" fmla="*/ 1 w 84"/>
                  <a:gd name="T23" fmla="*/ 1 h 105"/>
                  <a:gd name="T24" fmla="*/ 1 w 84"/>
                  <a:gd name="T25" fmla="*/ 1 h 105"/>
                  <a:gd name="T26" fmla="*/ 1 w 84"/>
                  <a:gd name="T27" fmla="*/ 1 h 105"/>
                  <a:gd name="T28" fmla="*/ 1 w 84"/>
                  <a:gd name="T29" fmla="*/ 1 h 105"/>
                  <a:gd name="T30" fmla="*/ 1 w 84"/>
                  <a:gd name="T31" fmla="*/ 1 h 105"/>
                  <a:gd name="T32" fmla="*/ 1 w 84"/>
                  <a:gd name="T33" fmla="*/ 1 h 10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4"/>
                  <a:gd name="T52" fmla="*/ 0 h 105"/>
                  <a:gd name="T53" fmla="*/ 84 w 84"/>
                  <a:gd name="T54" fmla="*/ 105 h 10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4" h="105">
                    <a:moveTo>
                      <a:pt x="1" y="105"/>
                    </a:moveTo>
                    <a:lnTo>
                      <a:pt x="0" y="6"/>
                    </a:lnTo>
                    <a:lnTo>
                      <a:pt x="11" y="0"/>
                    </a:lnTo>
                    <a:lnTo>
                      <a:pt x="84" y="73"/>
                    </a:lnTo>
                    <a:lnTo>
                      <a:pt x="71" y="78"/>
                    </a:lnTo>
                    <a:lnTo>
                      <a:pt x="49" y="55"/>
                    </a:lnTo>
                    <a:lnTo>
                      <a:pt x="11" y="71"/>
                    </a:lnTo>
                    <a:lnTo>
                      <a:pt x="13" y="101"/>
                    </a:lnTo>
                    <a:lnTo>
                      <a:pt x="1" y="105"/>
                    </a:lnTo>
                    <a:close/>
                    <a:moveTo>
                      <a:pt x="11" y="59"/>
                    </a:moveTo>
                    <a:lnTo>
                      <a:pt x="42" y="48"/>
                    </a:lnTo>
                    <a:lnTo>
                      <a:pt x="23" y="27"/>
                    </a:lnTo>
                    <a:lnTo>
                      <a:pt x="15" y="19"/>
                    </a:lnTo>
                    <a:lnTo>
                      <a:pt x="9" y="11"/>
                    </a:lnTo>
                    <a:lnTo>
                      <a:pt x="9" y="21"/>
                    </a:lnTo>
                    <a:lnTo>
                      <a:pt x="11" y="30"/>
                    </a:lnTo>
                    <a:lnTo>
                      <a:pt x="11" y="5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47" name="Freeform 59"/>
              <p:cNvSpPr>
                <a:spLocks/>
              </p:cNvSpPr>
              <p:nvPr/>
            </p:nvSpPr>
            <p:spPr bwMode="auto">
              <a:xfrm>
                <a:off x="2970" y="2503"/>
                <a:ext cx="64" cy="71"/>
              </a:xfrm>
              <a:custGeom>
                <a:avLst/>
                <a:gdLst>
                  <a:gd name="T0" fmla="*/ 1 w 112"/>
                  <a:gd name="T1" fmla="*/ 1 h 117"/>
                  <a:gd name="T2" fmla="*/ 0 w 112"/>
                  <a:gd name="T3" fmla="*/ 1 h 117"/>
                  <a:gd name="T4" fmla="*/ 1 w 112"/>
                  <a:gd name="T5" fmla="*/ 1 h 117"/>
                  <a:gd name="T6" fmla="*/ 1 w 112"/>
                  <a:gd name="T7" fmla="*/ 1 h 117"/>
                  <a:gd name="T8" fmla="*/ 1 w 112"/>
                  <a:gd name="T9" fmla="*/ 1 h 117"/>
                  <a:gd name="T10" fmla="*/ 1 w 112"/>
                  <a:gd name="T11" fmla="*/ 0 h 117"/>
                  <a:gd name="T12" fmla="*/ 1 w 112"/>
                  <a:gd name="T13" fmla="*/ 1 h 117"/>
                  <a:gd name="T14" fmla="*/ 1 w 112"/>
                  <a:gd name="T15" fmla="*/ 1 h 117"/>
                  <a:gd name="T16" fmla="*/ 1 w 112"/>
                  <a:gd name="T17" fmla="*/ 1 h 117"/>
                  <a:gd name="T18" fmla="*/ 1 w 112"/>
                  <a:gd name="T19" fmla="*/ 1 h 117"/>
                  <a:gd name="T20" fmla="*/ 1 w 112"/>
                  <a:gd name="T21" fmla="*/ 1 h 1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2"/>
                  <a:gd name="T34" fmla="*/ 0 h 117"/>
                  <a:gd name="T35" fmla="*/ 112 w 112"/>
                  <a:gd name="T36" fmla="*/ 117 h 11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2" h="117">
                    <a:moveTo>
                      <a:pt x="44" y="117"/>
                    </a:moveTo>
                    <a:lnTo>
                      <a:pt x="0" y="32"/>
                    </a:lnTo>
                    <a:lnTo>
                      <a:pt x="12" y="27"/>
                    </a:lnTo>
                    <a:lnTo>
                      <a:pt x="90" y="71"/>
                    </a:lnTo>
                    <a:lnTo>
                      <a:pt x="56" y="4"/>
                    </a:lnTo>
                    <a:lnTo>
                      <a:pt x="67" y="0"/>
                    </a:lnTo>
                    <a:lnTo>
                      <a:pt x="112" y="82"/>
                    </a:lnTo>
                    <a:lnTo>
                      <a:pt x="100" y="88"/>
                    </a:lnTo>
                    <a:lnTo>
                      <a:pt x="21" y="46"/>
                    </a:lnTo>
                    <a:lnTo>
                      <a:pt x="54" y="111"/>
                    </a:lnTo>
                    <a:lnTo>
                      <a:pt x="44" y="1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48" name="Freeform 60"/>
              <p:cNvSpPr>
                <a:spLocks/>
              </p:cNvSpPr>
              <p:nvPr/>
            </p:nvSpPr>
            <p:spPr bwMode="auto">
              <a:xfrm>
                <a:off x="3013" y="2494"/>
                <a:ext cx="59" cy="52"/>
              </a:xfrm>
              <a:custGeom>
                <a:avLst/>
                <a:gdLst>
                  <a:gd name="T0" fmla="*/ 1 w 104"/>
                  <a:gd name="T1" fmla="*/ 1 h 85"/>
                  <a:gd name="T2" fmla="*/ 0 w 104"/>
                  <a:gd name="T3" fmla="*/ 1 h 85"/>
                  <a:gd name="T4" fmla="*/ 1 w 104"/>
                  <a:gd name="T5" fmla="*/ 0 h 85"/>
                  <a:gd name="T6" fmla="*/ 1 w 104"/>
                  <a:gd name="T7" fmla="*/ 1 h 85"/>
                  <a:gd name="T8" fmla="*/ 1 w 104"/>
                  <a:gd name="T9" fmla="*/ 1 h 85"/>
                  <a:gd name="T10" fmla="*/ 1 w 104"/>
                  <a:gd name="T11" fmla="*/ 1 h 85"/>
                  <a:gd name="T12" fmla="*/ 1 w 104"/>
                  <a:gd name="T13" fmla="*/ 1 h 85"/>
                  <a:gd name="T14" fmla="*/ 0 60000 65536"/>
                  <a:gd name="T15" fmla="*/ 0 60000 65536"/>
                  <a:gd name="T16" fmla="*/ 0 60000 65536"/>
                  <a:gd name="T17" fmla="*/ 0 60000 65536"/>
                  <a:gd name="T18" fmla="*/ 0 60000 65536"/>
                  <a:gd name="T19" fmla="*/ 0 60000 65536"/>
                  <a:gd name="T20" fmla="*/ 0 60000 65536"/>
                  <a:gd name="T21" fmla="*/ 0 w 104"/>
                  <a:gd name="T22" fmla="*/ 0 h 85"/>
                  <a:gd name="T23" fmla="*/ 104 w 104"/>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4" h="85">
                    <a:moveTo>
                      <a:pt x="56" y="85"/>
                    </a:moveTo>
                    <a:lnTo>
                      <a:pt x="0" y="8"/>
                    </a:lnTo>
                    <a:lnTo>
                      <a:pt x="10" y="0"/>
                    </a:lnTo>
                    <a:lnTo>
                      <a:pt x="60" y="68"/>
                    </a:lnTo>
                    <a:lnTo>
                      <a:pt x="98" y="41"/>
                    </a:lnTo>
                    <a:lnTo>
                      <a:pt x="104" y="50"/>
                    </a:lnTo>
                    <a:lnTo>
                      <a:pt x="56" y="8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49" name="Freeform 61"/>
              <p:cNvSpPr>
                <a:spLocks/>
              </p:cNvSpPr>
              <p:nvPr/>
            </p:nvSpPr>
            <p:spPr bwMode="auto">
              <a:xfrm>
                <a:off x="3045" y="2469"/>
                <a:ext cx="43" cy="48"/>
              </a:xfrm>
              <a:custGeom>
                <a:avLst/>
                <a:gdLst>
                  <a:gd name="T0" fmla="*/ 1 w 72"/>
                  <a:gd name="T1" fmla="*/ 1 h 79"/>
                  <a:gd name="T2" fmla="*/ 0 w 72"/>
                  <a:gd name="T3" fmla="*/ 1 h 79"/>
                  <a:gd name="T4" fmla="*/ 1 w 72"/>
                  <a:gd name="T5" fmla="*/ 0 h 79"/>
                  <a:gd name="T6" fmla="*/ 1 w 72"/>
                  <a:gd name="T7" fmla="*/ 1 h 79"/>
                  <a:gd name="T8" fmla="*/ 1 w 72"/>
                  <a:gd name="T9" fmla="*/ 1 h 79"/>
                  <a:gd name="T10" fmla="*/ 0 60000 65536"/>
                  <a:gd name="T11" fmla="*/ 0 60000 65536"/>
                  <a:gd name="T12" fmla="*/ 0 60000 65536"/>
                  <a:gd name="T13" fmla="*/ 0 60000 65536"/>
                  <a:gd name="T14" fmla="*/ 0 60000 65536"/>
                  <a:gd name="T15" fmla="*/ 0 w 72"/>
                  <a:gd name="T16" fmla="*/ 0 h 79"/>
                  <a:gd name="T17" fmla="*/ 72 w 72"/>
                  <a:gd name="T18" fmla="*/ 79 h 79"/>
                </a:gdLst>
                <a:ahLst/>
                <a:cxnLst>
                  <a:cxn ang="T10">
                    <a:pos x="T0" y="T1"/>
                  </a:cxn>
                  <a:cxn ang="T11">
                    <a:pos x="T2" y="T3"/>
                  </a:cxn>
                  <a:cxn ang="T12">
                    <a:pos x="T4" y="T5"/>
                  </a:cxn>
                  <a:cxn ang="T13">
                    <a:pos x="T6" y="T7"/>
                  </a:cxn>
                  <a:cxn ang="T14">
                    <a:pos x="T8" y="T9"/>
                  </a:cxn>
                </a:cxnLst>
                <a:rect l="T15" t="T16" r="T17" b="T18"/>
                <a:pathLst>
                  <a:path w="72" h="79">
                    <a:moveTo>
                      <a:pt x="63" y="79"/>
                    </a:moveTo>
                    <a:lnTo>
                      <a:pt x="0" y="8"/>
                    </a:lnTo>
                    <a:lnTo>
                      <a:pt x="9" y="0"/>
                    </a:lnTo>
                    <a:lnTo>
                      <a:pt x="72" y="71"/>
                    </a:lnTo>
                    <a:lnTo>
                      <a:pt x="63" y="7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50" name="Freeform 62"/>
              <p:cNvSpPr>
                <a:spLocks noEditPoints="1"/>
              </p:cNvSpPr>
              <p:nvPr/>
            </p:nvSpPr>
            <p:spPr bwMode="auto">
              <a:xfrm>
                <a:off x="3062" y="2429"/>
                <a:ext cx="65" cy="67"/>
              </a:xfrm>
              <a:custGeom>
                <a:avLst/>
                <a:gdLst>
                  <a:gd name="T0" fmla="*/ 1 w 116"/>
                  <a:gd name="T1" fmla="*/ 1 h 111"/>
                  <a:gd name="T2" fmla="*/ 1 w 116"/>
                  <a:gd name="T3" fmla="*/ 1 h 111"/>
                  <a:gd name="T4" fmla="*/ 1 w 116"/>
                  <a:gd name="T5" fmla="*/ 1 h 111"/>
                  <a:gd name="T6" fmla="*/ 1 w 116"/>
                  <a:gd name="T7" fmla="*/ 1 h 111"/>
                  <a:gd name="T8" fmla="*/ 1 w 116"/>
                  <a:gd name="T9" fmla="*/ 1 h 111"/>
                  <a:gd name="T10" fmla="*/ 1 w 116"/>
                  <a:gd name="T11" fmla="*/ 1 h 111"/>
                  <a:gd name="T12" fmla="*/ 1 w 116"/>
                  <a:gd name="T13" fmla="*/ 1 h 111"/>
                  <a:gd name="T14" fmla="*/ 1 w 116"/>
                  <a:gd name="T15" fmla="*/ 1 h 111"/>
                  <a:gd name="T16" fmla="*/ 1 w 116"/>
                  <a:gd name="T17" fmla="*/ 1 h 111"/>
                  <a:gd name="T18" fmla="*/ 1 w 116"/>
                  <a:gd name="T19" fmla="*/ 1 h 111"/>
                  <a:gd name="T20" fmla="*/ 1 w 116"/>
                  <a:gd name="T21" fmla="*/ 1 h 111"/>
                  <a:gd name="T22" fmla="*/ 1 w 116"/>
                  <a:gd name="T23" fmla="*/ 1 h 111"/>
                  <a:gd name="T24" fmla="*/ 1 w 116"/>
                  <a:gd name="T25" fmla="*/ 1 h 111"/>
                  <a:gd name="T26" fmla="*/ 1 w 116"/>
                  <a:gd name="T27" fmla="*/ 1 h 111"/>
                  <a:gd name="T28" fmla="*/ 1 w 116"/>
                  <a:gd name="T29" fmla="*/ 1 h 111"/>
                  <a:gd name="T30" fmla="*/ 1 w 116"/>
                  <a:gd name="T31" fmla="*/ 1 h 111"/>
                  <a:gd name="T32" fmla="*/ 1 w 116"/>
                  <a:gd name="T33" fmla="*/ 1 h 111"/>
                  <a:gd name="T34" fmla="*/ 1 w 116"/>
                  <a:gd name="T35" fmla="*/ 1 h 111"/>
                  <a:gd name="T36" fmla="*/ 1 w 116"/>
                  <a:gd name="T37" fmla="*/ 1 h 111"/>
                  <a:gd name="T38" fmla="*/ 1 w 116"/>
                  <a:gd name="T39" fmla="*/ 1 h 111"/>
                  <a:gd name="T40" fmla="*/ 1 w 116"/>
                  <a:gd name="T41" fmla="*/ 1 h 111"/>
                  <a:gd name="T42" fmla="*/ 1 w 116"/>
                  <a:gd name="T43" fmla="*/ 1 h 111"/>
                  <a:gd name="T44" fmla="*/ 1 w 116"/>
                  <a:gd name="T45" fmla="*/ 1 h 111"/>
                  <a:gd name="T46" fmla="*/ 1 w 116"/>
                  <a:gd name="T47" fmla="*/ 1 h 111"/>
                  <a:gd name="T48" fmla="*/ 1 w 116"/>
                  <a:gd name="T49" fmla="*/ 1 h 111"/>
                  <a:gd name="T50" fmla="*/ 1 w 116"/>
                  <a:gd name="T51" fmla="*/ 1 h 111"/>
                  <a:gd name="T52" fmla="*/ 1 w 116"/>
                  <a:gd name="T53" fmla="*/ 1 h 111"/>
                  <a:gd name="T54" fmla="*/ 1 w 116"/>
                  <a:gd name="T55" fmla="*/ 1 h 111"/>
                  <a:gd name="T56" fmla="*/ 1 w 116"/>
                  <a:gd name="T57" fmla="*/ 1 h 111"/>
                  <a:gd name="T58" fmla="*/ 1 w 116"/>
                  <a:gd name="T59" fmla="*/ 1 h 111"/>
                  <a:gd name="T60" fmla="*/ 1 w 116"/>
                  <a:gd name="T61" fmla="*/ 1 h 111"/>
                  <a:gd name="T62" fmla="*/ 1 w 116"/>
                  <a:gd name="T63" fmla="*/ 1 h 111"/>
                  <a:gd name="T64" fmla="*/ 1 w 116"/>
                  <a:gd name="T65" fmla="*/ 1 h 111"/>
                  <a:gd name="T66" fmla="*/ 1 w 116"/>
                  <a:gd name="T67" fmla="*/ 1 h 111"/>
                  <a:gd name="T68" fmla="*/ 1 w 116"/>
                  <a:gd name="T69" fmla="*/ 1 h 111"/>
                  <a:gd name="T70" fmla="*/ 1 w 116"/>
                  <a:gd name="T71" fmla="*/ 1 h 111"/>
                  <a:gd name="T72" fmla="*/ 1 w 116"/>
                  <a:gd name="T73" fmla="*/ 1 h 11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6"/>
                  <a:gd name="T112" fmla="*/ 0 h 111"/>
                  <a:gd name="T113" fmla="*/ 116 w 116"/>
                  <a:gd name="T114" fmla="*/ 111 h 11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6" h="111">
                    <a:moveTo>
                      <a:pt x="71" y="69"/>
                    </a:moveTo>
                    <a:lnTo>
                      <a:pt x="64" y="61"/>
                    </a:lnTo>
                    <a:lnTo>
                      <a:pt x="91" y="33"/>
                    </a:lnTo>
                    <a:lnTo>
                      <a:pt x="116" y="56"/>
                    </a:lnTo>
                    <a:lnTo>
                      <a:pt x="114" y="67"/>
                    </a:lnTo>
                    <a:lnTo>
                      <a:pt x="112" y="77"/>
                    </a:lnTo>
                    <a:lnTo>
                      <a:pt x="106" y="86"/>
                    </a:lnTo>
                    <a:lnTo>
                      <a:pt x="100" y="94"/>
                    </a:lnTo>
                    <a:lnTo>
                      <a:pt x="91" y="102"/>
                    </a:lnTo>
                    <a:lnTo>
                      <a:pt x="79" y="107"/>
                    </a:lnTo>
                    <a:lnTo>
                      <a:pt x="66" y="111"/>
                    </a:lnTo>
                    <a:lnTo>
                      <a:pt x="54" y="109"/>
                    </a:lnTo>
                    <a:lnTo>
                      <a:pt x="43" y="104"/>
                    </a:lnTo>
                    <a:lnTo>
                      <a:pt x="31" y="96"/>
                    </a:lnTo>
                    <a:lnTo>
                      <a:pt x="22" y="86"/>
                    </a:lnTo>
                    <a:lnTo>
                      <a:pt x="16" y="75"/>
                    </a:lnTo>
                    <a:lnTo>
                      <a:pt x="14" y="69"/>
                    </a:lnTo>
                    <a:lnTo>
                      <a:pt x="14" y="63"/>
                    </a:lnTo>
                    <a:lnTo>
                      <a:pt x="14" y="56"/>
                    </a:lnTo>
                    <a:lnTo>
                      <a:pt x="14" y="50"/>
                    </a:lnTo>
                    <a:lnTo>
                      <a:pt x="20" y="38"/>
                    </a:lnTo>
                    <a:lnTo>
                      <a:pt x="27" y="29"/>
                    </a:lnTo>
                    <a:lnTo>
                      <a:pt x="35" y="21"/>
                    </a:lnTo>
                    <a:lnTo>
                      <a:pt x="43" y="17"/>
                    </a:lnTo>
                    <a:lnTo>
                      <a:pt x="50" y="15"/>
                    </a:lnTo>
                    <a:lnTo>
                      <a:pt x="58" y="14"/>
                    </a:lnTo>
                    <a:lnTo>
                      <a:pt x="66" y="15"/>
                    </a:lnTo>
                    <a:lnTo>
                      <a:pt x="75" y="19"/>
                    </a:lnTo>
                    <a:lnTo>
                      <a:pt x="69" y="29"/>
                    </a:lnTo>
                    <a:lnTo>
                      <a:pt x="64" y="27"/>
                    </a:lnTo>
                    <a:lnTo>
                      <a:pt x="58" y="25"/>
                    </a:lnTo>
                    <a:lnTo>
                      <a:pt x="52" y="27"/>
                    </a:lnTo>
                    <a:lnTo>
                      <a:pt x="46" y="29"/>
                    </a:lnTo>
                    <a:lnTo>
                      <a:pt x="41" y="31"/>
                    </a:lnTo>
                    <a:lnTo>
                      <a:pt x="35" y="37"/>
                    </a:lnTo>
                    <a:lnTo>
                      <a:pt x="31" y="42"/>
                    </a:lnTo>
                    <a:lnTo>
                      <a:pt x="27" y="48"/>
                    </a:lnTo>
                    <a:lnTo>
                      <a:pt x="25" y="54"/>
                    </a:lnTo>
                    <a:lnTo>
                      <a:pt x="25" y="60"/>
                    </a:lnTo>
                    <a:lnTo>
                      <a:pt x="25" y="65"/>
                    </a:lnTo>
                    <a:lnTo>
                      <a:pt x="27" y="71"/>
                    </a:lnTo>
                    <a:lnTo>
                      <a:pt x="33" y="79"/>
                    </a:lnTo>
                    <a:lnTo>
                      <a:pt x="39" y="86"/>
                    </a:lnTo>
                    <a:lnTo>
                      <a:pt x="48" y="94"/>
                    </a:lnTo>
                    <a:lnTo>
                      <a:pt x="58" y="98"/>
                    </a:lnTo>
                    <a:lnTo>
                      <a:pt x="68" y="98"/>
                    </a:lnTo>
                    <a:lnTo>
                      <a:pt x="75" y="96"/>
                    </a:lnTo>
                    <a:lnTo>
                      <a:pt x="85" y="92"/>
                    </a:lnTo>
                    <a:lnTo>
                      <a:pt x="91" y="86"/>
                    </a:lnTo>
                    <a:lnTo>
                      <a:pt x="96" y="81"/>
                    </a:lnTo>
                    <a:lnTo>
                      <a:pt x="100" y="73"/>
                    </a:lnTo>
                    <a:lnTo>
                      <a:pt x="102" y="65"/>
                    </a:lnTo>
                    <a:lnTo>
                      <a:pt x="102" y="60"/>
                    </a:lnTo>
                    <a:lnTo>
                      <a:pt x="91" y="48"/>
                    </a:lnTo>
                    <a:lnTo>
                      <a:pt x="71" y="69"/>
                    </a:lnTo>
                    <a:close/>
                    <a:moveTo>
                      <a:pt x="22" y="6"/>
                    </a:moveTo>
                    <a:lnTo>
                      <a:pt x="25" y="0"/>
                    </a:lnTo>
                    <a:lnTo>
                      <a:pt x="31" y="6"/>
                    </a:lnTo>
                    <a:lnTo>
                      <a:pt x="31" y="12"/>
                    </a:lnTo>
                    <a:lnTo>
                      <a:pt x="29" y="19"/>
                    </a:lnTo>
                    <a:lnTo>
                      <a:pt x="25" y="25"/>
                    </a:lnTo>
                    <a:lnTo>
                      <a:pt x="20" y="29"/>
                    </a:lnTo>
                    <a:lnTo>
                      <a:pt x="14" y="31"/>
                    </a:lnTo>
                    <a:lnTo>
                      <a:pt x="6" y="31"/>
                    </a:lnTo>
                    <a:lnTo>
                      <a:pt x="0" y="27"/>
                    </a:lnTo>
                    <a:lnTo>
                      <a:pt x="6" y="21"/>
                    </a:lnTo>
                    <a:lnTo>
                      <a:pt x="10" y="23"/>
                    </a:lnTo>
                    <a:lnTo>
                      <a:pt x="12" y="23"/>
                    </a:lnTo>
                    <a:lnTo>
                      <a:pt x="16" y="21"/>
                    </a:lnTo>
                    <a:lnTo>
                      <a:pt x="20" y="19"/>
                    </a:lnTo>
                    <a:lnTo>
                      <a:pt x="22" y="15"/>
                    </a:lnTo>
                    <a:lnTo>
                      <a:pt x="23" y="12"/>
                    </a:lnTo>
                    <a:lnTo>
                      <a:pt x="23" y="10"/>
                    </a:lnTo>
                    <a:lnTo>
                      <a:pt x="22"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251" name="Freeform 63"/>
              <p:cNvSpPr>
                <a:spLocks/>
              </p:cNvSpPr>
              <p:nvPr/>
            </p:nvSpPr>
            <p:spPr bwMode="auto">
              <a:xfrm>
                <a:off x="3099" y="2416"/>
                <a:ext cx="49" cy="42"/>
              </a:xfrm>
              <a:custGeom>
                <a:avLst/>
                <a:gdLst>
                  <a:gd name="T0" fmla="*/ 1 w 82"/>
                  <a:gd name="T1" fmla="*/ 1 h 67"/>
                  <a:gd name="T2" fmla="*/ 0 w 82"/>
                  <a:gd name="T3" fmla="*/ 1 h 67"/>
                  <a:gd name="T4" fmla="*/ 1 w 82"/>
                  <a:gd name="T5" fmla="*/ 0 h 67"/>
                  <a:gd name="T6" fmla="*/ 1 w 82"/>
                  <a:gd name="T7" fmla="*/ 1 h 67"/>
                  <a:gd name="T8" fmla="*/ 1 w 82"/>
                  <a:gd name="T9" fmla="*/ 1 h 67"/>
                  <a:gd name="T10" fmla="*/ 0 60000 65536"/>
                  <a:gd name="T11" fmla="*/ 0 60000 65536"/>
                  <a:gd name="T12" fmla="*/ 0 60000 65536"/>
                  <a:gd name="T13" fmla="*/ 0 60000 65536"/>
                  <a:gd name="T14" fmla="*/ 0 60000 65536"/>
                  <a:gd name="T15" fmla="*/ 0 w 82"/>
                  <a:gd name="T16" fmla="*/ 0 h 67"/>
                  <a:gd name="T17" fmla="*/ 82 w 82"/>
                  <a:gd name="T18" fmla="*/ 67 h 67"/>
                </a:gdLst>
                <a:ahLst/>
                <a:cxnLst>
                  <a:cxn ang="T10">
                    <a:pos x="T0" y="T1"/>
                  </a:cxn>
                  <a:cxn ang="T11">
                    <a:pos x="T2" y="T3"/>
                  </a:cxn>
                  <a:cxn ang="T12">
                    <a:pos x="T4" y="T5"/>
                  </a:cxn>
                  <a:cxn ang="T13">
                    <a:pos x="T6" y="T7"/>
                  </a:cxn>
                  <a:cxn ang="T14">
                    <a:pos x="T8" y="T9"/>
                  </a:cxn>
                </a:cxnLst>
                <a:rect l="T15" t="T16" r="T17" b="T18"/>
                <a:pathLst>
                  <a:path w="82" h="67">
                    <a:moveTo>
                      <a:pt x="74" y="67"/>
                    </a:moveTo>
                    <a:lnTo>
                      <a:pt x="0" y="10"/>
                    </a:lnTo>
                    <a:lnTo>
                      <a:pt x="7" y="0"/>
                    </a:lnTo>
                    <a:lnTo>
                      <a:pt x="82" y="57"/>
                    </a:lnTo>
                    <a:lnTo>
                      <a:pt x="74" y="6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grpSp>
      <p:sp>
        <p:nvSpPr>
          <p:cNvPr id="6148" name="Text Box 64"/>
          <p:cNvSpPr txBox="1">
            <a:spLocks noChangeArrowheads="1"/>
          </p:cNvSpPr>
          <p:nvPr/>
        </p:nvSpPr>
        <p:spPr bwMode="auto">
          <a:xfrm>
            <a:off x="1377950" y="-177962"/>
            <a:ext cx="903605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lnSpc>
                <a:spcPct val="70000"/>
              </a:lnSpc>
              <a:spcBef>
                <a:spcPct val="50000"/>
              </a:spcBef>
            </a:pPr>
            <a:endParaRPr lang="tr-TR" altLang="tr-TR" sz="2800" dirty="0"/>
          </a:p>
          <a:p>
            <a:pPr algn="ctr" eaLnBrk="1" hangingPunct="1"/>
            <a:r>
              <a:rPr lang="tr-TR" altLang="tr-TR" sz="2800" dirty="0">
                <a:solidFill>
                  <a:srgbClr val="FF0000"/>
                </a:solidFill>
              </a:rPr>
              <a:t>TÜRK DEVLET TEŞKİLATI</a:t>
            </a:r>
          </a:p>
        </p:txBody>
      </p:sp>
      <p:grpSp>
        <p:nvGrpSpPr>
          <p:cNvPr id="6149" name="Group 65"/>
          <p:cNvGrpSpPr>
            <a:grpSpLocks noChangeAspect="1"/>
          </p:cNvGrpSpPr>
          <p:nvPr/>
        </p:nvGrpSpPr>
        <p:grpSpPr bwMode="auto">
          <a:xfrm>
            <a:off x="2095500" y="1214438"/>
            <a:ext cx="8318500" cy="4724400"/>
            <a:chOff x="1417" y="1476"/>
            <a:chExt cx="13482" cy="7920"/>
          </a:xfrm>
        </p:grpSpPr>
        <p:sp>
          <p:nvSpPr>
            <p:cNvPr id="6153" name="Text Box 70"/>
            <p:cNvSpPr txBox="1">
              <a:spLocks noChangeArrowheads="1"/>
            </p:cNvSpPr>
            <p:nvPr/>
          </p:nvSpPr>
          <p:spPr bwMode="auto">
            <a:xfrm>
              <a:off x="10268" y="7493"/>
              <a:ext cx="2551" cy="1020"/>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tIns="118800"/>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Köy</a:t>
              </a:r>
              <a:endParaRPr lang="en-US" altLang="tr-TR" sz="1800" b="0">
                <a:solidFill>
                  <a:srgbClr val="FF0000"/>
                </a:solidFill>
                <a:latin typeface="Arial" panose="020B0604020202020204" pitchFamily="34" charset="0"/>
              </a:endParaRPr>
            </a:p>
          </p:txBody>
        </p:sp>
        <p:grpSp>
          <p:nvGrpSpPr>
            <p:cNvPr id="6154" name="Group 71"/>
            <p:cNvGrpSpPr>
              <a:grpSpLocks/>
            </p:cNvGrpSpPr>
            <p:nvPr/>
          </p:nvGrpSpPr>
          <p:grpSpPr bwMode="auto">
            <a:xfrm>
              <a:off x="9689" y="4140"/>
              <a:ext cx="3130" cy="3833"/>
              <a:chOff x="9689" y="4500"/>
              <a:chExt cx="3130" cy="3833"/>
            </a:xfrm>
          </p:grpSpPr>
          <p:sp>
            <p:nvSpPr>
              <p:cNvPr id="6185" name="Text Box 72"/>
              <p:cNvSpPr txBox="1">
                <a:spLocks noChangeArrowheads="1"/>
              </p:cNvSpPr>
              <p:nvPr/>
            </p:nvSpPr>
            <p:spPr bwMode="auto">
              <a:xfrm>
                <a:off x="10268" y="5698"/>
                <a:ext cx="2551" cy="1020"/>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tIns="82800"/>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İl Özel İdaresi</a:t>
                </a:r>
                <a:endParaRPr lang="en-US" altLang="tr-TR" sz="1800" b="0">
                  <a:solidFill>
                    <a:srgbClr val="FF0000"/>
                  </a:solidFill>
                  <a:latin typeface="Arial" panose="020B0604020202020204" pitchFamily="34" charset="0"/>
                </a:endParaRPr>
              </a:p>
            </p:txBody>
          </p:sp>
          <p:sp>
            <p:nvSpPr>
              <p:cNvPr id="6186" name="Text Box 73"/>
              <p:cNvSpPr txBox="1">
                <a:spLocks noChangeArrowheads="1"/>
              </p:cNvSpPr>
              <p:nvPr/>
            </p:nvSpPr>
            <p:spPr bwMode="auto">
              <a:xfrm>
                <a:off x="10268" y="6775"/>
                <a:ext cx="2551" cy="1020"/>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tIns="118800"/>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Belediye</a:t>
                </a:r>
                <a:endParaRPr lang="en-US" altLang="tr-TR" sz="1800" b="0">
                  <a:solidFill>
                    <a:srgbClr val="FF0000"/>
                  </a:solidFill>
                  <a:latin typeface="Arial" panose="020B0604020202020204" pitchFamily="34" charset="0"/>
                </a:endParaRPr>
              </a:p>
            </p:txBody>
          </p:sp>
          <p:sp>
            <p:nvSpPr>
              <p:cNvPr id="6187" name="Line 75"/>
              <p:cNvSpPr>
                <a:spLocks noChangeShapeType="1"/>
              </p:cNvSpPr>
              <p:nvPr/>
            </p:nvSpPr>
            <p:spPr bwMode="auto">
              <a:xfrm>
                <a:off x="9689" y="8332"/>
                <a:ext cx="360" cy="1"/>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88" name="Line 76"/>
              <p:cNvSpPr>
                <a:spLocks noChangeShapeType="1"/>
              </p:cNvSpPr>
              <p:nvPr/>
            </p:nvSpPr>
            <p:spPr bwMode="auto">
              <a:xfrm>
                <a:off x="9689" y="7254"/>
                <a:ext cx="360" cy="1"/>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nvGrpSpPr>
              <p:cNvPr id="6189" name="Group 77"/>
              <p:cNvGrpSpPr>
                <a:grpSpLocks/>
              </p:cNvGrpSpPr>
              <p:nvPr/>
            </p:nvGrpSpPr>
            <p:grpSpPr bwMode="auto">
              <a:xfrm>
                <a:off x="9689" y="4500"/>
                <a:ext cx="540" cy="1797"/>
                <a:chOff x="9689" y="4500"/>
                <a:chExt cx="540" cy="1797"/>
              </a:xfrm>
            </p:grpSpPr>
            <p:sp>
              <p:nvSpPr>
                <p:cNvPr id="6190" name="Line 78"/>
                <p:cNvSpPr>
                  <a:spLocks noChangeShapeType="1"/>
                </p:cNvSpPr>
                <p:nvPr/>
              </p:nvSpPr>
              <p:spPr bwMode="auto">
                <a:xfrm flipH="1">
                  <a:off x="9689" y="4500"/>
                  <a:ext cx="540" cy="0"/>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6191" name="Line 79"/>
                <p:cNvSpPr>
                  <a:spLocks noChangeShapeType="1"/>
                </p:cNvSpPr>
                <p:nvPr/>
              </p:nvSpPr>
              <p:spPr bwMode="auto">
                <a:xfrm>
                  <a:off x="9689" y="6296"/>
                  <a:ext cx="360" cy="1"/>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grpSp>
        <p:sp>
          <p:nvSpPr>
            <p:cNvPr id="6155" name="Line 89"/>
            <p:cNvSpPr>
              <a:spLocks noChangeShapeType="1"/>
            </p:cNvSpPr>
            <p:nvPr/>
          </p:nvSpPr>
          <p:spPr bwMode="auto">
            <a:xfrm>
              <a:off x="4477" y="2016"/>
              <a:ext cx="1" cy="720"/>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6156" name="Line 90"/>
            <p:cNvSpPr>
              <a:spLocks noChangeShapeType="1"/>
            </p:cNvSpPr>
            <p:nvPr/>
          </p:nvSpPr>
          <p:spPr bwMode="auto">
            <a:xfrm>
              <a:off x="2857" y="2736"/>
              <a:ext cx="3240" cy="1"/>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6157" name="Line 91"/>
            <p:cNvSpPr>
              <a:spLocks noChangeShapeType="1"/>
            </p:cNvSpPr>
            <p:nvPr/>
          </p:nvSpPr>
          <p:spPr bwMode="auto">
            <a:xfrm>
              <a:off x="2857" y="2736"/>
              <a:ext cx="1" cy="540"/>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nvGrpSpPr>
            <p:cNvPr id="6158" name="Group 92"/>
            <p:cNvGrpSpPr>
              <a:grpSpLocks/>
            </p:cNvGrpSpPr>
            <p:nvPr/>
          </p:nvGrpSpPr>
          <p:grpSpPr bwMode="auto">
            <a:xfrm>
              <a:off x="1777" y="3636"/>
              <a:ext cx="2347" cy="5760"/>
              <a:chOff x="1813" y="3636"/>
              <a:chExt cx="2347" cy="5760"/>
            </a:xfrm>
          </p:grpSpPr>
          <p:sp>
            <p:nvSpPr>
              <p:cNvPr id="6177" name="Text Box 93"/>
              <p:cNvSpPr txBox="1">
                <a:spLocks noChangeArrowheads="1"/>
              </p:cNvSpPr>
              <p:nvPr/>
            </p:nvSpPr>
            <p:spPr bwMode="auto">
              <a:xfrm>
                <a:off x="1813" y="3636"/>
                <a:ext cx="2346" cy="900"/>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Merkez</a:t>
                </a:r>
                <a:endParaRPr lang="en-US" altLang="tr-TR" sz="1800" b="0">
                  <a:solidFill>
                    <a:srgbClr val="FF0000"/>
                  </a:solidFill>
                  <a:latin typeface="Arial" panose="020B0604020202020204" pitchFamily="34" charset="0"/>
                </a:endParaRPr>
              </a:p>
            </p:txBody>
          </p:sp>
          <p:grpSp>
            <p:nvGrpSpPr>
              <p:cNvPr id="6178" name="Group 94"/>
              <p:cNvGrpSpPr>
                <a:grpSpLocks/>
              </p:cNvGrpSpPr>
              <p:nvPr/>
            </p:nvGrpSpPr>
            <p:grpSpPr bwMode="auto">
              <a:xfrm>
                <a:off x="1813" y="4965"/>
                <a:ext cx="2347" cy="4431"/>
                <a:chOff x="1958" y="5195"/>
                <a:chExt cx="2347" cy="4431"/>
              </a:xfrm>
            </p:grpSpPr>
            <p:sp>
              <p:nvSpPr>
                <p:cNvPr id="6179" name="Text Box 95"/>
                <p:cNvSpPr txBox="1">
                  <a:spLocks noChangeArrowheads="1"/>
                </p:cNvSpPr>
                <p:nvPr/>
              </p:nvSpPr>
              <p:spPr bwMode="auto">
                <a:xfrm>
                  <a:off x="1958" y="8438"/>
                  <a:ext cx="2347" cy="1188"/>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endParaRPr lang="en-US" altLang="tr-TR" sz="1100" b="0">
                    <a:solidFill>
                      <a:srgbClr val="FF0000"/>
                    </a:solidFill>
                    <a:latin typeface="Arial" panose="020B0604020202020204" pitchFamily="34" charset="0"/>
                  </a:endParaRPr>
                </a:p>
                <a:p>
                  <a:pPr algn="ctr"/>
                  <a:r>
                    <a:rPr lang="tr-TR" altLang="tr-TR" sz="1200">
                      <a:solidFill>
                        <a:srgbClr val="FF0000"/>
                      </a:solidFill>
                      <a:latin typeface="Arial" panose="020B0604020202020204" pitchFamily="34" charset="0"/>
                      <a:cs typeface="Times New Roman" panose="02020603050405020304" pitchFamily="18" charset="0"/>
                    </a:rPr>
                    <a:t>Düzenleyici İdari Kuruluşlar</a:t>
                  </a:r>
                  <a:endParaRPr lang="en-US" altLang="tr-TR" sz="1800" b="0">
                    <a:solidFill>
                      <a:srgbClr val="FF0000"/>
                    </a:solidFill>
                    <a:latin typeface="Arial" panose="020B0604020202020204" pitchFamily="34" charset="0"/>
                  </a:endParaRPr>
                </a:p>
              </p:txBody>
            </p:sp>
            <p:grpSp>
              <p:nvGrpSpPr>
                <p:cNvPr id="6180" name="Group 96"/>
                <p:cNvGrpSpPr>
                  <a:grpSpLocks/>
                </p:cNvGrpSpPr>
                <p:nvPr/>
              </p:nvGrpSpPr>
              <p:grpSpPr bwMode="auto">
                <a:xfrm>
                  <a:off x="1958" y="5195"/>
                  <a:ext cx="2347" cy="3064"/>
                  <a:chOff x="1958" y="5195"/>
                  <a:chExt cx="2347" cy="3064"/>
                </a:xfrm>
              </p:grpSpPr>
              <p:sp>
                <p:nvSpPr>
                  <p:cNvPr id="6181" name="Text Box 97"/>
                  <p:cNvSpPr txBox="1">
                    <a:spLocks noChangeArrowheads="1"/>
                  </p:cNvSpPr>
                  <p:nvPr/>
                </p:nvSpPr>
                <p:spPr bwMode="auto">
                  <a:xfrm>
                    <a:off x="1958" y="7358"/>
                    <a:ext cx="2347" cy="901"/>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tIns="118800"/>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Bağlı Kuruluşlar </a:t>
                    </a:r>
                    <a:endParaRPr lang="en-US" altLang="tr-TR" sz="1800" b="0">
                      <a:solidFill>
                        <a:srgbClr val="FF0000"/>
                      </a:solidFill>
                      <a:latin typeface="Arial" panose="020B0604020202020204" pitchFamily="34" charset="0"/>
                    </a:endParaRPr>
                  </a:p>
                </p:txBody>
              </p:sp>
              <p:grpSp>
                <p:nvGrpSpPr>
                  <p:cNvPr id="6182" name="Group 98"/>
                  <p:cNvGrpSpPr>
                    <a:grpSpLocks/>
                  </p:cNvGrpSpPr>
                  <p:nvPr/>
                </p:nvGrpSpPr>
                <p:grpSpPr bwMode="auto">
                  <a:xfrm>
                    <a:off x="1958" y="5195"/>
                    <a:ext cx="2347" cy="1984"/>
                    <a:chOff x="1958" y="5195"/>
                    <a:chExt cx="2347" cy="1984"/>
                  </a:xfrm>
                </p:grpSpPr>
                <p:sp>
                  <p:nvSpPr>
                    <p:cNvPr id="6183" name="Text Box 99"/>
                    <p:cNvSpPr txBox="1">
                      <a:spLocks noChangeArrowheads="1"/>
                    </p:cNvSpPr>
                    <p:nvPr/>
                  </p:nvSpPr>
                  <p:spPr bwMode="auto">
                    <a:xfrm>
                      <a:off x="1958" y="6278"/>
                      <a:ext cx="2347" cy="901"/>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endParaRPr lang="tr-TR" altLang="tr-TR" sz="1200">
                        <a:solidFill>
                          <a:srgbClr val="FF0000"/>
                        </a:solidFill>
                        <a:latin typeface="Arial" panose="020B0604020202020204" pitchFamily="34" charset="0"/>
                        <a:cs typeface="Times New Roman" panose="02020603050405020304" pitchFamily="18" charset="0"/>
                      </a:endParaRPr>
                    </a:p>
                    <a:p>
                      <a:pPr algn="ctr" eaLnBrk="1" hangingPunct="1"/>
                      <a:r>
                        <a:rPr lang="tr-TR" altLang="tr-TR" sz="1200">
                          <a:solidFill>
                            <a:srgbClr val="FF0000"/>
                          </a:solidFill>
                          <a:latin typeface="Arial" panose="020B0604020202020204" pitchFamily="34" charset="0"/>
                          <a:cs typeface="Times New Roman" panose="02020603050405020304" pitchFamily="18" charset="0"/>
                        </a:rPr>
                        <a:t>İlgili Kuruluşlar</a:t>
                      </a:r>
                      <a:endParaRPr lang="en-US" altLang="tr-TR" sz="1800" b="0">
                        <a:solidFill>
                          <a:srgbClr val="FF0000"/>
                        </a:solidFill>
                        <a:latin typeface="Arial" panose="020B0604020202020204" pitchFamily="34" charset="0"/>
                      </a:endParaRPr>
                    </a:p>
                  </p:txBody>
                </p:sp>
                <p:sp>
                  <p:nvSpPr>
                    <p:cNvPr id="6184" name="Text Box 100"/>
                    <p:cNvSpPr txBox="1">
                      <a:spLocks noChangeArrowheads="1"/>
                    </p:cNvSpPr>
                    <p:nvPr/>
                  </p:nvSpPr>
                  <p:spPr bwMode="auto">
                    <a:xfrm>
                      <a:off x="1958" y="5195"/>
                      <a:ext cx="2346" cy="900"/>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tIns="118800"/>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Bakanlıklar</a:t>
                      </a:r>
                      <a:endParaRPr lang="en-US" altLang="tr-TR" sz="1800" b="0">
                        <a:solidFill>
                          <a:srgbClr val="FF0000"/>
                        </a:solidFill>
                        <a:latin typeface="Arial" panose="020B0604020202020204" pitchFamily="34" charset="0"/>
                      </a:endParaRPr>
                    </a:p>
                  </p:txBody>
                </p:sp>
              </p:grpSp>
            </p:grpSp>
          </p:grpSp>
        </p:grpSp>
        <p:sp>
          <p:nvSpPr>
            <p:cNvPr id="6159" name="Line 101"/>
            <p:cNvSpPr>
              <a:spLocks noChangeShapeType="1"/>
            </p:cNvSpPr>
            <p:nvPr/>
          </p:nvSpPr>
          <p:spPr bwMode="auto">
            <a:xfrm>
              <a:off x="6097" y="2736"/>
              <a:ext cx="1" cy="540"/>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nvGrpSpPr>
            <p:cNvPr id="6160" name="Group 102"/>
            <p:cNvGrpSpPr>
              <a:grpSpLocks/>
            </p:cNvGrpSpPr>
            <p:nvPr/>
          </p:nvGrpSpPr>
          <p:grpSpPr bwMode="auto">
            <a:xfrm>
              <a:off x="4866" y="3647"/>
              <a:ext cx="2354" cy="3409"/>
              <a:chOff x="4866" y="3647"/>
              <a:chExt cx="2354" cy="3409"/>
            </a:xfrm>
          </p:grpSpPr>
          <p:sp>
            <p:nvSpPr>
              <p:cNvPr id="6174" name="Text Box 103"/>
              <p:cNvSpPr txBox="1">
                <a:spLocks noChangeArrowheads="1"/>
              </p:cNvSpPr>
              <p:nvPr/>
            </p:nvSpPr>
            <p:spPr bwMode="auto">
              <a:xfrm>
                <a:off x="4866" y="5075"/>
                <a:ext cx="2347" cy="901"/>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tIns="118800"/>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İl</a:t>
                </a:r>
                <a:endParaRPr lang="en-US" altLang="tr-TR" sz="1800" b="0">
                  <a:solidFill>
                    <a:srgbClr val="FF0000"/>
                  </a:solidFill>
                  <a:latin typeface="Arial" panose="020B0604020202020204" pitchFamily="34" charset="0"/>
                </a:endParaRPr>
              </a:p>
            </p:txBody>
          </p:sp>
          <p:sp>
            <p:nvSpPr>
              <p:cNvPr id="6175" name="Text Box 104"/>
              <p:cNvSpPr txBox="1">
                <a:spLocks noChangeArrowheads="1"/>
              </p:cNvSpPr>
              <p:nvPr/>
            </p:nvSpPr>
            <p:spPr bwMode="auto">
              <a:xfrm>
                <a:off x="4873" y="6155"/>
                <a:ext cx="2347" cy="901"/>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endParaRPr lang="tr-TR" altLang="tr-TR" sz="1200">
                  <a:solidFill>
                    <a:srgbClr val="FF0000"/>
                  </a:solidFill>
                  <a:latin typeface="Arial" panose="020B0604020202020204" pitchFamily="34" charset="0"/>
                  <a:cs typeface="Times New Roman" panose="02020603050405020304" pitchFamily="18" charset="0"/>
                </a:endParaRPr>
              </a:p>
              <a:p>
                <a:pPr algn="ctr" eaLnBrk="1" hangingPunct="1"/>
                <a:r>
                  <a:rPr lang="tr-TR" altLang="tr-TR" sz="1200">
                    <a:solidFill>
                      <a:srgbClr val="FF0000"/>
                    </a:solidFill>
                    <a:latin typeface="Arial" panose="020B0604020202020204" pitchFamily="34" charset="0"/>
                    <a:cs typeface="Times New Roman" panose="02020603050405020304" pitchFamily="18" charset="0"/>
                  </a:rPr>
                  <a:t>İlçe</a:t>
                </a:r>
              </a:p>
              <a:p>
                <a:pPr algn="ctr" eaLnBrk="1" hangingPunct="1"/>
                <a:endParaRPr lang="en-US" altLang="tr-TR" sz="1800" b="0">
                  <a:solidFill>
                    <a:srgbClr val="FF0000"/>
                  </a:solidFill>
                  <a:latin typeface="Arial" panose="020B0604020202020204" pitchFamily="34" charset="0"/>
                </a:endParaRPr>
              </a:p>
            </p:txBody>
          </p:sp>
          <p:sp>
            <p:nvSpPr>
              <p:cNvPr id="6176" name="Text Box 105"/>
              <p:cNvSpPr txBox="1">
                <a:spLocks noChangeArrowheads="1"/>
              </p:cNvSpPr>
              <p:nvPr/>
            </p:nvSpPr>
            <p:spPr bwMode="auto">
              <a:xfrm>
                <a:off x="4866" y="3647"/>
                <a:ext cx="2347" cy="901"/>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Taşra</a:t>
                </a:r>
                <a:endParaRPr lang="en-US" altLang="tr-TR" sz="1800" b="0">
                  <a:solidFill>
                    <a:srgbClr val="FF0000"/>
                  </a:solidFill>
                  <a:latin typeface="Arial" panose="020B0604020202020204" pitchFamily="34" charset="0"/>
                </a:endParaRPr>
              </a:p>
            </p:txBody>
          </p:sp>
        </p:grpSp>
        <p:sp>
          <p:nvSpPr>
            <p:cNvPr id="6161" name="Line 106"/>
            <p:cNvSpPr>
              <a:spLocks noChangeShapeType="1"/>
            </p:cNvSpPr>
            <p:nvPr/>
          </p:nvSpPr>
          <p:spPr bwMode="auto">
            <a:xfrm flipH="1">
              <a:off x="1417" y="3996"/>
              <a:ext cx="360" cy="0"/>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6162" name="Line 107"/>
            <p:cNvSpPr>
              <a:spLocks noChangeShapeType="1"/>
            </p:cNvSpPr>
            <p:nvPr/>
          </p:nvSpPr>
          <p:spPr bwMode="auto">
            <a:xfrm>
              <a:off x="1417" y="5400"/>
              <a:ext cx="352" cy="0"/>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63" name="Line 108"/>
            <p:cNvSpPr>
              <a:spLocks noChangeShapeType="1"/>
            </p:cNvSpPr>
            <p:nvPr/>
          </p:nvSpPr>
          <p:spPr bwMode="auto">
            <a:xfrm>
              <a:off x="1417" y="6516"/>
              <a:ext cx="360" cy="0"/>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64" name="Line 109"/>
            <p:cNvSpPr>
              <a:spLocks noChangeShapeType="1"/>
            </p:cNvSpPr>
            <p:nvPr/>
          </p:nvSpPr>
          <p:spPr bwMode="auto">
            <a:xfrm>
              <a:off x="1417" y="7596"/>
              <a:ext cx="360" cy="1"/>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65" name="Line 110"/>
            <p:cNvSpPr>
              <a:spLocks noChangeShapeType="1"/>
            </p:cNvSpPr>
            <p:nvPr/>
          </p:nvSpPr>
          <p:spPr bwMode="auto">
            <a:xfrm>
              <a:off x="1417" y="8676"/>
              <a:ext cx="360" cy="1"/>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66" name="Line 111"/>
            <p:cNvSpPr>
              <a:spLocks noChangeShapeType="1"/>
            </p:cNvSpPr>
            <p:nvPr/>
          </p:nvSpPr>
          <p:spPr bwMode="auto">
            <a:xfrm>
              <a:off x="7177" y="3996"/>
              <a:ext cx="540" cy="1"/>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6167" name="Line 112"/>
            <p:cNvSpPr>
              <a:spLocks noChangeShapeType="1"/>
            </p:cNvSpPr>
            <p:nvPr/>
          </p:nvSpPr>
          <p:spPr bwMode="auto">
            <a:xfrm>
              <a:off x="7717" y="3996"/>
              <a:ext cx="0" cy="2700"/>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6168" name="Line 113"/>
            <p:cNvSpPr>
              <a:spLocks noChangeShapeType="1"/>
            </p:cNvSpPr>
            <p:nvPr/>
          </p:nvSpPr>
          <p:spPr bwMode="auto">
            <a:xfrm flipH="1">
              <a:off x="7357" y="6696"/>
              <a:ext cx="360" cy="0"/>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69" name="Line 114"/>
            <p:cNvSpPr>
              <a:spLocks noChangeShapeType="1"/>
            </p:cNvSpPr>
            <p:nvPr/>
          </p:nvSpPr>
          <p:spPr bwMode="auto">
            <a:xfrm flipH="1">
              <a:off x="7357" y="5436"/>
              <a:ext cx="360" cy="1"/>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nvGrpSpPr>
            <p:cNvPr id="6170" name="Group 115"/>
            <p:cNvGrpSpPr>
              <a:grpSpLocks/>
            </p:cNvGrpSpPr>
            <p:nvPr/>
          </p:nvGrpSpPr>
          <p:grpSpPr bwMode="auto">
            <a:xfrm>
              <a:off x="10268" y="3661"/>
              <a:ext cx="2551" cy="1020"/>
              <a:chOff x="9876" y="4009"/>
              <a:chExt cx="2551" cy="1020"/>
            </a:xfrm>
          </p:grpSpPr>
          <p:sp>
            <p:nvSpPr>
              <p:cNvPr id="6173" name="Text Box 116"/>
              <p:cNvSpPr txBox="1">
                <a:spLocks noChangeArrowheads="1"/>
              </p:cNvSpPr>
              <p:nvPr/>
            </p:nvSpPr>
            <p:spPr bwMode="auto">
              <a:xfrm>
                <a:off x="9876" y="4009"/>
                <a:ext cx="2551" cy="1020"/>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Mahalli İdareler</a:t>
                </a:r>
                <a:endParaRPr lang="en-US" altLang="tr-TR" sz="1200">
                  <a:solidFill>
                    <a:srgbClr val="FF0000"/>
                  </a:solidFill>
                  <a:latin typeface="Arial" panose="020B0604020202020204" pitchFamily="34" charset="0"/>
                </a:endParaRPr>
              </a:p>
            </p:txBody>
          </p:sp>
        </p:grpSp>
        <p:sp>
          <p:nvSpPr>
            <p:cNvPr id="6171" name="Text Box 117"/>
            <p:cNvSpPr txBox="1">
              <a:spLocks noChangeArrowheads="1"/>
            </p:cNvSpPr>
            <p:nvPr/>
          </p:nvSpPr>
          <p:spPr bwMode="auto">
            <a:xfrm>
              <a:off x="2317" y="1476"/>
              <a:ext cx="5544" cy="600"/>
            </a:xfrm>
            <a:prstGeom prst="rect">
              <a:avLst/>
            </a:prstGeom>
            <a:solidFill>
              <a:srgbClr val="FF0000"/>
            </a:solidFill>
            <a:ln>
              <a:noFill/>
            </a:ln>
            <a:extLst>
              <a:ext uri="{91240B29-F687-4F45-9708-019B960494DF}">
                <a14:hiddenLine xmlns:a14="http://schemas.microsoft.com/office/drawing/2010/main" w="28575">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latin typeface="Arial" panose="020B0604020202020204" pitchFamily="34" charset="0"/>
                  <a:cs typeface="Times New Roman" panose="02020603050405020304" pitchFamily="18" charset="0"/>
                </a:rPr>
                <a:t>MERKEZİ YÖNETİM</a:t>
              </a:r>
              <a:endParaRPr lang="en-US" altLang="tr-TR" sz="1800" b="0">
                <a:latin typeface="Arial" panose="020B0604020202020204" pitchFamily="34" charset="0"/>
              </a:endParaRPr>
            </a:p>
          </p:txBody>
        </p:sp>
        <p:sp>
          <p:nvSpPr>
            <p:cNvPr id="6172" name="Text Box 118"/>
            <p:cNvSpPr txBox="1">
              <a:spLocks noChangeArrowheads="1"/>
            </p:cNvSpPr>
            <p:nvPr/>
          </p:nvSpPr>
          <p:spPr bwMode="auto">
            <a:xfrm>
              <a:off x="8797" y="1476"/>
              <a:ext cx="6102" cy="642"/>
            </a:xfrm>
            <a:prstGeom prst="rect">
              <a:avLst/>
            </a:prstGeom>
            <a:solidFill>
              <a:srgbClr val="FF0000"/>
            </a:solidFill>
            <a:ln>
              <a:noFill/>
            </a:ln>
            <a:extLst>
              <a:ext uri="{91240B29-F687-4F45-9708-019B960494DF}">
                <a14:hiddenLine xmlns:a14="http://schemas.microsoft.com/office/drawing/2010/main" w="28575">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latin typeface="Arial" panose="020B0604020202020204" pitchFamily="34" charset="0"/>
                  <a:cs typeface="Times New Roman" panose="02020603050405020304" pitchFamily="18" charset="0"/>
                </a:rPr>
                <a:t>YEREL YÖNETİMLER</a:t>
              </a:r>
              <a:endParaRPr lang="en-US" altLang="tr-TR" sz="1800" b="0">
                <a:latin typeface="Arial" panose="020B0604020202020204" pitchFamily="34" charset="0"/>
              </a:endParaRPr>
            </a:p>
          </p:txBody>
        </p:sp>
      </p:grpSp>
      <p:cxnSp>
        <p:nvCxnSpPr>
          <p:cNvPr id="6150" name="124 Düz Ok Bağlayıcısı"/>
          <p:cNvCxnSpPr>
            <a:cxnSpLocks noChangeShapeType="1"/>
          </p:cNvCxnSpPr>
          <p:nvPr/>
        </p:nvCxnSpPr>
        <p:spPr bwMode="auto">
          <a:xfrm rot="5400000">
            <a:off x="7954170" y="1928020"/>
            <a:ext cx="714375" cy="1587"/>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51" name="129 Düz Bağlayıcı"/>
          <p:cNvCxnSpPr>
            <a:cxnSpLocks noChangeShapeType="1"/>
            <a:stCxn id="6161" idx="1"/>
          </p:cNvCxnSpPr>
          <p:nvPr/>
        </p:nvCxnSpPr>
        <p:spPr bwMode="auto">
          <a:xfrm rot="16200000" flipH="1">
            <a:off x="702470" y="4109245"/>
            <a:ext cx="2784475" cy="15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6152" name="131 Düz Bağlayıcı"/>
          <p:cNvCxnSpPr>
            <a:cxnSpLocks noChangeShapeType="1"/>
            <a:stCxn id="6190" idx="1"/>
            <a:endCxn id="6187" idx="0"/>
          </p:cNvCxnSpPr>
          <p:nvPr/>
        </p:nvCxnSpPr>
        <p:spPr bwMode="auto">
          <a:xfrm rot="16200000" flipH="1">
            <a:off x="6057901" y="3946526"/>
            <a:ext cx="2284412" cy="15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108" name="Group 65"/>
          <p:cNvGrpSpPr>
            <a:grpSpLocks noChangeAspect="1"/>
          </p:cNvGrpSpPr>
          <p:nvPr/>
        </p:nvGrpSpPr>
        <p:grpSpPr bwMode="auto">
          <a:xfrm>
            <a:off x="2088590" y="1218562"/>
            <a:ext cx="8318500" cy="4724400"/>
            <a:chOff x="1417" y="1476"/>
            <a:chExt cx="13482" cy="7920"/>
          </a:xfrm>
        </p:grpSpPr>
        <p:sp>
          <p:nvSpPr>
            <p:cNvPr id="109" name="Text Box 70"/>
            <p:cNvSpPr txBox="1">
              <a:spLocks noChangeArrowheads="1"/>
            </p:cNvSpPr>
            <p:nvPr/>
          </p:nvSpPr>
          <p:spPr bwMode="auto">
            <a:xfrm>
              <a:off x="10268" y="7493"/>
              <a:ext cx="2551" cy="1020"/>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tIns="118800"/>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Köy</a:t>
              </a:r>
              <a:endParaRPr lang="en-US" altLang="tr-TR" sz="1800" b="0">
                <a:solidFill>
                  <a:srgbClr val="FF0000"/>
                </a:solidFill>
                <a:latin typeface="Arial" panose="020B0604020202020204" pitchFamily="34" charset="0"/>
              </a:endParaRPr>
            </a:p>
          </p:txBody>
        </p:sp>
        <p:grpSp>
          <p:nvGrpSpPr>
            <p:cNvPr id="110" name="Group 71"/>
            <p:cNvGrpSpPr>
              <a:grpSpLocks/>
            </p:cNvGrpSpPr>
            <p:nvPr/>
          </p:nvGrpSpPr>
          <p:grpSpPr bwMode="auto">
            <a:xfrm>
              <a:off x="9689" y="4140"/>
              <a:ext cx="3130" cy="3833"/>
              <a:chOff x="9689" y="4500"/>
              <a:chExt cx="3130" cy="3833"/>
            </a:xfrm>
          </p:grpSpPr>
          <p:sp>
            <p:nvSpPr>
              <p:cNvPr id="142" name="Text Box 72"/>
              <p:cNvSpPr txBox="1">
                <a:spLocks noChangeArrowheads="1"/>
              </p:cNvSpPr>
              <p:nvPr/>
            </p:nvSpPr>
            <p:spPr bwMode="auto">
              <a:xfrm>
                <a:off x="10268" y="5698"/>
                <a:ext cx="2551" cy="1020"/>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tIns="82800"/>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İl Özel İdaresi</a:t>
                </a:r>
                <a:endParaRPr lang="en-US" altLang="tr-TR" sz="1800" b="0">
                  <a:solidFill>
                    <a:srgbClr val="FF0000"/>
                  </a:solidFill>
                  <a:latin typeface="Arial" panose="020B0604020202020204" pitchFamily="34" charset="0"/>
                </a:endParaRPr>
              </a:p>
            </p:txBody>
          </p:sp>
          <p:sp>
            <p:nvSpPr>
              <p:cNvPr id="143" name="Text Box 73"/>
              <p:cNvSpPr txBox="1">
                <a:spLocks noChangeArrowheads="1"/>
              </p:cNvSpPr>
              <p:nvPr/>
            </p:nvSpPr>
            <p:spPr bwMode="auto">
              <a:xfrm>
                <a:off x="10268" y="6775"/>
                <a:ext cx="2551" cy="1020"/>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tIns="118800"/>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Belediye</a:t>
                </a:r>
                <a:endParaRPr lang="en-US" altLang="tr-TR" sz="1800" b="0">
                  <a:solidFill>
                    <a:srgbClr val="FF0000"/>
                  </a:solidFill>
                  <a:latin typeface="Arial" panose="020B0604020202020204" pitchFamily="34" charset="0"/>
                </a:endParaRPr>
              </a:p>
            </p:txBody>
          </p:sp>
          <p:sp>
            <p:nvSpPr>
              <p:cNvPr id="144" name="Line 75"/>
              <p:cNvSpPr>
                <a:spLocks noChangeShapeType="1"/>
              </p:cNvSpPr>
              <p:nvPr/>
            </p:nvSpPr>
            <p:spPr bwMode="auto">
              <a:xfrm>
                <a:off x="9689" y="8332"/>
                <a:ext cx="360" cy="1"/>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5" name="Line 76"/>
              <p:cNvSpPr>
                <a:spLocks noChangeShapeType="1"/>
              </p:cNvSpPr>
              <p:nvPr/>
            </p:nvSpPr>
            <p:spPr bwMode="auto">
              <a:xfrm>
                <a:off x="9689" y="7254"/>
                <a:ext cx="360" cy="1"/>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nvGrpSpPr>
              <p:cNvPr id="146" name="Group 77"/>
              <p:cNvGrpSpPr>
                <a:grpSpLocks/>
              </p:cNvGrpSpPr>
              <p:nvPr/>
            </p:nvGrpSpPr>
            <p:grpSpPr bwMode="auto">
              <a:xfrm>
                <a:off x="9689" y="4500"/>
                <a:ext cx="540" cy="1797"/>
                <a:chOff x="9689" y="4500"/>
                <a:chExt cx="540" cy="1797"/>
              </a:xfrm>
            </p:grpSpPr>
            <p:sp>
              <p:nvSpPr>
                <p:cNvPr id="147" name="Line 78"/>
                <p:cNvSpPr>
                  <a:spLocks noChangeShapeType="1"/>
                </p:cNvSpPr>
                <p:nvPr/>
              </p:nvSpPr>
              <p:spPr bwMode="auto">
                <a:xfrm flipH="1">
                  <a:off x="9689" y="4500"/>
                  <a:ext cx="540" cy="0"/>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48" name="Line 79"/>
                <p:cNvSpPr>
                  <a:spLocks noChangeShapeType="1"/>
                </p:cNvSpPr>
                <p:nvPr/>
              </p:nvSpPr>
              <p:spPr bwMode="auto">
                <a:xfrm>
                  <a:off x="9689" y="6296"/>
                  <a:ext cx="360" cy="1"/>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grpSp>
        <p:sp>
          <p:nvSpPr>
            <p:cNvPr id="111" name="Line 89"/>
            <p:cNvSpPr>
              <a:spLocks noChangeShapeType="1"/>
            </p:cNvSpPr>
            <p:nvPr/>
          </p:nvSpPr>
          <p:spPr bwMode="auto">
            <a:xfrm>
              <a:off x="4477" y="2016"/>
              <a:ext cx="1" cy="720"/>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2" name="Line 90"/>
            <p:cNvSpPr>
              <a:spLocks noChangeShapeType="1"/>
            </p:cNvSpPr>
            <p:nvPr/>
          </p:nvSpPr>
          <p:spPr bwMode="auto">
            <a:xfrm>
              <a:off x="2857" y="2736"/>
              <a:ext cx="3240" cy="1"/>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3" name="Line 91"/>
            <p:cNvSpPr>
              <a:spLocks noChangeShapeType="1"/>
            </p:cNvSpPr>
            <p:nvPr/>
          </p:nvSpPr>
          <p:spPr bwMode="auto">
            <a:xfrm>
              <a:off x="2857" y="2736"/>
              <a:ext cx="1" cy="540"/>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nvGrpSpPr>
            <p:cNvPr id="114" name="Group 92"/>
            <p:cNvGrpSpPr>
              <a:grpSpLocks/>
            </p:cNvGrpSpPr>
            <p:nvPr/>
          </p:nvGrpSpPr>
          <p:grpSpPr bwMode="auto">
            <a:xfrm>
              <a:off x="1777" y="3636"/>
              <a:ext cx="2347" cy="5760"/>
              <a:chOff x="1813" y="3636"/>
              <a:chExt cx="2347" cy="5760"/>
            </a:xfrm>
          </p:grpSpPr>
          <p:sp>
            <p:nvSpPr>
              <p:cNvPr id="134" name="Text Box 93"/>
              <p:cNvSpPr txBox="1">
                <a:spLocks noChangeArrowheads="1"/>
              </p:cNvSpPr>
              <p:nvPr/>
            </p:nvSpPr>
            <p:spPr bwMode="auto">
              <a:xfrm>
                <a:off x="1813" y="3636"/>
                <a:ext cx="2346" cy="900"/>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Merkez</a:t>
                </a:r>
                <a:endParaRPr lang="en-US" altLang="tr-TR" sz="1800" b="0">
                  <a:solidFill>
                    <a:srgbClr val="FF0000"/>
                  </a:solidFill>
                  <a:latin typeface="Arial" panose="020B0604020202020204" pitchFamily="34" charset="0"/>
                </a:endParaRPr>
              </a:p>
            </p:txBody>
          </p:sp>
          <p:grpSp>
            <p:nvGrpSpPr>
              <p:cNvPr id="135" name="Group 94"/>
              <p:cNvGrpSpPr>
                <a:grpSpLocks/>
              </p:cNvGrpSpPr>
              <p:nvPr/>
            </p:nvGrpSpPr>
            <p:grpSpPr bwMode="auto">
              <a:xfrm>
                <a:off x="1813" y="4965"/>
                <a:ext cx="2347" cy="4431"/>
                <a:chOff x="1958" y="5195"/>
                <a:chExt cx="2347" cy="4431"/>
              </a:xfrm>
            </p:grpSpPr>
            <p:sp>
              <p:nvSpPr>
                <p:cNvPr id="136" name="Text Box 95"/>
                <p:cNvSpPr txBox="1">
                  <a:spLocks noChangeArrowheads="1"/>
                </p:cNvSpPr>
                <p:nvPr/>
              </p:nvSpPr>
              <p:spPr bwMode="auto">
                <a:xfrm>
                  <a:off x="1958" y="8438"/>
                  <a:ext cx="2347" cy="1188"/>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endParaRPr lang="en-US" altLang="tr-TR" sz="1100" b="0" dirty="0">
                    <a:solidFill>
                      <a:srgbClr val="FF0000"/>
                    </a:solidFill>
                    <a:latin typeface="Arial" panose="020B0604020202020204" pitchFamily="34" charset="0"/>
                  </a:endParaRPr>
                </a:p>
                <a:p>
                  <a:pPr algn="ctr"/>
                  <a:r>
                    <a:rPr lang="tr-TR" altLang="tr-TR" sz="1200" dirty="0" smtClean="0">
                      <a:solidFill>
                        <a:srgbClr val="FF0000"/>
                      </a:solidFill>
                      <a:latin typeface="Arial" panose="020B0604020202020204" pitchFamily="34" charset="0"/>
                      <a:cs typeface="Times New Roman" panose="02020603050405020304" pitchFamily="18" charset="0"/>
                    </a:rPr>
                    <a:t>Bölge Kuruluşları</a:t>
                  </a:r>
                  <a:endParaRPr lang="en-US" altLang="tr-TR" sz="1800" b="0" dirty="0">
                    <a:solidFill>
                      <a:srgbClr val="FF0000"/>
                    </a:solidFill>
                    <a:latin typeface="Arial" panose="020B0604020202020204" pitchFamily="34" charset="0"/>
                  </a:endParaRPr>
                </a:p>
              </p:txBody>
            </p:sp>
            <p:grpSp>
              <p:nvGrpSpPr>
                <p:cNvPr id="137" name="Group 96"/>
                <p:cNvGrpSpPr>
                  <a:grpSpLocks/>
                </p:cNvGrpSpPr>
                <p:nvPr/>
              </p:nvGrpSpPr>
              <p:grpSpPr bwMode="auto">
                <a:xfrm>
                  <a:off x="1958" y="5195"/>
                  <a:ext cx="2347" cy="3064"/>
                  <a:chOff x="1958" y="5195"/>
                  <a:chExt cx="2347" cy="3064"/>
                </a:xfrm>
              </p:grpSpPr>
              <p:sp>
                <p:nvSpPr>
                  <p:cNvPr id="138" name="Text Box 97"/>
                  <p:cNvSpPr txBox="1">
                    <a:spLocks noChangeArrowheads="1"/>
                  </p:cNvSpPr>
                  <p:nvPr/>
                </p:nvSpPr>
                <p:spPr bwMode="auto">
                  <a:xfrm>
                    <a:off x="1958" y="7358"/>
                    <a:ext cx="2347" cy="901"/>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tIns="118800"/>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Bağlı Kuruluşlar </a:t>
                    </a:r>
                    <a:endParaRPr lang="en-US" altLang="tr-TR" sz="1800" b="0">
                      <a:solidFill>
                        <a:srgbClr val="FF0000"/>
                      </a:solidFill>
                      <a:latin typeface="Arial" panose="020B0604020202020204" pitchFamily="34" charset="0"/>
                    </a:endParaRPr>
                  </a:p>
                </p:txBody>
              </p:sp>
              <p:grpSp>
                <p:nvGrpSpPr>
                  <p:cNvPr id="139" name="Group 98"/>
                  <p:cNvGrpSpPr>
                    <a:grpSpLocks/>
                  </p:cNvGrpSpPr>
                  <p:nvPr/>
                </p:nvGrpSpPr>
                <p:grpSpPr bwMode="auto">
                  <a:xfrm>
                    <a:off x="1958" y="5195"/>
                    <a:ext cx="2347" cy="1984"/>
                    <a:chOff x="1958" y="5195"/>
                    <a:chExt cx="2347" cy="1984"/>
                  </a:xfrm>
                </p:grpSpPr>
                <p:sp>
                  <p:nvSpPr>
                    <p:cNvPr id="140" name="Text Box 99"/>
                    <p:cNvSpPr txBox="1">
                      <a:spLocks noChangeArrowheads="1"/>
                    </p:cNvSpPr>
                    <p:nvPr/>
                  </p:nvSpPr>
                  <p:spPr bwMode="auto">
                    <a:xfrm>
                      <a:off x="1958" y="6278"/>
                      <a:ext cx="2347" cy="901"/>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endParaRPr lang="tr-TR" altLang="tr-TR" sz="1200">
                        <a:solidFill>
                          <a:srgbClr val="FF0000"/>
                        </a:solidFill>
                        <a:latin typeface="Arial" panose="020B0604020202020204" pitchFamily="34" charset="0"/>
                        <a:cs typeface="Times New Roman" panose="02020603050405020304" pitchFamily="18" charset="0"/>
                      </a:endParaRPr>
                    </a:p>
                    <a:p>
                      <a:pPr algn="ctr" eaLnBrk="1" hangingPunct="1"/>
                      <a:r>
                        <a:rPr lang="tr-TR" altLang="tr-TR" sz="1200">
                          <a:solidFill>
                            <a:srgbClr val="FF0000"/>
                          </a:solidFill>
                          <a:latin typeface="Arial" panose="020B0604020202020204" pitchFamily="34" charset="0"/>
                          <a:cs typeface="Times New Roman" panose="02020603050405020304" pitchFamily="18" charset="0"/>
                        </a:rPr>
                        <a:t>İlgili Kuruluşlar</a:t>
                      </a:r>
                      <a:endParaRPr lang="en-US" altLang="tr-TR" sz="1800" b="0">
                        <a:solidFill>
                          <a:srgbClr val="FF0000"/>
                        </a:solidFill>
                        <a:latin typeface="Arial" panose="020B0604020202020204" pitchFamily="34" charset="0"/>
                      </a:endParaRPr>
                    </a:p>
                  </p:txBody>
                </p:sp>
                <p:sp>
                  <p:nvSpPr>
                    <p:cNvPr id="141" name="Text Box 100"/>
                    <p:cNvSpPr txBox="1">
                      <a:spLocks noChangeArrowheads="1"/>
                    </p:cNvSpPr>
                    <p:nvPr/>
                  </p:nvSpPr>
                  <p:spPr bwMode="auto">
                    <a:xfrm>
                      <a:off x="1958" y="5195"/>
                      <a:ext cx="2346" cy="900"/>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tIns="118800"/>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Bakanlıklar</a:t>
                      </a:r>
                      <a:endParaRPr lang="en-US" altLang="tr-TR" sz="1800" b="0">
                        <a:solidFill>
                          <a:srgbClr val="FF0000"/>
                        </a:solidFill>
                        <a:latin typeface="Arial" panose="020B0604020202020204" pitchFamily="34" charset="0"/>
                      </a:endParaRPr>
                    </a:p>
                  </p:txBody>
                </p:sp>
              </p:grpSp>
            </p:grpSp>
          </p:grpSp>
        </p:grpSp>
        <p:sp>
          <p:nvSpPr>
            <p:cNvPr id="115" name="Line 101"/>
            <p:cNvSpPr>
              <a:spLocks noChangeShapeType="1"/>
            </p:cNvSpPr>
            <p:nvPr/>
          </p:nvSpPr>
          <p:spPr bwMode="auto">
            <a:xfrm>
              <a:off x="6097" y="2736"/>
              <a:ext cx="1" cy="540"/>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nvGrpSpPr>
            <p:cNvPr id="116" name="Group 102"/>
            <p:cNvGrpSpPr>
              <a:grpSpLocks/>
            </p:cNvGrpSpPr>
            <p:nvPr/>
          </p:nvGrpSpPr>
          <p:grpSpPr bwMode="auto">
            <a:xfrm>
              <a:off x="4866" y="3647"/>
              <a:ext cx="2354" cy="3409"/>
              <a:chOff x="4866" y="3647"/>
              <a:chExt cx="2354" cy="3409"/>
            </a:xfrm>
          </p:grpSpPr>
          <p:sp>
            <p:nvSpPr>
              <p:cNvPr id="131" name="Text Box 103"/>
              <p:cNvSpPr txBox="1">
                <a:spLocks noChangeArrowheads="1"/>
              </p:cNvSpPr>
              <p:nvPr/>
            </p:nvSpPr>
            <p:spPr bwMode="auto">
              <a:xfrm>
                <a:off x="4866" y="5075"/>
                <a:ext cx="2347" cy="901"/>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tIns="118800"/>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İl</a:t>
                </a:r>
                <a:endParaRPr lang="en-US" altLang="tr-TR" sz="1800" b="0">
                  <a:solidFill>
                    <a:srgbClr val="FF0000"/>
                  </a:solidFill>
                  <a:latin typeface="Arial" panose="020B0604020202020204" pitchFamily="34" charset="0"/>
                </a:endParaRPr>
              </a:p>
            </p:txBody>
          </p:sp>
          <p:sp>
            <p:nvSpPr>
              <p:cNvPr id="132" name="Text Box 104"/>
              <p:cNvSpPr txBox="1">
                <a:spLocks noChangeArrowheads="1"/>
              </p:cNvSpPr>
              <p:nvPr/>
            </p:nvSpPr>
            <p:spPr bwMode="auto">
              <a:xfrm>
                <a:off x="4873" y="6155"/>
                <a:ext cx="2347" cy="901"/>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endParaRPr lang="tr-TR" altLang="tr-TR" sz="1200">
                  <a:solidFill>
                    <a:srgbClr val="FF0000"/>
                  </a:solidFill>
                  <a:latin typeface="Arial" panose="020B0604020202020204" pitchFamily="34" charset="0"/>
                  <a:cs typeface="Times New Roman" panose="02020603050405020304" pitchFamily="18" charset="0"/>
                </a:endParaRPr>
              </a:p>
              <a:p>
                <a:pPr algn="ctr" eaLnBrk="1" hangingPunct="1"/>
                <a:r>
                  <a:rPr lang="tr-TR" altLang="tr-TR" sz="1200">
                    <a:solidFill>
                      <a:srgbClr val="FF0000"/>
                    </a:solidFill>
                    <a:latin typeface="Arial" panose="020B0604020202020204" pitchFamily="34" charset="0"/>
                    <a:cs typeface="Times New Roman" panose="02020603050405020304" pitchFamily="18" charset="0"/>
                  </a:rPr>
                  <a:t>İlçe</a:t>
                </a:r>
              </a:p>
              <a:p>
                <a:pPr algn="ctr" eaLnBrk="1" hangingPunct="1"/>
                <a:endParaRPr lang="en-US" altLang="tr-TR" sz="1800" b="0">
                  <a:solidFill>
                    <a:srgbClr val="FF0000"/>
                  </a:solidFill>
                  <a:latin typeface="Arial" panose="020B0604020202020204" pitchFamily="34" charset="0"/>
                </a:endParaRPr>
              </a:p>
            </p:txBody>
          </p:sp>
          <p:sp>
            <p:nvSpPr>
              <p:cNvPr id="133" name="Text Box 105"/>
              <p:cNvSpPr txBox="1">
                <a:spLocks noChangeArrowheads="1"/>
              </p:cNvSpPr>
              <p:nvPr/>
            </p:nvSpPr>
            <p:spPr bwMode="auto">
              <a:xfrm>
                <a:off x="4866" y="3647"/>
                <a:ext cx="2347" cy="901"/>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Taşra</a:t>
                </a:r>
                <a:endParaRPr lang="en-US" altLang="tr-TR" sz="1800" b="0">
                  <a:solidFill>
                    <a:srgbClr val="FF0000"/>
                  </a:solidFill>
                  <a:latin typeface="Arial" panose="020B0604020202020204" pitchFamily="34" charset="0"/>
                </a:endParaRPr>
              </a:p>
            </p:txBody>
          </p:sp>
        </p:grpSp>
        <p:sp>
          <p:nvSpPr>
            <p:cNvPr id="117" name="Line 106"/>
            <p:cNvSpPr>
              <a:spLocks noChangeShapeType="1"/>
            </p:cNvSpPr>
            <p:nvPr/>
          </p:nvSpPr>
          <p:spPr bwMode="auto">
            <a:xfrm flipH="1">
              <a:off x="1417" y="3996"/>
              <a:ext cx="360" cy="0"/>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8" name="Line 107"/>
            <p:cNvSpPr>
              <a:spLocks noChangeShapeType="1"/>
            </p:cNvSpPr>
            <p:nvPr/>
          </p:nvSpPr>
          <p:spPr bwMode="auto">
            <a:xfrm>
              <a:off x="1417" y="5400"/>
              <a:ext cx="352" cy="0"/>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0" name="Line 108"/>
            <p:cNvSpPr>
              <a:spLocks noChangeShapeType="1"/>
            </p:cNvSpPr>
            <p:nvPr/>
          </p:nvSpPr>
          <p:spPr bwMode="auto">
            <a:xfrm>
              <a:off x="1417" y="6516"/>
              <a:ext cx="360" cy="0"/>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1" name="Line 109"/>
            <p:cNvSpPr>
              <a:spLocks noChangeShapeType="1"/>
            </p:cNvSpPr>
            <p:nvPr/>
          </p:nvSpPr>
          <p:spPr bwMode="auto">
            <a:xfrm>
              <a:off x="1417" y="7596"/>
              <a:ext cx="360" cy="1"/>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2" name="Line 110"/>
            <p:cNvSpPr>
              <a:spLocks noChangeShapeType="1"/>
            </p:cNvSpPr>
            <p:nvPr/>
          </p:nvSpPr>
          <p:spPr bwMode="auto">
            <a:xfrm>
              <a:off x="1417" y="8676"/>
              <a:ext cx="360" cy="1"/>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3" name="Line 111"/>
            <p:cNvSpPr>
              <a:spLocks noChangeShapeType="1"/>
            </p:cNvSpPr>
            <p:nvPr/>
          </p:nvSpPr>
          <p:spPr bwMode="auto">
            <a:xfrm>
              <a:off x="7177" y="3996"/>
              <a:ext cx="540" cy="1"/>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4" name="Line 112"/>
            <p:cNvSpPr>
              <a:spLocks noChangeShapeType="1"/>
            </p:cNvSpPr>
            <p:nvPr/>
          </p:nvSpPr>
          <p:spPr bwMode="auto">
            <a:xfrm>
              <a:off x="7717" y="3996"/>
              <a:ext cx="0" cy="2700"/>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5" name="Line 113"/>
            <p:cNvSpPr>
              <a:spLocks noChangeShapeType="1"/>
            </p:cNvSpPr>
            <p:nvPr/>
          </p:nvSpPr>
          <p:spPr bwMode="auto">
            <a:xfrm flipH="1">
              <a:off x="7357" y="6696"/>
              <a:ext cx="360" cy="0"/>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6" name="Line 114"/>
            <p:cNvSpPr>
              <a:spLocks noChangeShapeType="1"/>
            </p:cNvSpPr>
            <p:nvPr/>
          </p:nvSpPr>
          <p:spPr bwMode="auto">
            <a:xfrm flipH="1">
              <a:off x="7357" y="5436"/>
              <a:ext cx="360" cy="1"/>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nvGrpSpPr>
            <p:cNvPr id="127" name="Group 115"/>
            <p:cNvGrpSpPr>
              <a:grpSpLocks/>
            </p:cNvGrpSpPr>
            <p:nvPr/>
          </p:nvGrpSpPr>
          <p:grpSpPr bwMode="auto">
            <a:xfrm>
              <a:off x="10268" y="3661"/>
              <a:ext cx="2551" cy="1020"/>
              <a:chOff x="9876" y="4009"/>
              <a:chExt cx="2551" cy="1020"/>
            </a:xfrm>
          </p:grpSpPr>
          <p:sp>
            <p:nvSpPr>
              <p:cNvPr id="130" name="Text Box 116"/>
              <p:cNvSpPr txBox="1">
                <a:spLocks noChangeArrowheads="1"/>
              </p:cNvSpPr>
              <p:nvPr/>
            </p:nvSpPr>
            <p:spPr bwMode="auto">
              <a:xfrm>
                <a:off x="9876" y="4009"/>
                <a:ext cx="2551" cy="1020"/>
              </a:xfrm>
              <a:prstGeom prst="rect">
                <a:avLst/>
              </a:prstGeom>
              <a:solidFill>
                <a:srgbClr val="FFFF00"/>
              </a:solidFill>
              <a:ln>
                <a:noFill/>
              </a:ln>
              <a:extLs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solidFill>
                      <a:srgbClr val="FF0000"/>
                    </a:solidFill>
                    <a:latin typeface="Arial" panose="020B0604020202020204" pitchFamily="34" charset="0"/>
                    <a:cs typeface="Times New Roman" panose="02020603050405020304" pitchFamily="18" charset="0"/>
                  </a:rPr>
                  <a:t>Mahalli İdareler</a:t>
                </a:r>
                <a:endParaRPr lang="en-US" altLang="tr-TR" sz="1200">
                  <a:solidFill>
                    <a:srgbClr val="FF0000"/>
                  </a:solidFill>
                  <a:latin typeface="Arial" panose="020B0604020202020204" pitchFamily="34" charset="0"/>
                </a:endParaRPr>
              </a:p>
            </p:txBody>
          </p:sp>
        </p:grpSp>
        <p:sp>
          <p:nvSpPr>
            <p:cNvPr id="128" name="Text Box 117"/>
            <p:cNvSpPr txBox="1">
              <a:spLocks noChangeArrowheads="1"/>
            </p:cNvSpPr>
            <p:nvPr/>
          </p:nvSpPr>
          <p:spPr bwMode="auto">
            <a:xfrm>
              <a:off x="2317" y="1476"/>
              <a:ext cx="5544" cy="600"/>
            </a:xfrm>
            <a:prstGeom prst="rect">
              <a:avLst/>
            </a:prstGeom>
            <a:solidFill>
              <a:srgbClr val="FF0000"/>
            </a:solidFill>
            <a:ln>
              <a:noFill/>
            </a:ln>
            <a:extLst>
              <a:ext uri="{91240B29-F687-4F45-9708-019B960494DF}">
                <a14:hiddenLine xmlns:a14="http://schemas.microsoft.com/office/drawing/2010/main" w="28575">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latin typeface="Arial" panose="020B0604020202020204" pitchFamily="34" charset="0"/>
                  <a:cs typeface="Times New Roman" panose="02020603050405020304" pitchFamily="18" charset="0"/>
                </a:rPr>
                <a:t>MERKEZİ YÖNETİM</a:t>
              </a:r>
              <a:endParaRPr lang="en-US" altLang="tr-TR" sz="1800" b="0">
                <a:latin typeface="Arial" panose="020B0604020202020204" pitchFamily="34" charset="0"/>
              </a:endParaRPr>
            </a:p>
          </p:txBody>
        </p:sp>
        <p:sp>
          <p:nvSpPr>
            <p:cNvPr id="129" name="Text Box 118"/>
            <p:cNvSpPr txBox="1">
              <a:spLocks noChangeArrowheads="1"/>
            </p:cNvSpPr>
            <p:nvPr/>
          </p:nvSpPr>
          <p:spPr bwMode="auto">
            <a:xfrm>
              <a:off x="8797" y="1476"/>
              <a:ext cx="6102" cy="642"/>
            </a:xfrm>
            <a:prstGeom prst="rect">
              <a:avLst/>
            </a:prstGeom>
            <a:solidFill>
              <a:srgbClr val="FF0000"/>
            </a:solidFill>
            <a:ln>
              <a:noFill/>
            </a:ln>
            <a:extLst>
              <a:ext uri="{91240B29-F687-4F45-9708-019B960494DF}">
                <a14:hiddenLine xmlns:a14="http://schemas.microsoft.com/office/drawing/2010/main" w="28575">
                  <a:solidFill>
                    <a:srgbClr val="000000"/>
                  </a:solidFill>
                  <a:miter lim="800000"/>
                  <a:headEnd/>
                  <a:tailEnd/>
                </a14:hiddenLine>
              </a:ext>
            </a:extLst>
          </p:spPr>
          <p:txBody>
            <a:bodyPr/>
            <a:lstStyle>
              <a:lvl1pPr eaLnBrk="0" hangingPunct="0">
                <a:defRPr sz="2200" b="1">
                  <a:solidFill>
                    <a:srgbClr val="FFFF00"/>
                  </a:solidFill>
                  <a:latin typeface="Tahoma" panose="020B0604030504040204" pitchFamily="34" charset="0"/>
                </a:defRPr>
              </a:lvl1pPr>
              <a:lvl2pPr marL="742950" indent="-285750" eaLnBrk="0" hangingPunct="0">
                <a:defRPr sz="2200" b="1">
                  <a:solidFill>
                    <a:srgbClr val="FFFF00"/>
                  </a:solidFill>
                  <a:latin typeface="Tahoma" panose="020B0604030504040204" pitchFamily="34" charset="0"/>
                </a:defRPr>
              </a:lvl2pPr>
              <a:lvl3pPr marL="1143000" indent="-228600" eaLnBrk="0" hangingPunct="0">
                <a:defRPr sz="2200" b="1">
                  <a:solidFill>
                    <a:srgbClr val="FFFF00"/>
                  </a:solidFill>
                  <a:latin typeface="Tahoma" panose="020B0604030504040204" pitchFamily="34" charset="0"/>
                </a:defRPr>
              </a:lvl3pPr>
              <a:lvl4pPr marL="1600200" indent="-228600" eaLnBrk="0" hangingPunct="0">
                <a:defRPr sz="2200" b="1">
                  <a:solidFill>
                    <a:srgbClr val="FFFF00"/>
                  </a:solidFill>
                  <a:latin typeface="Tahoma" panose="020B0604030504040204" pitchFamily="34" charset="0"/>
                </a:defRPr>
              </a:lvl4pPr>
              <a:lvl5pPr marL="2057400" indent="-228600" eaLnBrk="0" hangingPunct="0">
                <a:defRPr sz="2200" b="1">
                  <a:solidFill>
                    <a:srgbClr val="FFFF00"/>
                  </a:solidFill>
                  <a:latin typeface="Tahoma" panose="020B0604030504040204" pitchFamily="34" charset="0"/>
                </a:defRPr>
              </a:lvl5pPr>
              <a:lvl6pPr marL="2514600" indent="-228600" eaLnBrk="0" fontAlgn="base" hangingPunct="0">
                <a:spcBef>
                  <a:spcPct val="0"/>
                </a:spcBef>
                <a:spcAft>
                  <a:spcPct val="0"/>
                </a:spcAft>
                <a:defRPr sz="2200" b="1">
                  <a:solidFill>
                    <a:srgbClr val="FFFF00"/>
                  </a:solidFill>
                  <a:latin typeface="Tahoma" panose="020B0604030504040204" pitchFamily="34" charset="0"/>
                </a:defRPr>
              </a:lvl6pPr>
              <a:lvl7pPr marL="2971800" indent="-228600" eaLnBrk="0" fontAlgn="base" hangingPunct="0">
                <a:spcBef>
                  <a:spcPct val="0"/>
                </a:spcBef>
                <a:spcAft>
                  <a:spcPct val="0"/>
                </a:spcAft>
                <a:defRPr sz="2200" b="1">
                  <a:solidFill>
                    <a:srgbClr val="FFFF00"/>
                  </a:solidFill>
                  <a:latin typeface="Tahoma" panose="020B0604030504040204" pitchFamily="34" charset="0"/>
                </a:defRPr>
              </a:lvl7pPr>
              <a:lvl8pPr marL="3429000" indent="-228600" eaLnBrk="0" fontAlgn="base" hangingPunct="0">
                <a:spcBef>
                  <a:spcPct val="0"/>
                </a:spcBef>
                <a:spcAft>
                  <a:spcPct val="0"/>
                </a:spcAft>
                <a:defRPr sz="2200" b="1">
                  <a:solidFill>
                    <a:srgbClr val="FFFF00"/>
                  </a:solidFill>
                  <a:latin typeface="Tahoma" panose="020B0604030504040204" pitchFamily="34" charset="0"/>
                </a:defRPr>
              </a:lvl8pPr>
              <a:lvl9pPr marL="3886200" indent="-228600" eaLnBrk="0" fontAlgn="base" hangingPunct="0">
                <a:spcBef>
                  <a:spcPct val="0"/>
                </a:spcBef>
                <a:spcAft>
                  <a:spcPct val="0"/>
                </a:spcAft>
                <a:defRPr sz="2200" b="1">
                  <a:solidFill>
                    <a:srgbClr val="FFFF00"/>
                  </a:solidFill>
                  <a:latin typeface="Tahoma" panose="020B0604030504040204" pitchFamily="34" charset="0"/>
                </a:defRPr>
              </a:lvl9pPr>
            </a:lstStyle>
            <a:p>
              <a:pPr algn="ctr" eaLnBrk="1" hangingPunct="1"/>
              <a:r>
                <a:rPr lang="tr-TR" altLang="tr-TR" sz="1200">
                  <a:latin typeface="Arial" panose="020B0604020202020204" pitchFamily="34" charset="0"/>
                  <a:cs typeface="Times New Roman" panose="02020603050405020304" pitchFamily="18" charset="0"/>
                </a:rPr>
                <a:t>YEREL YÖNETİMLER</a:t>
              </a:r>
              <a:endParaRPr lang="en-US" altLang="tr-TR" sz="1800" b="0">
                <a:latin typeface="Arial" panose="020B0604020202020204" pitchFamily="34" charset="0"/>
              </a:endParaRPr>
            </a:p>
          </p:txBody>
        </p:sp>
      </p:grpSp>
    </p:spTree>
    <p:extLst>
      <p:ext uri="{BB962C8B-B14F-4D97-AF65-F5344CB8AC3E}">
        <p14:creationId xmlns:p14="http://schemas.microsoft.com/office/powerpoint/2010/main" val="21498495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44137"/>
            <a:ext cx="10515600" cy="5732826"/>
          </a:xfrm>
        </p:spPr>
        <p:txBody>
          <a:bodyPr>
            <a:normAutofit/>
          </a:bodyPr>
          <a:lstStyle/>
          <a:p>
            <a:r>
              <a:rPr lang="tr-TR" sz="3600" dirty="0" smtClean="0"/>
              <a:t>e) İKİNCİ MÜRACAAT YERİ: Kamu Hizmet Standartları tablosunda belirtilenlerin dışında belge istenmesi, </a:t>
            </a:r>
            <a:r>
              <a:rPr lang="tr-TR" sz="3600" dirty="0" smtClean="0">
                <a:solidFill>
                  <a:srgbClr val="FF0000"/>
                </a:solidFill>
              </a:rPr>
              <a:t>eksiksiz belge ile başvuru yapılmasına rağmen hizmetin belirtilen sürede tamamlanmaması </a:t>
            </a:r>
            <a:r>
              <a:rPr lang="tr-TR" sz="3600" dirty="0" smtClean="0"/>
              <a:t>veya </a:t>
            </a:r>
            <a:r>
              <a:rPr lang="tr-TR" sz="3600" dirty="0" smtClean="0">
                <a:solidFill>
                  <a:srgbClr val="FF0000"/>
                </a:solidFill>
              </a:rPr>
              <a:t>tabloda bazı hizmetlerin bulunmadığının tespiti durumunda, </a:t>
            </a:r>
            <a:r>
              <a:rPr lang="tr-TR" sz="3600" dirty="0" smtClean="0"/>
              <a:t>müracaat edilecek görevlinin </a:t>
            </a:r>
            <a:r>
              <a:rPr lang="tr-TR" sz="3600" dirty="0" smtClean="0">
                <a:solidFill>
                  <a:srgbClr val="FF0000"/>
                </a:solidFill>
              </a:rPr>
              <a:t>adı, unvanı, adresi, telefon ve faks numarası ile e-posta bilgileri yazılacaktır.</a:t>
            </a:r>
            <a:r>
              <a:rPr lang="tr-TR" sz="3600" dirty="0" smtClean="0"/>
              <a:t> İkinci müracaat yeri hizmeti doğrudan veren idarenin </a:t>
            </a:r>
            <a:r>
              <a:rPr lang="tr-TR" sz="3600" dirty="0" smtClean="0">
                <a:solidFill>
                  <a:srgbClr val="FF0000"/>
                </a:solidFill>
              </a:rPr>
              <a:t>bağlı olduğu hiyerarşik üst olacaktır</a:t>
            </a:r>
            <a:r>
              <a:rPr lang="tr-TR" sz="3600" dirty="0" smtClean="0"/>
              <a:t>. </a:t>
            </a:r>
            <a:endParaRPr lang="tr-TR" sz="3600" dirty="0"/>
          </a:p>
        </p:txBody>
      </p:sp>
    </p:spTree>
    <p:extLst>
      <p:ext uri="{BB962C8B-B14F-4D97-AF65-F5344CB8AC3E}">
        <p14:creationId xmlns:p14="http://schemas.microsoft.com/office/powerpoint/2010/main" val="4204971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96091"/>
            <a:ext cx="10515600" cy="5880872"/>
          </a:xfrm>
        </p:spPr>
        <p:txBody>
          <a:bodyPr/>
          <a:lstStyle/>
          <a:p>
            <a:r>
              <a:rPr lang="tr-TR" dirty="0"/>
              <a:t>            </a:t>
            </a:r>
            <a:r>
              <a:rPr lang="tr-TR" sz="3600" dirty="0"/>
              <a:t> </a:t>
            </a:r>
            <a:r>
              <a:rPr lang="tr-TR" sz="3600" b="1" dirty="0"/>
              <a:t>Kamu hizmetlerinin ilk kademede ve vatandaşa en yakın yerde sunulması</a:t>
            </a:r>
            <a:endParaRPr lang="tr-TR" sz="3600" dirty="0"/>
          </a:p>
          <a:p>
            <a:r>
              <a:rPr lang="tr-TR" sz="3600" b="1" dirty="0"/>
              <a:t>             MADDE 3 –</a:t>
            </a:r>
            <a:r>
              <a:rPr lang="tr-TR" sz="3600" dirty="0"/>
              <a:t> (1) Kamu hizmetlerinin, </a:t>
            </a:r>
            <a:r>
              <a:rPr lang="tr-TR" sz="3600" dirty="0">
                <a:solidFill>
                  <a:srgbClr val="FF0000"/>
                </a:solidFill>
              </a:rPr>
              <a:t>başvuru yapılan ilk kademeden sunulması </a:t>
            </a:r>
            <a:r>
              <a:rPr lang="tr-TR" sz="3600" dirty="0"/>
              <a:t>ve sonuçlandırılması, </a:t>
            </a:r>
            <a:r>
              <a:rPr lang="tr-TR" sz="3600" dirty="0">
                <a:solidFill>
                  <a:srgbClr val="FF0000"/>
                </a:solidFill>
              </a:rPr>
              <a:t>başvuru mercii ile karar/onay mercii arasında birden fazla kademe oluşturulmaması </a:t>
            </a:r>
            <a:r>
              <a:rPr lang="tr-TR" sz="3600" dirty="0"/>
              <a:t>esastır. İdare, başvuruların, doğrudan kamu hizmetini sunan birime yapılmasını ve ilk kademede sonuçlandırılmasını sağlamak için gerekli tedbirleri alır.</a:t>
            </a:r>
          </a:p>
          <a:p>
            <a:endParaRPr lang="tr-TR" dirty="0"/>
          </a:p>
        </p:txBody>
      </p:sp>
    </p:spTree>
    <p:extLst>
      <p:ext uri="{BB962C8B-B14F-4D97-AF65-F5344CB8AC3E}">
        <p14:creationId xmlns:p14="http://schemas.microsoft.com/office/powerpoint/2010/main" val="1540680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57051"/>
            <a:ext cx="10515600" cy="5819912"/>
          </a:xfrm>
        </p:spPr>
        <p:txBody>
          <a:bodyPr/>
          <a:lstStyle/>
          <a:p>
            <a:r>
              <a:rPr lang="tr-TR" dirty="0"/>
              <a:t>            </a:t>
            </a:r>
            <a:r>
              <a:rPr lang="tr-TR" sz="4400" dirty="0"/>
              <a:t> (2) İdare, hizmetlerin vatandaşa en yakın yerden sunulabilmesi amacıyla gerekli görülen </a:t>
            </a:r>
            <a:r>
              <a:rPr lang="tr-TR" sz="4400" dirty="0">
                <a:solidFill>
                  <a:srgbClr val="FF0000"/>
                </a:solidFill>
              </a:rPr>
              <a:t>mahallerde geçici veya sürekli bürolar açabilir.</a:t>
            </a:r>
          </a:p>
          <a:p>
            <a:r>
              <a:rPr lang="tr-TR" sz="4400" dirty="0"/>
              <a:t>             (3) </a:t>
            </a:r>
            <a:r>
              <a:rPr lang="tr-TR" sz="4400" dirty="0">
                <a:solidFill>
                  <a:srgbClr val="FF0000"/>
                </a:solidFill>
              </a:rPr>
              <a:t>İdare, sunduğu hizmetlerin her birini yerine getirecek birim ve görevlileri tespit eder</a:t>
            </a:r>
            <a:r>
              <a:rPr lang="tr-TR" sz="4400" dirty="0"/>
              <a:t>. Taşra teşkilatı, tespit edilen birim ve görevlileri bulundukları yerin en büyük mülkî idare amirine bildirir.</a:t>
            </a:r>
          </a:p>
          <a:p>
            <a:endParaRPr lang="tr-TR" sz="4400" dirty="0"/>
          </a:p>
        </p:txBody>
      </p:sp>
    </p:spTree>
    <p:extLst>
      <p:ext uri="{BB962C8B-B14F-4D97-AF65-F5344CB8AC3E}">
        <p14:creationId xmlns:p14="http://schemas.microsoft.com/office/powerpoint/2010/main" val="4112308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09006"/>
            <a:ext cx="10515600" cy="5967957"/>
          </a:xfrm>
        </p:spPr>
        <p:txBody>
          <a:bodyPr/>
          <a:lstStyle/>
          <a:p>
            <a:r>
              <a:rPr lang="tr-TR" dirty="0"/>
              <a:t>             </a:t>
            </a:r>
            <a:r>
              <a:rPr lang="tr-TR" sz="3600" b="1" dirty="0"/>
              <a:t>Kamu hizmetlerinin elektronik ortamda sunulması</a:t>
            </a:r>
            <a:endParaRPr lang="tr-TR" sz="3600" dirty="0"/>
          </a:p>
          <a:p>
            <a:r>
              <a:rPr lang="tr-TR" sz="3600" b="1" dirty="0"/>
              <a:t>             MADDE 4 –</a:t>
            </a:r>
            <a:r>
              <a:rPr lang="tr-TR" sz="3600" dirty="0"/>
              <a:t> (1) Basılı ortamdaki bilgi ve belgelerin elektronik ortama taşınması ve </a:t>
            </a:r>
            <a:r>
              <a:rPr lang="tr-TR" sz="3600" dirty="0" err="1"/>
              <a:t>veritabanlarının</a:t>
            </a:r>
            <a:r>
              <a:rPr lang="tr-TR" sz="3600" dirty="0"/>
              <a:t> diğer idarelerle paylaşılması esastır.</a:t>
            </a:r>
          </a:p>
          <a:p>
            <a:r>
              <a:rPr lang="tr-TR" sz="3600" dirty="0"/>
              <a:t>             (2) İdare, </a:t>
            </a:r>
            <a:r>
              <a:rPr lang="tr-TR" sz="3600" dirty="0">
                <a:solidFill>
                  <a:srgbClr val="FF0000"/>
                </a:solidFill>
              </a:rPr>
              <a:t>başvuruların elektronik ortamda da yapılmasına, sürecin başvuru sahibince izlenebilmesine ve sonucun ilgilisine elektronik ortamda iletilmesine yönelik tedbirleri </a:t>
            </a:r>
            <a:r>
              <a:rPr lang="tr-TR" sz="3600" dirty="0"/>
              <a:t>alır ve hizmetin e-Devlet Kapısına entegrasyonunu sağlar.</a:t>
            </a:r>
          </a:p>
          <a:p>
            <a:endParaRPr lang="tr-TR" sz="3600" dirty="0"/>
          </a:p>
        </p:txBody>
      </p:sp>
    </p:spTree>
    <p:extLst>
      <p:ext uri="{BB962C8B-B14F-4D97-AF65-F5344CB8AC3E}">
        <p14:creationId xmlns:p14="http://schemas.microsoft.com/office/powerpoint/2010/main" val="724484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00296"/>
            <a:ext cx="10515600" cy="6261463"/>
          </a:xfrm>
        </p:spPr>
        <p:txBody>
          <a:bodyPr/>
          <a:lstStyle/>
          <a:p>
            <a:pPr marL="0" indent="0">
              <a:buNone/>
            </a:pPr>
            <a:r>
              <a:rPr lang="tr-TR" dirty="0"/>
              <a:t>     </a:t>
            </a:r>
            <a:r>
              <a:rPr lang="tr-TR" sz="4000" b="1" dirty="0"/>
              <a:t>Vatandaşın bilgilendirilmesi</a:t>
            </a:r>
            <a:endParaRPr lang="tr-TR" sz="4000" dirty="0"/>
          </a:p>
          <a:p>
            <a:pPr marL="0" indent="0">
              <a:buNone/>
            </a:pPr>
            <a:r>
              <a:rPr lang="tr-TR" sz="4000" b="1" dirty="0"/>
              <a:t>     MADDE 5 –</a:t>
            </a:r>
            <a:r>
              <a:rPr lang="tr-TR" sz="4000" dirty="0"/>
              <a:t> (1) Kanunî sınırlamalar saklı kalmak kaydıyla idare, </a:t>
            </a:r>
            <a:r>
              <a:rPr lang="tr-TR" sz="4000" b="1" dirty="0"/>
              <a:t>sunduğu hizmetlere ilişkin bilgileri </a:t>
            </a:r>
            <a:r>
              <a:rPr lang="tr-TR" sz="4000" dirty="0"/>
              <a:t>ve mevzuatı, </a:t>
            </a:r>
            <a:r>
              <a:rPr lang="tr-TR" sz="4000" dirty="0">
                <a:solidFill>
                  <a:srgbClr val="FF0000"/>
                </a:solidFill>
              </a:rPr>
              <a:t>basılı ya da elektronik ortamda </a:t>
            </a:r>
            <a:r>
              <a:rPr lang="tr-TR" sz="4000" dirty="0"/>
              <a:t>duyurur.</a:t>
            </a:r>
          </a:p>
          <a:p>
            <a:pPr marL="0" indent="0">
              <a:buNone/>
            </a:pPr>
            <a:r>
              <a:rPr lang="tr-TR" sz="4000" dirty="0"/>
              <a:t>  (2) İdare, sunduğu kamu hizmetlerinin envanterini e</a:t>
            </a:r>
            <a:r>
              <a:rPr lang="tr-TR" sz="4000" b="1" dirty="0">
                <a:solidFill>
                  <a:srgbClr val="FF0000"/>
                </a:solidFill>
              </a:rPr>
              <a:t>k-1’e göre oluşturarak kurumsal internet sayfasında </a:t>
            </a:r>
            <a:r>
              <a:rPr lang="tr-TR" sz="4000" dirty="0"/>
              <a:t>ve e-Devlet Kapısında en güncel şekli ile yayınlar.</a:t>
            </a:r>
          </a:p>
          <a:p>
            <a:endParaRPr lang="tr-TR" sz="3600" dirty="0"/>
          </a:p>
        </p:txBody>
      </p:sp>
    </p:spTree>
    <p:extLst>
      <p:ext uri="{BB962C8B-B14F-4D97-AF65-F5344CB8AC3E}">
        <p14:creationId xmlns:p14="http://schemas.microsoft.com/office/powerpoint/2010/main" val="535294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18011"/>
            <a:ext cx="10515600" cy="5758952"/>
          </a:xfrm>
        </p:spPr>
        <p:txBody>
          <a:bodyPr/>
          <a:lstStyle/>
          <a:p>
            <a:r>
              <a:rPr lang="tr-TR" b="1" dirty="0"/>
              <a:t>Hizmet standartları oluşturma</a:t>
            </a:r>
            <a:endParaRPr lang="tr-TR" dirty="0"/>
          </a:p>
          <a:p>
            <a:r>
              <a:rPr lang="tr-TR" b="1" dirty="0"/>
              <a:t>             MADDE 6 –</a:t>
            </a:r>
            <a:r>
              <a:rPr lang="tr-TR" dirty="0"/>
              <a:t> (1) İdareler, ek-2’de yer alan örneğe göre </a:t>
            </a:r>
            <a:r>
              <a:rPr lang="tr-TR" b="1" dirty="0"/>
              <a:t>hizmet standartlarını oluşturur</a:t>
            </a:r>
            <a:r>
              <a:rPr lang="tr-TR" dirty="0"/>
              <a:t>. Ek-3’te belirtilen açıklamalara göre oluşturulan hizmet standartları tablosunda</a:t>
            </a:r>
            <a:r>
              <a:rPr lang="tr-TR" dirty="0" smtClean="0"/>
              <a:t>;</a:t>
            </a:r>
          </a:p>
          <a:p>
            <a:r>
              <a:rPr lang="tr-TR" dirty="0" smtClean="0"/>
              <a:t> </a:t>
            </a:r>
            <a:r>
              <a:rPr lang="tr-TR" dirty="0"/>
              <a:t>hizmetin adı, </a:t>
            </a:r>
            <a:endParaRPr lang="tr-TR" dirty="0" smtClean="0"/>
          </a:p>
          <a:p>
            <a:r>
              <a:rPr lang="tr-TR" dirty="0" smtClean="0"/>
              <a:t>başvuruda </a:t>
            </a:r>
            <a:r>
              <a:rPr lang="tr-TR" dirty="0"/>
              <a:t>istenen belgeler, </a:t>
            </a:r>
            <a:endParaRPr lang="tr-TR" dirty="0" smtClean="0"/>
          </a:p>
          <a:p>
            <a:r>
              <a:rPr lang="tr-TR" dirty="0" smtClean="0"/>
              <a:t>hizmetin </a:t>
            </a:r>
            <a:r>
              <a:rPr lang="tr-TR" dirty="0"/>
              <a:t>ne kadar sürede tamamlanacağı </a:t>
            </a:r>
            <a:endParaRPr lang="tr-TR" dirty="0" smtClean="0"/>
          </a:p>
          <a:p>
            <a:r>
              <a:rPr lang="tr-TR" dirty="0" smtClean="0"/>
              <a:t>şikâyet </a:t>
            </a:r>
            <a:r>
              <a:rPr lang="tr-TR" dirty="0"/>
              <a:t>mercilerine ilişkin bilgiler yer alır. Bu tablo, hizmeti doğrudan sunan birimlerce vatandaşların kolayca görebileceği </a:t>
            </a:r>
            <a:r>
              <a:rPr lang="tr-TR" dirty="0">
                <a:solidFill>
                  <a:srgbClr val="FF0000"/>
                </a:solidFill>
              </a:rPr>
              <a:t>panolarda, kurumsal internet sayfalarında ve e-Devlet Kapısında duyurulur</a:t>
            </a:r>
            <a:r>
              <a:rPr lang="tr-TR" dirty="0"/>
              <a:t>. Ayrıca, </a:t>
            </a:r>
            <a:r>
              <a:rPr lang="tr-TR" dirty="0">
                <a:solidFill>
                  <a:srgbClr val="FF0000"/>
                </a:solidFill>
              </a:rPr>
              <a:t>idarenin danışma masalarında da istenilen belgeleri gösteren dokümanlar bulundurulabilir </a:t>
            </a:r>
            <a:r>
              <a:rPr lang="tr-TR" dirty="0"/>
              <a:t>ve talep edenlere </a:t>
            </a:r>
            <a:r>
              <a:rPr lang="tr-TR" dirty="0">
                <a:solidFill>
                  <a:srgbClr val="FF0000"/>
                </a:solidFill>
              </a:rPr>
              <a:t>ücretsiz olarak </a:t>
            </a:r>
            <a:r>
              <a:rPr lang="tr-TR" dirty="0"/>
              <a:t>verilir.</a:t>
            </a:r>
          </a:p>
          <a:p>
            <a:endParaRPr lang="tr-TR" dirty="0"/>
          </a:p>
        </p:txBody>
      </p:sp>
    </p:spTree>
    <p:extLst>
      <p:ext uri="{BB962C8B-B14F-4D97-AF65-F5344CB8AC3E}">
        <p14:creationId xmlns:p14="http://schemas.microsoft.com/office/powerpoint/2010/main" val="24408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044204804"/>
              </p:ext>
            </p:extLst>
          </p:nvPr>
        </p:nvGraphicFramePr>
        <p:xfrm>
          <a:off x="914398" y="505905"/>
          <a:ext cx="10772505" cy="4907280"/>
        </p:xfrm>
        <a:graphic>
          <a:graphicData uri="http://schemas.openxmlformats.org/drawingml/2006/table">
            <a:tbl>
              <a:tblPr firstRow="1" firstCol="1" bandRow="1">
                <a:tableStyleId>{5C22544A-7EE6-4342-B048-85BDC9FD1C3A}</a:tableStyleId>
              </a:tblPr>
              <a:tblGrid>
                <a:gridCol w="219141"/>
                <a:gridCol w="242209"/>
                <a:gridCol w="288344"/>
                <a:gridCol w="265276"/>
                <a:gridCol w="645889"/>
                <a:gridCol w="611288"/>
                <a:gridCol w="265276"/>
                <a:gridCol w="219141"/>
                <a:gridCol w="645889"/>
                <a:gridCol w="645889"/>
                <a:gridCol w="1153372"/>
                <a:gridCol w="1153372"/>
                <a:gridCol w="795828"/>
                <a:gridCol w="795828"/>
                <a:gridCol w="461349"/>
                <a:gridCol w="588220"/>
                <a:gridCol w="588220"/>
                <a:gridCol w="484416"/>
                <a:gridCol w="334479"/>
                <a:gridCol w="369079"/>
              </a:tblGrid>
              <a:tr h="228600">
                <a:tc gridSpan="20">
                  <a:txBody>
                    <a:bodyPr/>
                    <a:lstStyle/>
                    <a:p>
                      <a:pPr algn="ctr">
                        <a:lnSpc>
                          <a:spcPct val="106000"/>
                        </a:lnSpc>
                        <a:spcAft>
                          <a:spcPts val="0"/>
                        </a:spcAft>
                      </a:pPr>
                      <a:r>
                        <a:rPr lang="tr-TR" sz="1400" dirty="0" smtClean="0">
                          <a:effectLst/>
                        </a:rPr>
                        <a:t>HİZMET </a:t>
                      </a:r>
                      <a:r>
                        <a:rPr lang="tr-TR" sz="1400" dirty="0">
                          <a:effectLst/>
                        </a:rPr>
                        <a:t>ENVANTERİ TABLOSU</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82880">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c>
                  <a:txBody>
                    <a:bodyPr/>
                    <a:lstStyle/>
                    <a:p>
                      <a:pPr>
                        <a:lnSpc>
                          <a:spcPct val="107000"/>
                        </a:lnSpc>
                      </a:pPr>
                      <a:endParaRPr lang="tr-TR" sz="1100">
                        <a:effectLst/>
                        <a:latin typeface="Calibri" panose="020F0502020204030204" pitchFamily="34" charset="0"/>
                      </a:endParaRPr>
                    </a:p>
                  </a:txBody>
                  <a:tcPr marL="44450" marR="44450" marT="0" marB="0" anchor="b"/>
                </a:tc>
              </a:tr>
              <a:tr h="647700">
                <a:tc rowSpan="2">
                  <a:txBody>
                    <a:bodyPr/>
                    <a:lstStyle/>
                    <a:p>
                      <a:pPr algn="ctr">
                        <a:lnSpc>
                          <a:spcPct val="106000"/>
                        </a:lnSpc>
                        <a:spcAft>
                          <a:spcPts val="0"/>
                        </a:spcAft>
                      </a:pPr>
                      <a:r>
                        <a:rPr lang="tr-TR" sz="1000">
                          <a:effectLst/>
                        </a:rPr>
                        <a:t>SIRA NO</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rowSpan="2">
                  <a:txBody>
                    <a:bodyPr/>
                    <a:lstStyle/>
                    <a:p>
                      <a:pPr algn="ctr">
                        <a:lnSpc>
                          <a:spcPct val="106000"/>
                        </a:lnSpc>
                        <a:spcAft>
                          <a:spcPts val="0"/>
                        </a:spcAft>
                      </a:pPr>
                      <a:r>
                        <a:rPr lang="tr-TR" sz="1000">
                          <a:effectLst/>
                        </a:rPr>
                        <a:t>KURUM KODU</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rowSpan="2">
                  <a:txBody>
                    <a:bodyPr/>
                    <a:lstStyle/>
                    <a:p>
                      <a:pPr algn="ctr">
                        <a:lnSpc>
                          <a:spcPct val="106000"/>
                        </a:lnSpc>
                        <a:spcAft>
                          <a:spcPts val="0"/>
                        </a:spcAft>
                      </a:pPr>
                      <a:r>
                        <a:rPr lang="tr-TR" sz="1000">
                          <a:effectLst/>
                        </a:rPr>
                        <a:t>STANDART DOSYA PLANI KODU</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rowSpan="2">
                  <a:txBody>
                    <a:bodyPr/>
                    <a:lstStyle/>
                    <a:p>
                      <a:pPr algn="ctr">
                        <a:lnSpc>
                          <a:spcPct val="106000"/>
                        </a:lnSpc>
                        <a:spcAft>
                          <a:spcPts val="0"/>
                        </a:spcAft>
                      </a:pPr>
                      <a:r>
                        <a:rPr lang="tr-TR" sz="1000">
                          <a:effectLst/>
                        </a:rPr>
                        <a:t>HİZMETİN ADI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rowSpan="2">
                  <a:txBody>
                    <a:bodyPr/>
                    <a:lstStyle/>
                    <a:p>
                      <a:pPr algn="ctr">
                        <a:lnSpc>
                          <a:spcPct val="106000"/>
                        </a:lnSpc>
                        <a:spcAft>
                          <a:spcPts val="0"/>
                        </a:spcAft>
                      </a:pPr>
                      <a:r>
                        <a:rPr lang="tr-TR" sz="1000">
                          <a:effectLst/>
                        </a:rPr>
                        <a:t>HİZMETİN TANIMI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rowSpan="2">
                  <a:txBody>
                    <a:bodyPr/>
                    <a:lstStyle/>
                    <a:p>
                      <a:pPr algn="ctr">
                        <a:lnSpc>
                          <a:spcPct val="106000"/>
                        </a:lnSpc>
                        <a:spcAft>
                          <a:spcPts val="0"/>
                        </a:spcAft>
                      </a:pPr>
                      <a:r>
                        <a:rPr lang="tr-TR" sz="1000">
                          <a:effectLst/>
                        </a:rPr>
                        <a:t>HİZMETİN DAYANDIĞI MEVZUATIN ADI VE MADDE NUMARASI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rowSpan="2">
                  <a:txBody>
                    <a:bodyPr/>
                    <a:lstStyle/>
                    <a:p>
                      <a:pPr algn="ctr">
                        <a:lnSpc>
                          <a:spcPct val="106000"/>
                        </a:lnSpc>
                        <a:spcAft>
                          <a:spcPts val="0"/>
                        </a:spcAft>
                      </a:pPr>
                      <a:r>
                        <a:rPr lang="tr-TR" sz="1000">
                          <a:effectLst/>
                        </a:rPr>
                        <a:t>HİZMETTEN YARARLANANLAR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gridSpan="4">
                  <a:txBody>
                    <a:bodyPr/>
                    <a:lstStyle/>
                    <a:p>
                      <a:pPr algn="ctr">
                        <a:lnSpc>
                          <a:spcPct val="106000"/>
                        </a:lnSpc>
                        <a:spcAft>
                          <a:spcPts val="0"/>
                        </a:spcAft>
                      </a:pPr>
                      <a:r>
                        <a:rPr lang="tr-TR" sz="1000">
                          <a:effectLst/>
                        </a:rPr>
                        <a:t>HİZMETİ SUNMAKLA GÖREVLİ/YETKİLİ KURUMLARIN ADI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algn="ctr">
                        <a:lnSpc>
                          <a:spcPct val="106000"/>
                        </a:lnSpc>
                        <a:spcAft>
                          <a:spcPts val="0"/>
                        </a:spcAft>
                      </a:pPr>
                      <a:r>
                        <a:rPr lang="tr-TR" sz="1000">
                          <a:effectLst/>
                        </a:rPr>
                        <a:t>HİZMETİN SUNUM SÜRECİ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rowSpan="2">
                  <a:txBody>
                    <a:bodyPr/>
                    <a:lstStyle/>
                    <a:p>
                      <a:pPr algn="ctr">
                        <a:lnSpc>
                          <a:spcPct val="106000"/>
                        </a:lnSpc>
                        <a:spcAft>
                          <a:spcPts val="0"/>
                        </a:spcAft>
                      </a:pPr>
                      <a:r>
                        <a:rPr lang="tr-TR" sz="1000">
                          <a:effectLst/>
                        </a:rPr>
                        <a:t>HİZMETİN ELEKTRONİK OLARAK SUNULUP SUNULMADIĞI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r>
              <a:tr h="1699260">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a:lnSpc>
                          <a:spcPct val="106000"/>
                        </a:lnSpc>
                        <a:spcAft>
                          <a:spcPts val="0"/>
                        </a:spcAft>
                      </a:pPr>
                      <a:r>
                        <a:rPr lang="tr-TR" sz="1000">
                          <a:effectLst/>
                        </a:rPr>
                        <a:t>MERKEZİ İDARE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gn="ctr">
                        <a:lnSpc>
                          <a:spcPct val="106000"/>
                        </a:lnSpc>
                        <a:spcAft>
                          <a:spcPts val="0"/>
                        </a:spcAft>
                      </a:pPr>
                      <a:r>
                        <a:rPr lang="tr-TR" sz="1000">
                          <a:effectLst/>
                        </a:rPr>
                        <a:t>TAŞRA BİRİMLERİ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gn="ctr">
                        <a:lnSpc>
                          <a:spcPct val="106000"/>
                        </a:lnSpc>
                        <a:spcAft>
                          <a:spcPts val="0"/>
                        </a:spcAft>
                      </a:pPr>
                      <a:r>
                        <a:rPr lang="tr-TR" sz="1000">
                          <a:effectLst/>
                        </a:rPr>
                        <a:t>MAHALLİ İDARE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gn="ctr">
                        <a:lnSpc>
                          <a:spcPct val="106000"/>
                        </a:lnSpc>
                        <a:spcAft>
                          <a:spcPts val="0"/>
                        </a:spcAft>
                      </a:pPr>
                      <a:r>
                        <a:rPr lang="tr-TR" sz="1000">
                          <a:effectLst/>
                        </a:rPr>
                        <a:t>DİĞER (ÖZEL SEKTÖR VB.)</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gn="ctr">
                        <a:lnSpc>
                          <a:spcPct val="106000"/>
                        </a:lnSpc>
                        <a:spcAft>
                          <a:spcPts val="0"/>
                        </a:spcAft>
                      </a:pPr>
                      <a:r>
                        <a:rPr lang="tr-TR" sz="1000">
                          <a:effectLst/>
                        </a:rPr>
                        <a:t>BAŞVURUDA İSTENEN BELGELER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6000"/>
                        </a:lnSpc>
                        <a:spcAft>
                          <a:spcPts val="0"/>
                        </a:spcAft>
                      </a:pPr>
                      <a:r>
                        <a:rPr lang="tr-TR" sz="1000">
                          <a:effectLst/>
                        </a:rPr>
                        <a:t>İLK BAŞVURUU MAKAMI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gn="ctr">
                        <a:lnSpc>
                          <a:spcPct val="106000"/>
                        </a:lnSpc>
                        <a:spcAft>
                          <a:spcPts val="0"/>
                        </a:spcAft>
                      </a:pPr>
                      <a:r>
                        <a:rPr lang="tr-TR" sz="1000">
                          <a:effectLst/>
                        </a:rPr>
                        <a:t>PARAF LİSTESİ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gn="ctr">
                        <a:lnSpc>
                          <a:spcPct val="106000"/>
                        </a:lnSpc>
                        <a:spcAft>
                          <a:spcPts val="0"/>
                        </a:spcAft>
                      </a:pPr>
                      <a:r>
                        <a:rPr lang="tr-TR" sz="1000">
                          <a:effectLst/>
                        </a:rPr>
                        <a:t>KURUMUN VARSA YAPMASI GEREKEN İÇ YAZIŞMALAR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gn="ctr">
                        <a:lnSpc>
                          <a:spcPct val="106000"/>
                        </a:lnSpc>
                        <a:spcAft>
                          <a:spcPts val="0"/>
                        </a:spcAft>
                      </a:pPr>
                      <a:r>
                        <a:rPr lang="tr-TR" sz="1000">
                          <a:effectLst/>
                        </a:rPr>
                        <a:t>KURUMUN VARSA YAPMASI GEREKEN DIŞ YAZIŞMALAR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gn="ctr">
                        <a:lnSpc>
                          <a:spcPct val="106000"/>
                        </a:lnSpc>
                        <a:spcAft>
                          <a:spcPts val="0"/>
                        </a:spcAft>
                      </a:pPr>
                      <a:r>
                        <a:rPr lang="tr-TR" sz="900">
                          <a:effectLst/>
                        </a:rPr>
                        <a:t>MEVZUATTA BELİRTİLEN HİZMETİN TAMAMLANMA SÜRESİ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gn="ctr">
                        <a:lnSpc>
                          <a:spcPct val="106000"/>
                        </a:lnSpc>
                        <a:spcAft>
                          <a:spcPts val="0"/>
                        </a:spcAft>
                      </a:pPr>
                      <a:r>
                        <a:rPr lang="tr-TR" sz="1000">
                          <a:effectLst/>
                        </a:rPr>
                        <a:t>HİZMETİN ORTALAMA TAMAMLANMA SÜRESİ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gn="ctr">
                        <a:lnSpc>
                          <a:spcPct val="106000"/>
                        </a:lnSpc>
                        <a:spcAft>
                          <a:spcPts val="0"/>
                        </a:spcAft>
                      </a:pPr>
                      <a:r>
                        <a:rPr lang="tr-TR" sz="1000">
                          <a:effectLst/>
                        </a:rPr>
                        <a:t>YILLIK İŞLEM SAYISI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vMerge="1">
                  <a:txBody>
                    <a:bodyPr/>
                    <a:lstStyle/>
                    <a:p>
                      <a:endParaRPr lang="tr-TR"/>
                    </a:p>
                  </a:txBody>
                  <a:tcPr/>
                </a:tc>
              </a:tr>
              <a:tr h="2148840">
                <a:tc>
                  <a:txBody>
                    <a:bodyPr/>
                    <a:lstStyle/>
                    <a:p>
                      <a:pPr algn="ctr">
                        <a:lnSpc>
                          <a:spcPct val="106000"/>
                        </a:lnSpc>
                        <a:spcAft>
                          <a:spcPts val="1200"/>
                        </a:spcAft>
                      </a:pPr>
                      <a:r>
                        <a:rPr lang="tr-TR" sz="1100">
                          <a:effectLst/>
                        </a:rPr>
                        <a:t>1</a:t>
                      </a:r>
                      <a:br>
                        <a:rPr lang="tr-TR" sz="1100">
                          <a:effectLst/>
                        </a:rPr>
                      </a:br>
                      <a:r>
                        <a:rPr lang="tr-TR" sz="1100">
                          <a:effectLst/>
                        </a:rPr>
                        <a:t/>
                      </a:r>
                      <a:br>
                        <a:rPr lang="tr-TR" sz="1100">
                          <a:effectLst/>
                        </a:rPr>
                      </a:br>
                      <a:r>
                        <a:rPr lang="tr-TR" sz="1100">
                          <a:effectLst/>
                        </a:rPr>
                        <a:t/>
                      </a:r>
                      <a:br>
                        <a:rPr lang="tr-TR" sz="1100">
                          <a:effectLst/>
                        </a:rPr>
                      </a:b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6000"/>
                        </a:lnSpc>
                        <a:spcAft>
                          <a:spcPts val="0"/>
                        </a:spcAft>
                      </a:pPr>
                      <a:r>
                        <a:rPr lang="tr-TR" sz="1100">
                          <a:effectLst/>
                        </a:rPr>
                        <a:t>23757930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ctr"/>
                </a:tc>
                <a:tc>
                  <a:txBody>
                    <a:bodyPr/>
                    <a:lstStyle/>
                    <a:p>
                      <a:pPr algn="ctr">
                        <a:lnSpc>
                          <a:spcPct val="106000"/>
                        </a:lnSpc>
                        <a:spcAft>
                          <a:spcPts val="0"/>
                        </a:spcAft>
                      </a:pPr>
                      <a:r>
                        <a:rPr lang="tr-TR" sz="1200" dirty="0" smtClean="0">
                          <a:effectLst/>
                        </a:rPr>
                        <a:t>302030900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ctr"/>
                </a:tc>
                <a:tc>
                  <a:txBody>
                    <a:bodyPr/>
                    <a:lstStyle/>
                    <a:p>
                      <a:pPr algn="ctr">
                        <a:lnSpc>
                          <a:spcPct val="106000"/>
                        </a:lnSpc>
                        <a:spcAft>
                          <a:spcPts val="0"/>
                        </a:spcAft>
                      </a:pPr>
                      <a:r>
                        <a:rPr lang="tr-TR" sz="1100">
                          <a:effectLst/>
                        </a:rPr>
                        <a:t>Encümen Karar Talepleri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nSpc>
                          <a:spcPct val="106000"/>
                        </a:lnSpc>
                        <a:spcAft>
                          <a:spcPts val="0"/>
                        </a:spcAft>
                      </a:pPr>
                      <a:r>
                        <a:rPr lang="tr-TR" sz="1000">
                          <a:effectLst/>
                        </a:rPr>
                        <a:t>Vatandaşların dilekçe ile başvurularında Büyükşehir Belediye Encümen Kararlarının ilgili mevzuatlar kapsamında sunulması</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nSpc>
                          <a:spcPct val="106000"/>
                        </a:lnSpc>
                        <a:spcAft>
                          <a:spcPts val="0"/>
                        </a:spcAft>
                      </a:pPr>
                      <a:r>
                        <a:rPr lang="tr-TR" sz="1000">
                          <a:effectLst/>
                        </a:rPr>
                        <a:t>4982 Sayılı Bilgi Edinme Hakkı Kanunu, 3071 Sayılı Dilekçe Hakkının Kullanılmasına Dair Kanun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gn="ctr">
                        <a:lnSpc>
                          <a:spcPct val="106000"/>
                        </a:lnSpc>
                        <a:spcAft>
                          <a:spcPts val="0"/>
                        </a:spcAft>
                      </a:pPr>
                      <a:r>
                        <a:rPr lang="tr-TR" sz="1100">
                          <a:effectLst/>
                        </a:rPr>
                        <a:t>             Vatandaşlar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gn="ctr">
                        <a:lnSpc>
                          <a:spcPct val="106000"/>
                        </a:lnSpc>
                        <a:spcAft>
                          <a:spcPts val="1200"/>
                        </a:spcAft>
                      </a:pPr>
                      <a:r>
                        <a:rPr lang="tr-TR" sz="1100">
                          <a:effectLst/>
                        </a:rPr>
                        <a:t>--</a:t>
                      </a:r>
                      <a:br>
                        <a:rPr lang="tr-TR" sz="1100">
                          <a:effectLst/>
                        </a:rPr>
                      </a:br>
                      <a:r>
                        <a:rPr lang="tr-TR" sz="1100">
                          <a:effectLst/>
                        </a:rPr>
                        <a:t/>
                      </a:r>
                      <a:br>
                        <a:rPr lang="tr-TR" sz="1100">
                          <a:effectLst/>
                        </a:rPr>
                      </a:br>
                      <a:r>
                        <a:rPr lang="tr-TR" sz="1100">
                          <a:effectLst/>
                        </a:rPr>
                        <a:t/>
                      </a:r>
                      <a:br>
                        <a:rPr lang="tr-TR" sz="1100">
                          <a:effectLst/>
                        </a:rPr>
                      </a:b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6000"/>
                        </a:lnSpc>
                        <a:spcAft>
                          <a:spcPts val="1200"/>
                        </a:spcAft>
                      </a:pPr>
                      <a:r>
                        <a:rPr lang="tr-TR" sz="1100" dirty="0">
                          <a:effectLst/>
                        </a:rPr>
                        <a:t>--</a:t>
                      </a:r>
                      <a:br>
                        <a:rPr lang="tr-TR" sz="1100" dirty="0">
                          <a:effectLst/>
                        </a:rPr>
                      </a:br>
                      <a:r>
                        <a:rPr lang="tr-TR" sz="1100" dirty="0">
                          <a:effectLst/>
                        </a:rPr>
                        <a:t/>
                      </a:r>
                      <a:br>
                        <a:rPr lang="tr-TR" sz="1100" dirty="0">
                          <a:effectLst/>
                        </a:rPr>
                      </a:br>
                      <a:endParaRPr lang="tr-TR" sz="1100" dirty="0" smtClean="0">
                        <a:effectLst/>
                      </a:endParaRPr>
                    </a:p>
                    <a:p>
                      <a:pPr algn="ctr">
                        <a:lnSpc>
                          <a:spcPct val="106000"/>
                        </a:lnSpc>
                        <a:spcAft>
                          <a:spcPts val="1200"/>
                        </a:spcAft>
                      </a:pPr>
                      <a:endParaRPr lang="tr-T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120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6000"/>
                        </a:lnSpc>
                        <a:spcAft>
                          <a:spcPts val="0"/>
                        </a:spcAft>
                      </a:pPr>
                      <a:r>
                        <a:rPr lang="tr-TR" sz="1100">
                          <a:effectLst/>
                        </a:rPr>
                        <a:t>Tekirdağ Büyükşehir Belediyesi</a:t>
                      </a:r>
                      <a:br>
                        <a:rPr lang="tr-TR" sz="1100">
                          <a:effectLst/>
                        </a:rPr>
                      </a:br>
                      <a:r>
                        <a:rPr lang="tr-TR" sz="1100">
                          <a:effectLst/>
                        </a:rPr>
                        <a:t>Yazı İşleri ve Kararlar Dairesi Başkanlığı</a:t>
                      </a:r>
                      <a:br>
                        <a:rPr lang="tr-TR" sz="1100">
                          <a:effectLst/>
                        </a:rPr>
                      </a:br>
                      <a:r>
                        <a:rPr lang="tr-TR" sz="1100">
                          <a:effectLst/>
                        </a:rPr>
                        <a:t>Encümen Şube Müdürlüğü</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gn="ctr">
                        <a:lnSpc>
                          <a:spcPct val="106000"/>
                        </a:lnSpc>
                        <a:spcAft>
                          <a:spcPts val="1200"/>
                        </a:spcAft>
                      </a:pPr>
                      <a:r>
                        <a:rPr lang="tr-TR" sz="1100" dirty="0">
                          <a:effectLst/>
                        </a:rPr>
                        <a:t>--</a:t>
                      </a:r>
                      <a:br>
                        <a:rPr lang="tr-TR" sz="1100" dirty="0">
                          <a:effectLst/>
                        </a:rPr>
                      </a:br>
                      <a:r>
                        <a:rPr lang="tr-TR" sz="1100" dirty="0">
                          <a:effectLst/>
                        </a:rPr>
                        <a:t/>
                      </a:r>
                      <a:br>
                        <a:rPr lang="tr-TR" sz="1100" dirty="0">
                          <a:effectLst/>
                        </a:rPr>
                      </a:br>
                      <a:r>
                        <a:rPr lang="tr-TR" sz="1100" dirty="0">
                          <a:effectLst/>
                        </a:rPr>
                        <a:t/>
                      </a:r>
                      <a:br>
                        <a:rPr lang="tr-TR" sz="1100" dirty="0">
                          <a:effectLst/>
                        </a:rPr>
                      </a:b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6000"/>
                        </a:lnSpc>
                        <a:spcAft>
                          <a:spcPts val="0"/>
                        </a:spcAft>
                      </a:pPr>
                      <a:r>
                        <a:rPr lang="tr-TR" sz="1100">
                          <a:effectLst/>
                        </a:rPr>
                        <a:t>1-Dilekçe</a:t>
                      </a:r>
                      <a:br>
                        <a:rPr lang="tr-TR" sz="1100">
                          <a:effectLst/>
                        </a:rPr>
                      </a:br>
                      <a:r>
                        <a:rPr lang="tr-TR" sz="1100">
                          <a:effectLst/>
                        </a:rPr>
                        <a:t/>
                      </a:r>
                      <a:br>
                        <a:rPr lang="tr-TR" sz="1100">
                          <a:effectLst/>
                        </a:rPr>
                      </a:br>
                      <a:r>
                        <a:rPr lang="tr-TR" sz="1100">
                          <a:effectLst/>
                        </a:rPr>
                        <a:t>2-Belediye Meclisinin belirlemiş olduğu ücretin yatırılması</a:t>
                      </a:r>
                      <a:br>
                        <a:rPr lang="tr-TR" sz="1100">
                          <a:effectLst/>
                        </a:rPr>
                      </a:br>
                      <a:r>
                        <a:rPr lang="tr-TR" sz="1100">
                          <a:effectLst/>
                        </a:rPr>
                        <a:t/>
                      </a:r>
                      <a:br>
                        <a:rPr lang="tr-TR" sz="1100">
                          <a:effectLst/>
                        </a:rPr>
                      </a:br>
                      <a:r>
                        <a:rPr lang="tr-TR" sz="1100">
                          <a:effectLst/>
                        </a:rPr>
                        <a:t>3-İstenen belgeyle, kişinin ilgili olduğuna dair kanıtlayıcı belge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6000"/>
                        </a:lnSpc>
                        <a:spcAft>
                          <a:spcPts val="0"/>
                        </a:spcAft>
                      </a:pPr>
                      <a:r>
                        <a:rPr lang="tr-TR" sz="1100">
                          <a:effectLst/>
                        </a:rPr>
                        <a:t>Yazı İşleri Şube Müdürlüğü</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nSpc>
                          <a:spcPct val="106000"/>
                        </a:lnSpc>
                        <a:spcAft>
                          <a:spcPts val="0"/>
                        </a:spcAft>
                      </a:pPr>
                      <a:r>
                        <a:rPr lang="tr-TR" sz="1100">
                          <a:effectLst/>
                        </a:rPr>
                        <a:t>1-Memur</a:t>
                      </a:r>
                      <a:br>
                        <a:rPr lang="tr-TR" sz="1100">
                          <a:effectLst/>
                        </a:rPr>
                      </a:br>
                      <a:r>
                        <a:rPr lang="tr-TR" sz="1100">
                          <a:effectLst/>
                        </a:rPr>
                        <a:t>2-Şube Müdürü</a:t>
                      </a:r>
                      <a:br>
                        <a:rPr lang="tr-TR" sz="1100">
                          <a:effectLst/>
                        </a:rPr>
                      </a:br>
                      <a:r>
                        <a:rPr lang="tr-TR" sz="1100">
                          <a:effectLst/>
                        </a:rPr>
                        <a:t>3-Daire Başkanı</a:t>
                      </a:r>
                      <a:br>
                        <a:rPr lang="tr-TR" sz="1100">
                          <a:effectLst/>
                        </a:rPr>
                      </a:br>
                      <a:r>
                        <a:rPr lang="tr-TR" sz="1100">
                          <a:effectLst/>
                        </a:rPr>
                        <a:t>4-Genel Sekreter  Yardımcısı</a:t>
                      </a:r>
                      <a:br>
                        <a:rPr lang="tr-TR" sz="1100">
                          <a:effectLst/>
                        </a:rPr>
                      </a:br>
                      <a:r>
                        <a:rPr lang="tr-TR" sz="1100">
                          <a:effectLst/>
                        </a:rPr>
                        <a:t>5-Genel Sekreter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gn="ctr">
                        <a:lnSpc>
                          <a:spcPct val="106000"/>
                        </a:lnSpc>
                        <a:spcAft>
                          <a:spcPts val="1200"/>
                        </a:spcAft>
                      </a:pPr>
                      <a:r>
                        <a:rPr lang="tr-TR" sz="1100">
                          <a:effectLst/>
                        </a:rPr>
                        <a:t>--</a:t>
                      </a:r>
                      <a:br>
                        <a:rPr lang="tr-TR" sz="1100">
                          <a:effectLst/>
                        </a:rPr>
                      </a:br>
                      <a:r>
                        <a:rPr lang="tr-TR" sz="1100">
                          <a:effectLst/>
                        </a:rPr>
                        <a:t/>
                      </a:r>
                      <a:br>
                        <a:rPr lang="tr-TR" sz="1100">
                          <a:effectLst/>
                        </a:rPr>
                      </a:br>
                      <a:r>
                        <a:rPr lang="tr-TR" sz="1100">
                          <a:effectLst/>
                        </a:rPr>
                        <a:t/>
                      </a:r>
                      <a:br>
                        <a:rPr lang="tr-TR" sz="1100">
                          <a:effectLst/>
                        </a:rPr>
                      </a:b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6000"/>
                        </a:lnSpc>
                        <a:spcAft>
                          <a:spcPts val="1200"/>
                        </a:spcAft>
                      </a:pPr>
                      <a:r>
                        <a:rPr lang="tr-TR" sz="1100">
                          <a:effectLst/>
                        </a:rPr>
                        <a:t>--</a:t>
                      </a:r>
                      <a:br>
                        <a:rPr lang="tr-TR" sz="1100">
                          <a:effectLst/>
                        </a:rPr>
                      </a:br>
                      <a:r>
                        <a:rPr lang="tr-TR" sz="1100">
                          <a:effectLst/>
                        </a:rPr>
                        <a:t/>
                      </a:r>
                      <a:br>
                        <a:rPr lang="tr-TR" sz="1100">
                          <a:effectLst/>
                        </a:rPr>
                      </a:br>
                      <a:r>
                        <a:rPr lang="tr-TR" sz="1100">
                          <a:effectLst/>
                        </a:rPr>
                        <a:t/>
                      </a:r>
                      <a:br>
                        <a:rPr lang="tr-TR" sz="1100">
                          <a:effectLst/>
                        </a:rPr>
                      </a:b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6000"/>
                        </a:lnSpc>
                        <a:spcAft>
                          <a:spcPts val="1200"/>
                        </a:spcAft>
                      </a:pPr>
                      <a:r>
                        <a:rPr lang="tr-TR" sz="1100">
                          <a:effectLst/>
                        </a:rPr>
                        <a:t>15 iş günü</a:t>
                      </a:r>
                      <a:br>
                        <a:rPr lang="tr-TR" sz="1100">
                          <a:effectLst/>
                        </a:rPr>
                      </a:br>
                      <a:r>
                        <a:rPr lang="tr-TR" sz="1100">
                          <a:effectLst/>
                        </a:rPr>
                        <a:t/>
                      </a:r>
                      <a:br>
                        <a:rPr lang="tr-TR" sz="1100">
                          <a:effectLst/>
                        </a:rPr>
                      </a:br>
                      <a:r>
                        <a:rPr lang="tr-TR" sz="1100">
                          <a:effectLst/>
                        </a:rPr>
                        <a:t/>
                      </a:r>
                      <a:br>
                        <a:rPr lang="tr-TR" sz="1100">
                          <a:effectLst/>
                        </a:rPr>
                      </a:b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6000"/>
                        </a:lnSpc>
                        <a:spcAft>
                          <a:spcPts val="1200"/>
                        </a:spcAft>
                      </a:pPr>
                      <a:r>
                        <a:rPr lang="tr-TR" sz="1100">
                          <a:effectLst/>
                        </a:rPr>
                        <a:t> 3 iş günü</a:t>
                      </a:r>
                      <a:br>
                        <a:rPr lang="tr-TR" sz="1100">
                          <a:effectLst/>
                        </a:rPr>
                      </a:br>
                      <a:r>
                        <a:rPr lang="tr-TR" sz="1100">
                          <a:effectLst/>
                        </a:rPr>
                        <a:t/>
                      </a:r>
                      <a:br>
                        <a:rPr lang="tr-TR" sz="1100">
                          <a:effectLst/>
                        </a:rPr>
                      </a:br>
                      <a:r>
                        <a:rPr lang="tr-TR" sz="1100">
                          <a:effectLst/>
                        </a:rPr>
                        <a:t/>
                      </a:r>
                      <a:br>
                        <a:rPr lang="tr-TR" sz="1100">
                          <a:effectLst/>
                        </a:rPr>
                      </a:b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6000"/>
                        </a:lnSpc>
                        <a:spcAft>
                          <a:spcPts val="0"/>
                        </a:spcAft>
                      </a:pPr>
                      <a:r>
                        <a:rPr lang="tr-TR" sz="1100" dirty="0" smtClean="0">
                          <a:effectLst/>
                        </a:rPr>
                        <a:t>Talep geldikçe</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tc>
                <a:tc>
                  <a:txBody>
                    <a:bodyPr/>
                    <a:lstStyle/>
                    <a:p>
                      <a:pPr algn="ctr">
                        <a:lnSpc>
                          <a:spcPct val="106000"/>
                        </a:lnSpc>
                        <a:spcAft>
                          <a:spcPts val="0"/>
                        </a:spcAft>
                      </a:pPr>
                      <a:r>
                        <a:rPr lang="tr-TR" sz="1100" dirty="0">
                          <a:effectLst/>
                        </a:rPr>
                        <a:t>Sunulmuyor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ctr"/>
                </a:tc>
              </a:tr>
            </a:tbl>
          </a:graphicData>
        </a:graphic>
      </p:graphicFrame>
    </p:spTree>
    <p:extLst>
      <p:ext uri="{BB962C8B-B14F-4D97-AF65-F5344CB8AC3E}">
        <p14:creationId xmlns:p14="http://schemas.microsoft.com/office/powerpoint/2010/main" val="522175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992</Words>
  <Application>Microsoft Office PowerPoint</Application>
  <PresentationFormat>Geniş ekran</PresentationFormat>
  <Paragraphs>247</Paragraphs>
  <Slides>30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30</vt:i4>
      </vt:variant>
    </vt:vector>
  </HeadingPairs>
  <TitlesOfParts>
    <vt:vector size="36" baseType="lpstr">
      <vt:lpstr>Arial</vt:lpstr>
      <vt:lpstr>Calibri</vt:lpstr>
      <vt:lpstr>Calibri Light</vt:lpstr>
      <vt:lpstr>Tahoma</vt:lpstr>
      <vt:lpstr>Times New Roman</vt:lpstr>
      <vt:lpstr>Office Teması</vt:lpstr>
      <vt:lpstr>KAMU HİZMETLERİNİN SUNUMUNDA UYULACAK USUL VE ESASLARA İLİŞKİN YÖNETMELİK</vt:lpstr>
      <vt:lpstr>İDARE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HİZMETLERİNİN SUNUMUNDA UYULACAK USUL VE ESASLARA İLİŞKİN YÖNETMELİK</dc:title>
  <dc:creator>Hafize Zülüflü</dc:creator>
  <cp:lastModifiedBy>Hafize Zülüflü</cp:lastModifiedBy>
  <cp:revision>16</cp:revision>
  <dcterms:created xsi:type="dcterms:W3CDTF">2016-02-23T11:50:37Z</dcterms:created>
  <dcterms:modified xsi:type="dcterms:W3CDTF">2016-03-15T06:37:26Z</dcterms:modified>
</cp:coreProperties>
</file>