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57"/>
  </p:notesMasterIdLst>
  <p:sldIdLst>
    <p:sldId id="256" r:id="rId2"/>
    <p:sldId id="302"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305" r:id="rId17"/>
    <p:sldId id="306" r:id="rId18"/>
    <p:sldId id="307" r:id="rId19"/>
    <p:sldId id="270" r:id="rId20"/>
    <p:sldId id="271" r:id="rId21"/>
    <p:sldId id="272" r:id="rId22"/>
    <p:sldId id="303" r:id="rId23"/>
    <p:sldId id="273" r:id="rId24"/>
    <p:sldId id="274" r:id="rId25"/>
    <p:sldId id="308" r:id="rId26"/>
    <p:sldId id="275" r:id="rId27"/>
    <p:sldId id="276" r:id="rId28"/>
    <p:sldId id="304" r:id="rId29"/>
    <p:sldId id="277" r:id="rId30"/>
    <p:sldId id="309" r:id="rId31"/>
    <p:sldId id="278" r:id="rId32"/>
    <p:sldId id="310" r:id="rId33"/>
    <p:sldId id="279" r:id="rId34"/>
    <p:sldId id="280" r:id="rId35"/>
    <p:sldId id="281" r:id="rId36"/>
    <p:sldId id="282" r:id="rId37"/>
    <p:sldId id="283" r:id="rId38"/>
    <p:sldId id="284" r:id="rId39"/>
    <p:sldId id="285" r:id="rId40"/>
    <p:sldId id="286" r:id="rId41"/>
    <p:sldId id="287" r:id="rId42"/>
    <p:sldId id="288" r:id="rId43"/>
    <p:sldId id="289" r:id="rId44"/>
    <p:sldId id="290" r:id="rId45"/>
    <p:sldId id="291" r:id="rId46"/>
    <p:sldId id="292" r:id="rId47"/>
    <p:sldId id="293" r:id="rId48"/>
    <p:sldId id="294" r:id="rId49"/>
    <p:sldId id="295" r:id="rId50"/>
    <p:sldId id="296" r:id="rId51"/>
    <p:sldId id="297" r:id="rId52"/>
    <p:sldId id="298" r:id="rId53"/>
    <p:sldId id="299" r:id="rId54"/>
    <p:sldId id="300" r:id="rId55"/>
    <p:sldId id="301" r:id="rId5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27B214-9721-4E30-879A-18351E640EAD}" type="datetimeFigureOut">
              <a:rPr lang="tr-TR" smtClean="0"/>
              <a:pPr/>
              <a:t>09.03.2016</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165DA4-5999-4B8E-90E4-C5CE71ADAECD}" type="slidenum">
              <a:rPr lang="tr-TR" smtClean="0"/>
              <a:pPr/>
              <a:t>‹#›</a:t>
            </a:fld>
            <a:endParaRPr lang="tr-TR"/>
          </a:p>
        </p:txBody>
      </p:sp>
    </p:spTree>
    <p:extLst>
      <p:ext uri="{BB962C8B-B14F-4D97-AF65-F5344CB8AC3E}">
        <p14:creationId xmlns:p14="http://schemas.microsoft.com/office/powerpoint/2010/main" val="7104919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sz="1200" kern="1200" dirty="0" smtClean="0">
                <a:solidFill>
                  <a:schemeClr val="tx1"/>
                </a:solidFill>
                <a:latin typeface="+mn-lt"/>
                <a:ea typeface="+mn-ea"/>
                <a:cs typeface="+mn-cs"/>
              </a:rPr>
              <a:t>Not: Bu zarfa Örnek No: 3 eklenecektir.</a:t>
            </a:r>
            <a:endParaRPr lang="tr-TR" dirty="0"/>
          </a:p>
        </p:txBody>
      </p:sp>
      <p:sp>
        <p:nvSpPr>
          <p:cNvPr id="4" name="3 Slayt Numarası Yer Tutucusu"/>
          <p:cNvSpPr>
            <a:spLocks noGrp="1"/>
          </p:cNvSpPr>
          <p:nvPr>
            <p:ph type="sldNum" sz="quarter" idx="10"/>
          </p:nvPr>
        </p:nvSpPr>
        <p:spPr/>
        <p:txBody>
          <a:bodyPr/>
          <a:lstStyle/>
          <a:p>
            <a:fld id="{1C165DA4-5999-4B8E-90E4-C5CE71ADAECD}" type="slidenum">
              <a:rPr lang="tr-TR" smtClean="0"/>
              <a:pPr/>
              <a:t>51</a:t>
            </a:fld>
            <a:endParaRPr lang="tr-TR"/>
          </a:p>
        </p:txBody>
      </p:sp>
    </p:spTree>
    <p:extLst>
      <p:ext uri="{BB962C8B-B14F-4D97-AF65-F5344CB8AC3E}">
        <p14:creationId xmlns:p14="http://schemas.microsoft.com/office/powerpoint/2010/main" val="2431404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09.03.2016</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09.03.2016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09.03.2016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09.03.2016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09.03.2016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09.03.2016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09.03.2016</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09.03.2016</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09.03.2016</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09.03.2016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09.03.2016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09.03.2016</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21-22...27.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Ek%201.docx" TargetMode="External"/><Relationship Id="rId2" Type="http://schemas.openxmlformats.org/officeDocument/2006/relationships/hyperlink" Target="Tebligat%20Kanun%20Uy%20Y&#246;net.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TEBL&#304;&#286;%20MAZBATASI.doc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64234" y="381001"/>
            <a:ext cx="8229600" cy="959767"/>
          </a:xfrm>
        </p:spPr>
        <p:txBody>
          <a:bodyPr>
            <a:normAutofit/>
          </a:bodyPr>
          <a:lstStyle/>
          <a:p>
            <a:pPr algn="ctr"/>
            <a:r>
              <a:rPr lang="tr-TR" sz="3600" dirty="0" smtClean="0"/>
              <a:t>TEBLİGAT NEDİR</a:t>
            </a:r>
            <a:endParaRPr lang="tr-TR" sz="3600" dirty="0"/>
          </a:p>
        </p:txBody>
      </p:sp>
      <p:sp>
        <p:nvSpPr>
          <p:cNvPr id="3" name="2 Alt Başlık"/>
          <p:cNvSpPr>
            <a:spLocks noGrp="1"/>
          </p:cNvSpPr>
          <p:nvPr>
            <p:ph type="subTitle" idx="1"/>
          </p:nvPr>
        </p:nvSpPr>
        <p:spPr>
          <a:xfrm>
            <a:off x="0" y="1916832"/>
            <a:ext cx="8693834" cy="4941168"/>
          </a:xfrm>
        </p:spPr>
        <p:txBody>
          <a:bodyPr>
            <a:normAutofit/>
          </a:bodyPr>
          <a:lstStyle/>
          <a:p>
            <a:pPr algn="l"/>
            <a:r>
              <a:rPr lang="tr-TR" sz="3200" dirty="0" err="1"/>
              <a:t>Tebliğat</a:t>
            </a:r>
            <a:r>
              <a:rPr lang="tr-TR" sz="3200" dirty="0"/>
              <a:t>; hukuki bir işlemden ilgili kimsenin haber almasını temin için yetkili makamın yasaya uygun bir şekilde </a:t>
            </a:r>
            <a:r>
              <a:rPr lang="tr-TR" sz="3200" dirty="0">
                <a:solidFill>
                  <a:srgbClr val="FF0000"/>
                </a:solidFill>
              </a:rPr>
              <a:t>yazı</a:t>
            </a:r>
            <a:r>
              <a:rPr lang="tr-TR" sz="3200" dirty="0"/>
              <a:t> ile veya </a:t>
            </a:r>
            <a:r>
              <a:rPr lang="tr-TR" sz="3200" dirty="0">
                <a:solidFill>
                  <a:srgbClr val="FF0000"/>
                </a:solidFill>
              </a:rPr>
              <a:t>ilan</a:t>
            </a:r>
            <a:r>
              <a:rPr lang="tr-TR" sz="3200" dirty="0"/>
              <a:t> yoluyla yapacağı belgeleme işlemidir. Tebliğ, tebliğ mazbatası ile belgelendirilir.</a:t>
            </a:r>
          </a:p>
          <a:p>
            <a:pPr algn="l"/>
            <a:r>
              <a:rPr lang="tr-TR" sz="3200" dirty="0"/>
              <a:t>Kanuni şeklin yerine getirilmesi, muhatabın tebliğ mevzuundan haber almış olduğunu kabule yeterli görülür.</a:t>
            </a:r>
          </a:p>
          <a:p>
            <a:pPr algn="just"/>
            <a:endParaRPr lang="tr-TR"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5991944"/>
          </a:xfrm>
        </p:spPr>
        <p:txBody>
          <a:bodyPr>
            <a:normAutofit lnSpcReduction="10000"/>
          </a:bodyPr>
          <a:lstStyle/>
          <a:p>
            <a:r>
              <a:rPr lang="tr-TR" b="1" dirty="0" smtClean="0"/>
              <a:t>Bilinen adreste tebligat</a:t>
            </a:r>
            <a:endParaRPr lang="tr-TR" dirty="0" smtClean="0"/>
          </a:p>
          <a:p>
            <a:r>
              <a:rPr lang="tr-TR" dirty="0" smtClean="0"/>
              <a:t>(1) Tebligat, öncelikle tebliğ yapılacak şahsın bilinen en son adresinde yapılır. Bilinen en son adresin tespitinde, tebliğ </a:t>
            </a:r>
            <a:r>
              <a:rPr lang="tr-TR" dirty="0" smtClean="0">
                <a:solidFill>
                  <a:srgbClr val="0070C0"/>
                </a:solidFill>
              </a:rPr>
              <a:t>isteyenin beyanı</a:t>
            </a:r>
            <a:r>
              <a:rPr lang="tr-TR" dirty="0" smtClean="0"/>
              <a:t>, muhatabın veya diğer ilgililerin bildirimleri ya da </a:t>
            </a:r>
            <a:r>
              <a:rPr lang="tr-TR" dirty="0" smtClean="0">
                <a:solidFill>
                  <a:srgbClr val="0070C0"/>
                </a:solidFill>
              </a:rPr>
              <a:t>mevcut belgeler </a:t>
            </a:r>
            <a:r>
              <a:rPr lang="tr-TR" dirty="0" smtClean="0"/>
              <a:t>esas alınır.</a:t>
            </a:r>
          </a:p>
          <a:p>
            <a:r>
              <a:rPr lang="tr-TR" dirty="0" smtClean="0"/>
              <a:t>(2) Bilinen en son adresin tebligata elverişli olmadığının anlaşılması veya tebligat yapılamaması hâlinde, muhatabın </a:t>
            </a:r>
            <a:r>
              <a:rPr lang="tr-TR" dirty="0" smtClean="0">
                <a:solidFill>
                  <a:srgbClr val="0070C0"/>
                </a:solidFill>
              </a:rPr>
              <a:t>adres kayıt sisteminde bulunan yerleşim yeri adresi bilinen en son adresi olarak kabul edilir </a:t>
            </a:r>
            <a:r>
              <a:rPr lang="tr-TR" dirty="0" smtClean="0"/>
              <a:t>ve tebligat buraya yapılır. Ayrıca başkaca adres araştırması yapılmaz. 79 uncu maddenin ikinci fıkrasına göre renkli bastırılan tebligat zarfında, adresin muhatabın adres kayıt sistemindeki yerleşim yeri adresi olduğu belirtilerek bu adrese tebligat yapılacağına dair meşruhata yer verilir. (Yön. Md. 16)</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29600" cy="5919936"/>
          </a:xfrm>
        </p:spPr>
        <p:txBody>
          <a:bodyPr>
            <a:normAutofit/>
          </a:bodyPr>
          <a:lstStyle/>
          <a:p>
            <a:r>
              <a:rPr lang="tr-TR" sz="3200" b="1" dirty="0" smtClean="0"/>
              <a:t>Adresten başka yerde tebligat</a:t>
            </a:r>
            <a:endParaRPr lang="tr-TR" sz="3200" dirty="0" smtClean="0"/>
          </a:p>
          <a:p>
            <a:r>
              <a:rPr lang="tr-TR" sz="3200" dirty="0" smtClean="0"/>
              <a:t>Bir şahsa, adresinden başka bir yerde tebligat yapılabilmesi, o </a:t>
            </a:r>
            <a:r>
              <a:rPr lang="tr-TR" sz="3200" dirty="0" smtClean="0">
                <a:solidFill>
                  <a:srgbClr val="0070C0"/>
                </a:solidFill>
              </a:rPr>
              <a:t>şahsın kabulü halinde </a:t>
            </a:r>
            <a:r>
              <a:rPr lang="tr-TR" sz="3200" dirty="0" smtClean="0"/>
              <a:t>mümkündür.</a:t>
            </a:r>
          </a:p>
          <a:p>
            <a:r>
              <a:rPr lang="tr-TR" sz="3200" dirty="0" smtClean="0"/>
              <a:t>(2) Tebliğ yapılacak şahsın, tebliği çıkaran mercie, PTT merkezine veya tebliğ memuruna müracaat etmesi durumunda da tebliğ yapılır. (Yön. Md. 17)</a:t>
            </a:r>
          </a:p>
          <a:p>
            <a:endParaRPr lang="tr-TR"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847928"/>
          </a:xfrm>
        </p:spPr>
        <p:txBody>
          <a:bodyPr/>
          <a:lstStyle/>
          <a:p>
            <a:r>
              <a:rPr lang="tr-TR" b="1" dirty="0" smtClean="0">
                <a:latin typeface="Times New Roman" pitchFamily="18" charset="0"/>
                <a:cs typeface="Times New Roman" pitchFamily="18" charset="0"/>
              </a:rPr>
              <a:t>Vekile tebligat</a:t>
            </a:r>
            <a:endParaRPr lang="tr-TR" dirty="0" smtClean="0">
              <a:latin typeface="Times New Roman" pitchFamily="18" charset="0"/>
              <a:cs typeface="Times New Roman" pitchFamily="18" charset="0"/>
            </a:endParaRPr>
          </a:p>
          <a:p>
            <a:r>
              <a:rPr lang="tr-TR" dirty="0" smtClean="0">
                <a:latin typeface="Times New Roman" pitchFamily="18" charset="0"/>
                <a:cs typeface="Times New Roman" pitchFamily="18" charset="0"/>
              </a:rPr>
              <a:t>1) Vekil vasıtasıyla takip edilen işlerde tebligat vekile yapılır. Vekile bürosunda yapılacak tebligat, resmî çalışma gün ve saatleri içinde yapılır.</a:t>
            </a:r>
          </a:p>
          <a:p>
            <a:r>
              <a:rPr lang="tr-TR" dirty="0" smtClean="0">
                <a:latin typeface="Times New Roman" pitchFamily="18" charset="0"/>
                <a:cs typeface="Times New Roman" pitchFamily="18" charset="0"/>
              </a:rPr>
              <a:t>(2) Vekil birden çok ise bunlardan birine tebligat yapılması yeterlidir. Eğer tebligat birden fazla vekile yapılmış ise bunlardan ilkine yapılan tebliğ tarihi asıl tebliğ tarihi sayılır. Ancak, 4/12/2004 tarihli ve 5271 sayılı Ceza Muhakemesi Kanununun, kararların sanıklara tebliğ edilmesine ilişkin hükümleri saklıdır. (Yön. Md. 17)</a:t>
            </a:r>
          </a:p>
          <a:p>
            <a:endParaRPr lang="tr-TR"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5991944"/>
          </a:xfrm>
        </p:spPr>
        <p:txBody>
          <a:bodyPr>
            <a:normAutofit/>
          </a:bodyPr>
          <a:lstStyle/>
          <a:p>
            <a:r>
              <a:rPr lang="tr-TR" sz="3200" b="1" dirty="0" smtClean="0"/>
              <a:t>Kanuni temsilciye tebligat</a:t>
            </a:r>
            <a:endParaRPr lang="tr-TR" sz="3200" dirty="0" smtClean="0"/>
          </a:p>
          <a:p>
            <a:r>
              <a:rPr lang="tr-TR" sz="3200" dirty="0" smtClean="0"/>
              <a:t>(1) Kanuni temsilcisi bulunanlara yapılacak tebligat temsilciye yapılır.</a:t>
            </a:r>
          </a:p>
          <a:p>
            <a:r>
              <a:rPr lang="tr-TR" sz="3200" dirty="0" smtClean="0"/>
              <a:t>(2) Kanuni temsilcisi bulunanlara kanun hükümleri gereğince bizzat kendilerine tebligat yapılması icap ederse temsilciye tebligat yapılmaz.</a:t>
            </a:r>
          </a:p>
          <a:p>
            <a:r>
              <a:rPr lang="tr-TR" sz="3200" dirty="0" smtClean="0"/>
              <a:t>(3) Kanuni temsilcisi olmayıp da bulunması gerekenlere usulüne göre kanuni temsilci tayini yoluna gidilir. (Yön. Md. 19)</a:t>
            </a:r>
          </a:p>
          <a:p>
            <a:endParaRPr lang="tr-TR" sz="3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5991944"/>
          </a:xfrm>
        </p:spPr>
        <p:txBody>
          <a:bodyPr>
            <a:normAutofit fontScale="92500" lnSpcReduction="10000"/>
          </a:bodyPr>
          <a:lstStyle/>
          <a:p>
            <a:r>
              <a:rPr lang="tr-TR" b="1" dirty="0" smtClean="0"/>
              <a:t>Tüzel kişilere ve ticari işletmelere tebligat</a:t>
            </a:r>
            <a:endParaRPr lang="tr-TR" dirty="0" smtClean="0"/>
          </a:p>
          <a:p>
            <a:r>
              <a:rPr lang="tr-TR" dirty="0" smtClean="0"/>
              <a:t>(1) Tüzel kişilere tebliğ </a:t>
            </a:r>
            <a:r>
              <a:rPr lang="tr-TR" dirty="0" smtClean="0">
                <a:solidFill>
                  <a:srgbClr val="0070C0"/>
                </a:solidFill>
              </a:rPr>
              <a:t>yetkili temsilcilerine, bunlar birden çok ise yalnız birine yapılır.</a:t>
            </a:r>
          </a:p>
          <a:p>
            <a:pPr algn="just"/>
            <a:r>
              <a:rPr lang="tr-TR" dirty="0" smtClean="0"/>
              <a:t>(2) Bakanlıkların ve bunların teşkilatının, Kamu Malî Yönetimi ve Kontrol Kanununa ekli (I) sayılı cetvelde yer alan genel bütçe kapsamındaki kamu idareleri, (II) sayılı cetvelde yer alan özel bütçeli idareler, (III) sayılı cetvelde yer alan düzenleyici ve denetleyici kurumlar, (IV) sayılı cetvelde yer alan sosyal güvenlik kurumları ile il özel idarelerinin, </a:t>
            </a:r>
            <a:r>
              <a:rPr lang="tr-TR" dirty="0" smtClean="0">
                <a:solidFill>
                  <a:srgbClr val="0070C0"/>
                </a:solidFill>
              </a:rPr>
              <a:t>belediyelerin, </a:t>
            </a:r>
            <a:r>
              <a:rPr lang="tr-TR" dirty="0" smtClean="0"/>
              <a:t>köylerin ve özel kanunlarına dayanılarak kurulmuş bulunan teşekküllerle, şirketlerin, derneklerin ve vakıfların </a:t>
            </a:r>
            <a:r>
              <a:rPr lang="tr-TR" dirty="0" smtClean="0">
                <a:solidFill>
                  <a:srgbClr val="0070C0"/>
                </a:solidFill>
              </a:rPr>
              <a:t>yetkili temsilcileri, bağlı bulundukları kanunlara ve statülerine göre </a:t>
            </a:r>
            <a:r>
              <a:rPr lang="tr-TR" dirty="0" smtClean="0"/>
              <a:t>tayin edilir.</a:t>
            </a:r>
          </a:p>
          <a:p>
            <a:r>
              <a:rPr lang="tr-TR" dirty="0" smtClean="0"/>
              <a:t>(3) Gerçek ve tüzel kişilere ait ticari işletmelerin işlemlerinden kaynaklanan uyuşmazlıklarda, ticari işletmenin o işlemde yetkili ticari temsilcisine yapılan tebliğ geçerlidir. (Yön. Md. 20)</a:t>
            </a:r>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29600" cy="5919936"/>
          </a:xfrm>
        </p:spPr>
        <p:txBody>
          <a:bodyPr>
            <a:normAutofit fontScale="92500" lnSpcReduction="10000"/>
          </a:bodyPr>
          <a:lstStyle/>
          <a:p>
            <a:r>
              <a:rPr lang="tr-TR" b="1" dirty="0" smtClean="0"/>
              <a:t>Tüzel kişilerin memur ve müstahdemlerine tebligat</a:t>
            </a:r>
            <a:endParaRPr lang="tr-TR" dirty="0" smtClean="0"/>
          </a:p>
          <a:p>
            <a:r>
              <a:rPr lang="tr-TR" dirty="0" smtClean="0"/>
              <a:t>1) Tüzel kişiler adına tebligatı almaya </a:t>
            </a:r>
            <a:r>
              <a:rPr lang="tr-TR" dirty="0" smtClean="0">
                <a:solidFill>
                  <a:srgbClr val="0070C0"/>
                </a:solidFill>
              </a:rPr>
              <a:t>yetkili kişiler, herhangi bir sebeple mutat iş saatlerinde işyerinde bulunmamaları</a:t>
            </a:r>
            <a:r>
              <a:rPr lang="tr-TR" dirty="0" smtClean="0"/>
              <a:t> veya o sırada evrakı bizzat alamayacak bir halde olmaları durumunda tebliğ</a:t>
            </a:r>
            <a:r>
              <a:rPr lang="tr-TR" dirty="0" smtClean="0">
                <a:solidFill>
                  <a:srgbClr val="0070C0"/>
                </a:solidFill>
              </a:rPr>
              <a:t>, tüzel kişinin o yerdeki sürekli çalışan memur veya müstahdemlerinden </a:t>
            </a:r>
            <a:r>
              <a:rPr lang="tr-TR" dirty="0" smtClean="0"/>
              <a:t>birine yapılır.</a:t>
            </a:r>
          </a:p>
          <a:p>
            <a:r>
              <a:rPr lang="tr-TR" dirty="0" smtClean="0"/>
              <a:t>(2) Ancak, </a:t>
            </a:r>
            <a:r>
              <a:rPr lang="tr-TR" dirty="0" smtClean="0">
                <a:solidFill>
                  <a:srgbClr val="0070C0"/>
                </a:solidFill>
              </a:rPr>
              <a:t>kendisine tebliğ yapılacak memur </a:t>
            </a:r>
            <a:r>
              <a:rPr lang="tr-TR" dirty="0" smtClean="0"/>
              <a:t>veya müstahdemin, tüzel kişinin o yerdeki teşkilatı veya personeli içinde görev itibariyle tebligatın muhatabı olan tüzel kişinin </a:t>
            </a:r>
            <a:r>
              <a:rPr lang="tr-TR" dirty="0" smtClean="0">
                <a:solidFill>
                  <a:srgbClr val="0070C0"/>
                </a:solidFill>
              </a:rPr>
              <a:t>temsilcisinden sonra gelen bir kimse veya evrak müdürü gibi esasen </a:t>
            </a:r>
            <a:r>
              <a:rPr lang="tr-TR" dirty="0" smtClean="0"/>
              <a:t>bu tür işlerle görevlendirilmiş bir kişi olması gereklidir.</a:t>
            </a:r>
          </a:p>
          <a:p>
            <a:r>
              <a:rPr lang="tr-TR" dirty="0" smtClean="0"/>
              <a:t>(3) Bu kişilerin de bulunmaması halinde, </a:t>
            </a:r>
            <a:r>
              <a:rPr lang="tr-TR" dirty="0" smtClean="0">
                <a:solidFill>
                  <a:srgbClr val="0070C0"/>
                </a:solidFill>
              </a:rPr>
              <a:t>bu husus tebliğ mazbatasında belirtilir ve tebl</a:t>
            </a:r>
            <a:r>
              <a:rPr lang="tr-TR" dirty="0" smtClean="0"/>
              <a:t>iğ, o yerdeki diğer bir memur veya müstahdeme yapılır. (Yön. Md. 21)</a:t>
            </a:r>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Yargı kararı</a:t>
            </a:r>
            <a:endParaRPr lang="tr-TR" dirty="0"/>
          </a:p>
        </p:txBody>
      </p:sp>
      <p:sp>
        <p:nvSpPr>
          <p:cNvPr id="3" name="İçerik Yer Tutucusu 2"/>
          <p:cNvSpPr>
            <a:spLocks noGrp="1"/>
          </p:cNvSpPr>
          <p:nvPr>
            <p:ph idx="1"/>
          </p:nvPr>
        </p:nvSpPr>
        <p:spPr/>
        <p:txBody>
          <a:bodyPr>
            <a:normAutofit lnSpcReduction="10000"/>
          </a:bodyPr>
          <a:lstStyle/>
          <a:p>
            <a:pPr>
              <a:lnSpc>
                <a:spcPct val="90000"/>
              </a:lnSpc>
            </a:pPr>
            <a:r>
              <a:rPr lang="tr-TR" sz="2800" dirty="0"/>
              <a:t>* Tüzel kişilerde tebliğ işleminin yetkili kişiye yapılması gerekir. Tebliğ sırasında yetkili kişinin bulunmaması durumunda bu hususun tebliğ belgesine yazılması koşuluyla tebligat işlemi tüzel kişinin personeline yapılabilir. (Yargıtay 12. H.D. 29.3.2004 tarih ve E.2004/11748, K.2004/7348)</a:t>
            </a:r>
          </a:p>
          <a:p>
            <a:pPr>
              <a:lnSpc>
                <a:spcPct val="90000"/>
              </a:lnSpc>
            </a:pPr>
            <a:r>
              <a:rPr lang="tr-TR" sz="2800" dirty="0"/>
              <a:t>* Şirkete yapılan tebligatın, birlikte sakin yeğeni, şerhiyle yapıldığı görülmüştür. Oysa bu şekilde yapılacak tebligat ancak gerçek kişilere yapılacak tebligatlarda söz konusu olabilir. Bu nedenle yapılan tebligat geçersizdir. (Danıştay 7. D. 7.6.1995 tarih ve E.1995/2355, K.1995/1338</a:t>
            </a:r>
            <a:endParaRPr lang="tr-TR" dirty="0"/>
          </a:p>
        </p:txBody>
      </p:sp>
    </p:spTree>
    <p:extLst>
      <p:ext uri="{BB962C8B-B14F-4D97-AF65-F5344CB8AC3E}">
        <p14:creationId xmlns:p14="http://schemas.microsoft.com/office/powerpoint/2010/main" val="6526332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Yargı kararı</a:t>
            </a:r>
            <a:endParaRPr lang="tr-TR" dirty="0"/>
          </a:p>
        </p:txBody>
      </p:sp>
      <p:sp>
        <p:nvSpPr>
          <p:cNvPr id="3" name="İçerik Yer Tutucusu 2"/>
          <p:cNvSpPr>
            <a:spLocks noGrp="1"/>
          </p:cNvSpPr>
          <p:nvPr>
            <p:ph idx="1"/>
          </p:nvPr>
        </p:nvSpPr>
        <p:spPr/>
        <p:txBody>
          <a:bodyPr>
            <a:normAutofit lnSpcReduction="10000"/>
          </a:bodyPr>
          <a:lstStyle/>
          <a:p>
            <a:pPr>
              <a:lnSpc>
                <a:spcPct val="90000"/>
              </a:lnSpc>
            </a:pPr>
            <a:r>
              <a:rPr lang="tr-TR" dirty="0"/>
              <a:t>*İşyerinde isim yazılmadan sadece “birlikte çalışan” kaydıyla yapılan tebligatlar geçerli değildir. (Yargıtay 12 H.D. 14.5.1997 tarih ve E.1997/5108, K.1997/5605)</a:t>
            </a:r>
          </a:p>
          <a:p>
            <a:pPr>
              <a:lnSpc>
                <a:spcPct val="90000"/>
              </a:lnSpc>
            </a:pPr>
            <a:r>
              <a:rPr lang="tr-TR" dirty="0"/>
              <a:t>* İşyerinde; borçlunun daimi memur ve müstahdemleri dışındaki iş ortağına, arkadaşına, birlikte oğluna, babasına yapılan tebligatlar geçerli değildir (Yargıtay 12. H.D. 14.5.1997 tarih ve E.1997/5108, K.1997/5605)</a:t>
            </a:r>
          </a:p>
          <a:p>
            <a:pPr>
              <a:lnSpc>
                <a:spcPct val="90000"/>
              </a:lnSpc>
            </a:pPr>
            <a:r>
              <a:rPr lang="tr-TR" dirty="0"/>
              <a:t>* Tebligat Kanununun 17 </a:t>
            </a:r>
            <a:r>
              <a:rPr lang="tr-TR" dirty="0" err="1"/>
              <a:t>nci</a:t>
            </a:r>
            <a:r>
              <a:rPr lang="tr-TR" dirty="0"/>
              <a:t> maddesi uyarınca muhatap aranmadan doğrudan doğruya daimi işçisine tebliğ edildiğinden, yapılan tebligat geçerli değildir (Yargıtay 17. H.D.12.7.2004 gün ve E.2004/4446, K.2004/8892)</a:t>
            </a:r>
          </a:p>
          <a:p>
            <a:endParaRPr lang="tr-TR" dirty="0"/>
          </a:p>
        </p:txBody>
      </p:sp>
    </p:spTree>
    <p:extLst>
      <p:ext uri="{BB962C8B-B14F-4D97-AF65-F5344CB8AC3E}">
        <p14:creationId xmlns:p14="http://schemas.microsoft.com/office/powerpoint/2010/main" val="6170566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sz="2400" dirty="0"/>
              <a:t>*</a:t>
            </a:r>
            <a:r>
              <a:rPr lang="tr-TR" sz="4000" dirty="0"/>
              <a:t>İşyerinde birlikte mesai arkadaşına yapılan </a:t>
            </a:r>
            <a:r>
              <a:rPr lang="tr-TR" sz="4000" dirty="0" err="1"/>
              <a:t>tebliğat</a:t>
            </a:r>
            <a:r>
              <a:rPr lang="tr-TR" sz="4000" dirty="0"/>
              <a:t> usulsüzdür (Yargıtay 12. H.D. 4.4.1991 tarih ve E.1991/11474, K.1991/4428).</a:t>
            </a:r>
          </a:p>
          <a:p>
            <a:endParaRPr lang="tr-TR" dirty="0"/>
          </a:p>
        </p:txBody>
      </p:sp>
    </p:spTree>
    <p:extLst>
      <p:ext uri="{BB962C8B-B14F-4D97-AF65-F5344CB8AC3E}">
        <p14:creationId xmlns:p14="http://schemas.microsoft.com/office/powerpoint/2010/main" val="16262560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29600" cy="5919936"/>
          </a:xfrm>
        </p:spPr>
        <p:txBody>
          <a:bodyPr>
            <a:normAutofit/>
          </a:bodyPr>
          <a:lstStyle/>
          <a:p>
            <a:r>
              <a:rPr lang="tr-TR" sz="4000" b="1" dirty="0" smtClean="0"/>
              <a:t>Er ve erbaşlara tebligat</a:t>
            </a:r>
            <a:endParaRPr lang="tr-TR" sz="4000" dirty="0" smtClean="0"/>
          </a:p>
          <a:p>
            <a:r>
              <a:rPr lang="tr-TR" sz="4000" dirty="0" smtClean="0"/>
              <a:t>1) Er ve erbaşlara yapılacak tebliğ, kıta komutanı ve kurum amiri gibi </a:t>
            </a:r>
            <a:r>
              <a:rPr lang="tr-TR" sz="4000" dirty="0" smtClean="0">
                <a:solidFill>
                  <a:srgbClr val="0070C0"/>
                </a:solidFill>
              </a:rPr>
              <a:t>en yakın üste </a:t>
            </a:r>
            <a:r>
              <a:rPr lang="tr-TR" sz="4000" dirty="0" smtClean="0"/>
              <a:t>yapılır.</a:t>
            </a:r>
          </a:p>
          <a:p>
            <a:r>
              <a:rPr lang="tr-TR" sz="4000" dirty="0" smtClean="0"/>
              <a:t>(2) Nöbetçi amiri veya subayı, tebliğ memurunun en yakın üste tebliğ yapmasını temin eder. (Md. 22)</a:t>
            </a:r>
          </a:p>
          <a:p>
            <a:endParaRPr lang="tr-TR" sz="4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5400" dirty="0"/>
              <a:t>TEBLİGAT</a:t>
            </a:r>
            <a:endParaRPr lang="tr-TR" dirty="0"/>
          </a:p>
        </p:txBody>
      </p:sp>
      <p:sp>
        <p:nvSpPr>
          <p:cNvPr id="3" name="İçerik Yer Tutucusu 2"/>
          <p:cNvSpPr>
            <a:spLocks noGrp="1"/>
          </p:cNvSpPr>
          <p:nvPr>
            <p:ph idx="1"/>
          </p:nvPr>
        </p:nvSpPr>
        <p:spPr/>
        <p:txBody>
          <a:bodyPr>
            <a:normAutofit fontScale="92500"/>
          </a:bodyPr>
          <a:lstStyle/>
          <a:p>
            <a:pPr algn="just"/>
            <a:r>
              <a:rPr lang="tr-TR" b="1" dirty="0"/>
              <a:t>TEBLİGAT KANUNUNUN UYGULANMASINA DAİR YÖNETMELİK (25 Ocak 2012 R.G.)</a:t>
            </a:r>
            <a:endParaRPr lang="tr-TR" dirty="0"/>
          </a:p>
          <a:p>
            <a:pPr algn="just"/>
            <a:endParaRPr lang="tr-TR" sz="2800" dirty="0"/>
          </a:p>
          <a:p>
            <a:pPr algn="just"/>
            <a:r>
              <a:rPr lang="tr-TR" sz="2800" dirty="0"/>
              <a:t>Yargı mercileri, genel bütçe kapsamındaki kamu idareleri, özel bütçeli idareler, düzenleyici ve denetleyici kurumlar, sosyal güvenlik kurumları ile il özel idareleri, </a:t>
            </a:r>
            <a:r>
              <a:rPr lang="tr-TR" sz="2800" dirty="0">
                <a:solidFill>
                  <a:srgbClr val="FF0000"/>
                </a:solidFill>
              </a:rPr>
              <a:t>belediyeler,</a:t>
            </a:r>
            <a:r>
              <a:rPr lang="tr-TR" sz="2800" dirty="0"/>
              <a:t> köy hükmî şahsiyetleri, barolar ve noterler tarafından yapılacak </a:t>
            </a:r>
            <a:r>
              <a:rPr lang="tr-TR" sz="2800" dirty="0">
                <a:solidFill>
                  <a:srgbClr val="FF0000"/>
                </a:solidFill>
              </a:rPr>
              <a:t>tüm </a:t>
            </a:r>
            <a:r>
              <a:rPr lang="tr-TR" sz="2800" dirty="0" smtClean="0">
                <a:solidFill>
                  <a:srgbClr val="FF0000"/>
                </a:solidFill>
              </a:rPr>
              <a:t>tebliğler</a:t>
            </a:r>
            <a:r>
              <a:rPr lang="tr-TR" sz="2800" dirty="0"/>
              <a:t>, Posta ve Telgraf Teşkilatı Genel Müdürlüğü (</a:t>
            </a:r>
            <a:r>
              <a:rPr lang="tr-TR" sz="2800" dirty="0">
                <a:solidFill>
                  <a:srgbClr val="FF0000"/>
                </a:solidFill>
              </a:rPr>
              <a:t>PTT</a:t>
            </a:r>
            <a:r>
              <a:rPr lang="tr-TR" sz="2800" dirty="0"/>
              <a:t>) veya </a:t>
            </a:r>
            <a:r>
              <a:rPr lang="tr-TR" sz="2800" dirty="0">
                <a:solidFill>
                  <a:srgbClr val="FF0000"/>
                </a:solidFill>
              </a:rPr>
              <a:t>memur</a:t>
            </a:r>
            <a:r>
              <a:rPr lang="tr-TR" sz="2800" dirty="0"/>
              <a:t> vasıtasıyla yapılır. (Yön. Md. 4)</a:t>
            </a:r>
          </a:p>
          <a:p>
            <a:endParaRPr lang="tr-TR" dirty="0"/>
          </a:p>
        </p:txBody>
      </p:sp>
    </p:spTree>
    <p:extLst>
      <p:ext uri="{BB962C8B-B14F-4D97-AF65-F5344CB8AC3E}">
        <p14:creationId xmlns:p14="http://schemas.microsoft.com/office/powerpoint/2010/main" val="262915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60648"/>
            <a:ext cx="8229600" cy="6063952"/>
          </a:xfrm>
        </p:spPr>
        <p:txBody>
          <a:bodyPr>
            <a:normAutofit lnSpcReduction="10000"/>
          </a:bodyPr>
          <a:lstStyle/>
          <a:p>
            <a:r>
              <a:rPr lang="tr-TR" b="1" dirty="0" smtClean="0"/>
              <a:t>Diğer askeri şahıslara tebligat</a:t>
            </a:r>
            <a:endParaRPr lang="tr-TR" dirty="0" smtClean="0"/>
          </a:p>
          <a:p>
            <a:r>
              <a:rPr lang="tr-TR" dirty="0" smtClean="0"/>
              <a:t>1) 22 </a:t>
            </a:r>
            <a:r>
              <a:rPr lang="tr-TR" dirty="0" err="1" smtClean="0"/>
              <a:t>nci</a:t>
            </a:r>
            <a:r>
              <a:rPr lang="tr-TR" dirty="0" smtClean="0"/>
              <a:t> maddenin kapsamı dışında kalan askeri şahıslara, birlik veya kurumda tebligat yapılması gerektiğinde, </a:t>
            </a:r>
            <a:r>
              <a:rPr lang="tr-TR" dirty="0" smtClean="0">
                <a:solidFill>
                  <a:srgbClr val="0070C0"/>
                </a:solidFill>
              </a:rPr>
              <a:t>tebliğin yapılmasını nöbetçi amiri veya subayı temin eder</a:t>
            </a:r>
            <a:r>
              <a:rPr lang="tr-TR" dirty="0" smtClean="0"/>
              <a:t>. Muhatap bu kişiler tarafından derhal bulundurulamaz veya tebellüğden kaçınırsa ya da diğer bir sebeple tebliğin temini mümkün olmazsa, tebliğ o nöbetçi amiri veya subayına yapılır. (Md. 23)</a:t>
            </a:r>
          </a:p>
          <a:p>
            <a:r>
              <a:rPr lang="tr-TR" b="1" dirty="0" smtClean="0"/>
              <a:t>Seferde askeri şahıslara tebligat</a:t>
            </a:r>
            <a:endParaRPr lang="tr-TR" dirty="0" smtClean="0"/>
          </a:p>
          <a:p>
            <a:r>
              <a:rPr lang="tr-TR" dirty="0" smtClean="0"/>
              <a:t>(1) Sefer halinde olan birlik veya kuruma mensup askeri şahıslara tebligat, bağlı bulundukları Kara, Deniz ve Hava Kuvvetleri Komutanlıkları aracılığıyla yapılır.</a:t>
            </a:r>
          </a:p>
          <a:p>
            <a:r>
              <a:rPr lang="tr-TR" dirty="0" smtClean="0"/>
              <a:t>(2) Tebligatı, kıta komutanı, kurum amiri gibi en yakın üst yapar. (md. 24)</a:t>
            </a:r>
          </a:p>
          <a:p>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29600" cy="5919936"/>
          </a:xfrm>
        </p:spPr>
        <p:txBody>
          <a:bodyPr/>
          <a:lstStyle/>
          <a:p>
            <a:r>
              <a:rPr lang="tr-TR" b="1" dirty="0" smtClean="0"/>
              <a:t>Aynı konutta oturan kişilere veya hizmetçiye tebligat</a:t>
            </a:r>
            <a:endParaRPr lang="tr-TR" dirty="0" smtClean="0"/>
          </a:p>
          <a:p>
            <a:r>
              <a:rPr lang="tr-TR" dirty="0" smtClean="0"/>
              <a:t>1) Kendisine tebligat yapılacak kişi adresinde bulunmazsa tebliğ, kendisi ile aynı konutta oturan kişilere veya hizmetçilerinden birine yapılır. (md. 25)</a:t>
            </a:r>
          </a:p>
          <a:p>
            <a:r>
              <a:rPr lang="tr-TR" dirty="0" smtClean="0"/>
              <a:t>Yargı Kararı</a:t>
            </a:r>
          </a:p>
          <a:p>
            <a:r>
              <a:rPr lang="tr-TR" dirty="0"/>
              <a:t>* Muhatabın yerine; tebligatı alan kişinin “muhatap ile aynı çatı altında oturduğu” tebliğ mazbatasında belirtilmemiş ise, yapılan tebligat geçerli değildir. (Yargıtay 12.H.D., 5.6.2000 tarih ve E.2000/8695, K.2000/9268)</a:t>
            </a:r>
          </a:p>
          <a:p>
            <a:endParaRPr lang="tr-TR" dirty="0" smtClean="0"/>
          </a:p>
          <a:p>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Yargı Kararı</a:t>
            </a:r>
            <a:endParaRPr lang="tr-TR" dirty="0"/>
          </a:p>
        </p:txBody>
      </p:sp>
      <p:sp>
        <p:nvSpPr>
          <p:cNvPr id="3" name="İçerik Yer Tutucusu 2"/>
          <p:cNvSpPr>
            <a:spLocks noGrp="1"/>
          </p:cNvSpPr>
          <p:nvPr>
            <p:ph idx="1"/>
          </p:nvPr>
        </p:nvSpPr>
        <p:spPr>
          <a:xfrm>
            <a:off x="457200" y="1935480"/>
            <a:ext cx="8229600" cy="4517856"/>
          </a:xfrm>
        </p:spPr>
        <p:txBody>
          <a:bodyPr/>
          <a:lstStyle/>
          <a:p>
            <a:r>
              <a:rPr lang="tr-TR" dirty="0"/>
              <a:t>* Muhatap (tebligatı alacak kişi) ile birlikte oturmayan kişiye yapılan tebligat geçerli değildir. (Yargıtay 12.H.D., 1.2.2000 tarih ve E.2000/505, K.2000/1334)</a:t>
            </a:r>
          </a:p>
          <a:p>
            <a:r>
              <a:rPr lang="tr-TR" dirty="0"/>
              <a:t>* Apartman yöneticisine yapılan tebligat, muhatap ile birlikte oturmadığından geçersizdir. (Yargıtay 2. H.D., 10.5.2002 tarih ve e.2002/3161, K.2002/6237)</a:t>
            </a:r>
          </a:p>
          <a:p>
            <a:endParaRPr lang="tr-TR" dirty="0"/>
          </a:p>
        </p:txBody>
      </p:sp>
    </p:spTree>
    <p:extLst>
      <p:ext uri="{BB962C8B-B14F-4D97-AF65-F5344CB8AC3E}">
        <p14:creationId xmlns:p14="http://schemas.microsoft.com/office/powerpoint/2010/main" val="34819247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229600" cy="5904656"/>
          </a:xfrm>
        </p:spPr>
        <p:txBody>
          <a:bodyPr/>
          <a:lstStyle/>
          <a:p>
            <a:r>
              <a:rPr lang="tr-TR" b="1" dirty="0" smtClean="0"/>
              <a:t>Meslek ve sanat erbabına tebligat</a:t>
            </a:r>
            <a:endParaRPr lang="tr-TR" dirty="0" smtClean="0"/>
          </a:p>
          <a:p>
            <a:r>
              <a:rPr lang="tr-TR" dirty="0" smtClean="0"/>
              <a:t>(1) Belirli bir yerde devamlı olarak meslek veya sanatını icra edenlere, o yerde de tebligat yapılabilir.</a:t>
            </a:r>
          </a:p>
          <a:p>
            <a:r>
              <a:rPr lang="tr-TR" dirty="0" smtClean="0"/>
              <a:t>(2) Muhatabın işyerinde bulunmaması halinde tebliğ, aynı yerde sürekli olarak çalışan memur veya müstahdemlerinden birine yapılır.</a:t>
            </a:r>
          </a:p>
          <a:p>
            <a:r>
              <a:rPr lang="tr-TR" dirty="0" smtClean="0"/>
              <a:t>(3) Muhatap, meslek veya sanatını </a:t>
            </a:r>
            <a:r>
              <a:rPr lang="tr-TR" dirty="0" smtClean="0">
                <a:solidFill>
                  <a:srgbClr val="0070C0"/>
                </a:solidFill>
              </a:rPr>
              <a:t>konutunda icra ediyorsa, kendisi bulunmadığı takdirde memur veya müstahdemlerinden birine yapılır</a:t>
            </a:r>
            <a:r>
              <a:rPr lang="tr-TR" dirty="0" smtClean="0"/>
              <a:t>. Bunlardan hiç birinin bulunmaması durumunda tebliğ, aynı konutta sürekli olarak oturan kişilere veya hizmetçilerinden birine yapılır. (Md. 26)</a:t>
            </a:r>
          </a:p>
          <a:p>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60648"/>
            <a:ext cx="8229600" cy="6063952"/>
          </a:xfrm>
        </p:spPr>
        <p:txBody>
          <a:bodyPr/>
          <a:lstStyle/>
          <a:p>
            <a:r>
              <a:rPr lang="tr-TR" b="1" dirty="0" smtClean="0"/>
              <a:t>Otel, hastane, fabrika ve okul gibi yerlerde tebligat</a:t>
            </a:r>
            <a:endParaRPr lang="tr-TR" dirty="0" smtClean="0"/>
          </a:p>
          <a:p>
            <a:r>
              <a:rPr lang="tr-TR" dirty="0" smtClean="0"/>
              <a:t>Tebliğ yapılacak kişi; otel, pansiyon, hastane, tedavi veya istirahat evi, fabrika, okul, öğrenci yurdu, resmi veya özel daire veya kurum gibi içine serbestçe girilemeyen veya arananın kolayca bulunması mümkün olmayan bir yerde bulunuyorsa tebliğin yapılmasını</a:t>
            </a:r>
            <a:r>
              <a:rPr lang="tr-TR" dirty="0" smtClean="0">
                <a:solidFill>
                  <a:srgbClr val="0070C0"/>
                </a:solidFill>
              </a:rPr>
              <a:t>, o yeri idare eden veya muhatabın bulunduğu kısmın amiri temin </a:t>
            </a:r>
            <a:r>
              <a:rPr lang="tr-TR" dirty="0" smtClean="0"/>
              <a:t>eder.</a:t>
            </a:r>
          </a:p>
          <a:p>
            <a:r>
              <a:rPr lang="tr-TR" dirty="0" smtClean="0"/>
              <a:t>(2) Muhatap bu kişiler tarafından derhal bulundurulamaz veya tebellüğden kaçınırsa yahut diğer bir sebeple tebliğin temini mümkün olmazsa tebliğ o yeri idare eden veya </a:t>
            </a:r>
            <a:r>
              <a:rPr lang="tr-TR" dirty="0" smtClean="0">
                <a:solidFill>
                  <a:srgbClr val="0070C0"/>
                </a:solidFill>
              </a:rPr>
              <a:t>muhatabın bulunduğu kısmın amirine yapılır. </a:t>
            </a:r>
            <a:r>
              <a:rPr lang="tr-TR" dirty="0" smtClean="0"/>
              <a:t>(md 27)</a:t>
            </a:r>
          </a:p>
          <a:p>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sz="2400" dirty="0"/>
              <a:t>* Hastanede tebligatın yapılmasını, o yeri idare eden veya muhatabın bulunduğu kısmın amiri sağlayacaktır. Doğrudan doğruya “nöbetçi hemşire” imzasına tebligat yapılamaz. (Yargıtay 12. H. D. 26.11.1999 tarih ve E.199/14176, K.1999/15130)</a:t>
            </a:r>
          </a:p>
          <a:p>
            <a:endParaRPr lang="tr-TR" dirty="0"/>
          </a:p>
        </p:txBody>
      </p:sp>
    </p:spTree>
    <p:extLst>
      <p:ext uri="{BB962C8B-B14F-4D97-AF65-F5344CB8AC3E}">
        <p14:creationId xmlns:p14="http://schemas.microsoft.com/office/powerpoint/2010/main" val="20861387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5991944"/>
          </a:xfrm>
        </p:spPr>
        <p:txBody>
          <a:bodyPr>
            <a:normAutofit lnSpcReduction="10000"/>
          </a:bodyPr>
          <a:lstStyle/>
          <a:p>
            <a:r>
              <a:rPr lang="tr-TR" b="1" dirty="0" smtClean="0"/>
              <a:t>Tutuklu ve hükümlülere tebligat</a:t>
            </a:r>
            <a:endParaRPr lang="tr-TR" dirty="0" smtClean="0"/>
          </a:p>
          <a:p>
            <a:r>
              <a:rPr lang="tr-TR" dirty="0" smtClean="0"/>
              <a:t>1) </a:t>
            </a:r>
            <a:r>
              <a:rPr lang="tr-TR" dirty="0" smtClean="0">
                <a:solidFill>
                  <a:srgbClr val="FF0000"/>
                </a:solidFill>
              </a:rPr>
              <a:t>Tutuklu ve hükümlülere </a:t>
            </a:r>
            <a:r>
              <a:rPr lang="tr-TR" dirty="0" smtClean="0"/>
              <a:t>tebligat yapılmasını, bu kişilerin bulunduğu </a:t>
            </a:r>
            <a:r>
              <a:rPr lang="tr-TR" dirty="0" smtClean="0">
                <a:solidFill>
                  <a:srgbClr val="FF0000"/>
                </a:solidFill>
              </a:rPr>
              <a:t>kurum müdürü</a:t>
            </a:r>
            <a:r>
              <a:rPr lang="tr-TR" dirty="0" smtClean="0"/>
              <a:t>, müdür yoksa </a:t>
            </a:r>
            <a:r>
              <a:rPr lang="tr-TR" dirty="0" smtClean="0">
                <a:solidFill>
                  <a:srgbClr val="FF0000"/>
                </a:solidFill>
              </a:rPr>
              <a:t>orayı idare eden memur temin </a:t>
            </a:r>
            <a:r>
              <a:rPr lang="tr-TR" dirty="0" smtClean="0"/>
              <a:t>eder.</a:t>
            </a:r>
          </a:p>
          <a:p>
            <a:r>
              <a:rPr lang="tr-TR" dirty="0" smtClean="0"/>
              <a:t>(2) Bir yıl veya daha fazla hürriyeti bağlayıcı ceza ile mahkûm olup </a:t>
            </a:r>
            <a:r>
              <a:rPr lang="tr-TR" dirty="0" smtClean="0">
                <a:solidFill>
                  <a:srgbClr val="FF0000"/>
                </a:solidFill>
              </a:rPr>
              <a:t>kendilerine kanuni temsilci atanmış </a:t>
            </a:r>
            <a:r>
              <a:rPr lang="tr-TR" dirty="0" smtClean="0"/>
              <a:t>olanlara ait tebligat, 19 uncu maddeye göre </a:t>
            </a:r>
            <a:r>
              <a:rPr lang="tr-TR" dirty="0" smtClean="0">
                <a:solidFill>
                  <a:srgbClr val="FF0000"/>
                </a:solidFill>
              </a:rPr>
              <a:t>temsilcisine </a:t>
            </a:r>
            <a:r>
              <a:rPr lang="tr-TR" dirty="0" smtClean="0"/>
              <a:t>yapılır.</a:t>
            </a:r>
          </a:p>
          <a:p>
            <a:r>
              <a:rPr lang="tr-TR" dirty="0" smtClean="0"/>
              <a:t>(3) Tutuklu ve hükümlüye </a:t>
            </a:r>
            <a:r>
              <a:rPr lang="tr-TR" dirty="0" smtClean="0">
                <a:solidFill>
                  <a:srgbClr val="FF0000"/>
                </a:solidFill>
              </a:rPr>
              <a:t>tebligat yapılamazsa </a:t>
            </a:r>
            <a:r>
              <a:rPr lang="tr-TR" dirty="0" smtClean="0"/>
              <a:t>tebliğ mazbatasına müdür veya memur tarafından </a:t>
            </a:r>
            <a:r>
              <a:rPr lang="tr-TR" dirty="0" smtClean="0">
                <a:solidFill>
                  <a:srgbClr val="FF0000"/>
                </a:solidFill>
              </a:rPr>
              <a:t>belirtilen sebep şerh </a:t>
            </a:r>
            <a:r>
              <a:rPr lang="tr-TR" dirty="0" smtClean="0"/>
              <a:t>verilir.</a:t>
            </a:r>
          </a:p>
          <a:p>
            <a:r>
              <a:rPr lang="tr-TR" dirty="0" smtClean="0"/>
              <a:t>(4) Tutuklu veya hükümlünün hastanede bulunması halinde dahi tebligatın yapılması, </a:t>
            </a:r>
            <a:r>
              <a:rPr lang="tr-TR" dirty="0" smtClean="0">
                <a:solidFill>
                  <a:srgbClr val="FF0000"/>
                </a:solidFill>
              </a:rPr>
              <a:t>o kısmı idare eden tarafından temin edilir.</a:t>
            </a:r>
            <a:r>
              <a:rPr lang="tr-TR" dirty="0" smtClean="0"/>
              <a:t> Bu mümkün olmazsa o </a:t>
            </a:r>
            <a:r>
              <a:rPr lang="tr-TR" dirty="0" smtClean="0">
                <a:solidFill>
                  <a:srgbClr val="FF0000"/>
                </a:solidFill>
              </a:rPr>
              <a:t>kısmı idare edene tebliğ yapılır</a:t>
            </a:r>
            <a:r>
              <a:rPr lang="tr-TR" dirty="0" smtClean="0"/>
              <a:t>. (md. 28)</a:t>
            </a:r>
          </a:p>
          <a:p>
            <a:endParaRPr lang="tr-T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5991944"/>
          </a:xfrm>
        </p:spPr>
        <p:txBody>
          <a:bodyPr>
            <a:normAutofit fontScale="85000" lnSpcReduction="20000"/>
          </a:bodyPr>
          <a:lstStyle/>
          <a:p>
            <a:r>
              <a:rPr lang="tr-TR" b="1" dirty="0" smtClean="0"/>
              <a:t>Muhatabın geçici olarak başka yere gitmesi</a:t>
            </a:r>
            <a:endParaRPr lang="tr-TR" dirty="0" smtClean="0"/>
          </a:p>
          <a:p>
            <a:r>
              <a:rPr lang="tr-TR" dirty="0" smtClean="0"/>
              <a:t>1) </a:t>
            </a:r>
            <a:r>
              <a:rPr lang="tr-TR" dirty="0" smtClean="0">
                <a:solidFill>
                  <a:srgbClr val="0070C0"/>
                </a:solidFill>
                <a:hlinkClick r:id="rId2" action="ppaction://hlinkfile"/>
              </a:rPr>
              <a:t>21, 22, 23, 25, 26 ve 27 </a:t>
            </a:r>
            <a:r>
              <a:rPr lang="tr-TR" dirty="0" err="1" smtClean="0">
                <a:solidFill>
                  <a:srgbClr val="0070C0"/>
                </a:solidFill>
                <a:hlinkClick r:id="rId2" action="ppaction://hlinkfile"/>
              </a:rPr>
              <a:t>nci</a:t>
            </a:r>
            <a:r>
              <a:rPr lang="tr-TR" dirty="0" smtClean="0">
                <a:solidFill>
                  <a:srgbClr val="0070C0"/>
                </a:solidFill>
                <a:hlinkClick r:id="rId2" action="ppaction://hlinkfile"/>
              </a:rPr>
              <a:t> </a:t>
            </a:r>
            <a:r>
              <a:rPr lang="tr-TR" dirty="0" smtClean="0"/>
              <a:t>maddelerde yazılı kişiler, tebliğ yapılacak olanın geçici olarak başka yere gittiğini belirtirlerse, tebliğ memuru</a:t>
            </a:r>
            <a:r>
              <a:rPr lang="tr-TR" dirty="0" smtClean="0">
                <a:solidFill>
                  <a:srgbClr val="0070C0"/>
                </a:solidFill>
              </a:rPr>
              <a:t>, muhatabın hangi sebeple adresten geçici olarak ayrıldığını, beyanda bulunanın adı ve soyadı ile sıfatını tebliğ tutanağına yazar.</a:t>
            </a:r>
            <a:r>
              <a:rPr lang="tr-TR" dirty="0" smtClean="0"/>
              <a:t> Tebliğ tutanağını beyanda bulunana imzalattırır ve tebliğ edilecek evrakı beyanda bulunana verir. Bu kişiler</a:t>
            </a:r>
            <a:r>
              <a:rPr lang="tr-TR" dirty="0" smtClean="0">
                <a:solidFill>
                  <a:srgbClr val="0070C0"/>
                </a:solidFill>
              </a:rPr>
              <a:t>, tebliğ evrakını kabule mecburdurlar</a:t>
            </a:r>
            <a:r>
              <a:rPr lang="tr-TR" dirty="0" smtClean="0"/>
              <a:t>.</a:t>
            </a:r>
          </a:p>
          <a:p>
            <a:r>
              <a:rPr lang="tr-TR" dirty="0" smtClean="0"/>
              <a:t>(2) Bu kişilerin beyanlarını imzadan kaçınmaları ve </a:t>
            </a:r>
            <a:r>
              <a:rPr lang="tr-TR" dirty="0" smtClean="0">
                <a:solidFill>
                  <a:srgbClr val="FF0000"/>
                </a:solidFill>
              </a:rPr>
              <a:t>tebliğ evrakını kabul etmemeleri</a:t>
            </a:r>
            <a:r>
              <a:rPr lang="tr-TR" dirty="0" smtClean="0"/>
              <a:t> durumunda, </a:t>
            </a:r>
            <a:r>
              <a:rPr lang="tr-TR" dirty="0" smtClean="0">
                <a:solidFill>
                  <a:srgbClr val="0070C0"/>
                </a:solidFill>
              </a:rPr>
              <a:t>tebliğ memuru bu hususu tutanağa yazar, imzalar ve tebliğ olunacak evrakı, </a:t>
            </a:r>
            <a:r>
              <a:rPr lang="tr-TR" dirty="0" smtClean="0">
                <a:solidFill>
                  <a:srgbClr val="FF0000"/>
                </a:solidFill>
              </a:rPr>
              <a:t>o yerin muhtar veya ihtiyar heyeti üyesinden birine ya da kolluk amir veya memurlarına imza karşılığında teslim eder ve teslim </a:t>
            </a:r>
            <a:r>
              <a:rPr lang="tr-TR" dirty="0" smtClean="0">
                <a:solidFill>
                  <a:srgbClr val="0070C0"/>
                </a:solidFill>
              </a:rPr>
              <a:t>ettiği kişinin adresini içeren ihbarnameyi gösterilen adresin kapısına yapıştırır.</a:t>
            </a:r>
          </a:p>
          <a:p>
            <a:r>
              <a:rPr lang="tr-TR" dirty="0" smtClean="0"/>
              <a:t>(3) Bu maddeye göre yapılacak tebligatlarda tebliğ, tebliğ evrakının 21, 22, 23, 25, 26 ve 27 </a:t>
            </a:r>
            <a:r>
              <a:rPr lang="tr-TR" dirty="0" err="1" smtClean="0"/>
              <a:t>nci</a:t>
            </a:r>
            <a:r>
              <a:rPr lang="tr-TR" dirty="0" smtClean="0"/>
              <a:t> maddelerde yazılı kişilere </a:t>
            </a:r>
            <a:r>
              <a:rPr lang="tr-TR" dirty="0" smtClean="0">
                <a:solidFill>
                  <a:srgbClr val="0070C0"/>
                </a:solidFill>
              </a:rPr>
              <a:t>verildiği tarihte </a:t>
            </a:r>
            <a:r>
              <a:rPr lang="tr-TR" dirty="0" smtClean="0"/>
              <a:t>veya ihbarname </a:t>
            </a:r>
            <a:r>
              <a:rPr lang="tr-TR" dirty="0" smtClean="0">
                <a:solidFill>
                  <a:srgbClr val="0070C0"/>
                </a:solidFill>
              </a:rPr>
              <a:t>kapıya </a:t>
            </a:r>
            <a:r>
              <a:rPr lang="tr-TR" dirty="0" smtClean="0">
                <a:solidFill>
                  <a:srgbClr val="FF0000"/>
                </a:solidFill>
              </a:rPr>
              <a:t>yapıştırılmışsa bu tarihten itibaren </a:t>
            </a:r>
            <a:r>
              <a:rPr lang="tr-TR" dirty="0" err="1" smtClean="0">
                <a:solidFill>
                  <a:srgbClr val="FF0000"/>
                </a:solidFill>
              </a:rPr>
              <a:t>onbeş</a:t>
            </a:r>
            <a:r>
              <a:rPr lang="tr-TR" dirty="0" smtClean="0">
                <a:solidFill>
                  <a:srgbClr val="FF0000"/>
                </a:solidFill>
              </a:rPr>
              <a:t> gün sonra yapılmış </a:t>
            </a:r>
            <a:r>
              <a:rPr lang="tr-TR" dirty="0" smtClean="0">
                <a:solidFill>
                  <a:srgbClr val="0070C0"/>
                </a:solidFill>
              </a:rPr>
              <a:t>sayılır</a:t>
            </a:r>
            <a:r>
              <a:rPr lang="tr-TR" dirty="0" smtClean="0"/>
              <a:t>. (Md 29)</a:t>
            </a:r>
          </a:p>
          <a:p>
            <a:endParaRPr lang="tr-T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Yargı Kararı</a:t>
            </a:r>
            <a:endParaRPr lang="tr-TR" dirty="0"/>
          </a:p>
        </p:txBody>
      </p:sp>
      <p:sp>
        <p:nvSpPr>
          <p:cNvPr id="3" name="İçerik Yer Tutucusu 2"/>
          <p:cNvSpPr>
            <a:spLocks noGrp="1"/>
          </p:cNvSpPr>
          <p:nvPr>
            <p:ph idx="1"/>
          </p:nvPr>
        </p:nvSpPr>
        <p:spPr/>
        <p:txBody>
          <a:bodyPr>
            <a:normAutofit fontScale="92500" lnSpcReduction="10000"/>
          </a:bodyPr>
          <a:lstStyle/>
          <a:p>
            <a:pPr>
              <a:lnSpc>
                <a:spcPct val="90000"/>
              </a:lnSpc>
            </a:pPr>
            <a:r>
              <a:rPr lang="tr-TR" sz="2800" dirty="0"/>
              <a:t>Muhatabın ne sebeple adreste bulunmadığı tebligat evrakına yazılmamıştır. Bu hali ile tebligat geçersizdir (Yargıtay 2. H.D., 22.1.2003 tarih ve E.2002/14672, K.2003/768)</a:t>
            </a:r>
          </a:p>
          <a:p>
            <a:pPr>
              <a:lnSpc>
                <a:spcPct val="90000"/>
              </a:lnSpc>
            </a:pPr>
            <a:r>
              <a:rPr lang="tr-TR" sz="2800" dirty="0"/>
              <a:t>* Tebligatların, muhatabın evde olmaması nedeniyle muhtara tebliğ edilmiş olduğu anlaşılmaktadır. Tebligat Kanununun 21. maddesi uyarınca, ihbarnamenin muhatabın binasının kapısına yapıştırılması ve keyfiyetin en yakın komşularından birine haber verilmesi gerekmektedir. Bunlar yapılmadığından, tebligatın geçerli olduğu kabul edilemez (Yargıtay 19. H.D. 27.9.1993 tarih ve E.1992/10550, K.1993/5905)</a:t>
            </a:r>
          </a:p>
          <a:p>
            <a:endParaRPr lang="tr-TR" dirty="0"/>
          </a:p>
        </p:txBody>
      </p:sp>
    </p:spTree>
    <p:extLst>
      <p:ext uri="{BB962C8B-B14F-4D97-AF65-F5344CB8AC3E}">
        <p14:creationId xmlns:p14="http://schemas.microsoft.com/office/powerpoint/2010/main" val="33949039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6048672"/>
          </a:xfrm>
        </p:spPr>
        <p:txBody>
          <a:bodyPr>
            <a:normAutofit fontScale="92500" lnSpcReduction="20000"/>
          </a:bodyPr>
          <a:lstStyle/>
          <a:p>
            <a:r>
              <a:rPr lang="tr-TR" b="1" dirty="0" smtClean="0"/>
              <a:t>Muhatabın adreste bulunmaması, ölmesi veya adresinden sürekli olarak ayrılması halinde yapılacak işlem</a:t>
            </a:r>
            <a:endParaRPr lang="tr-TR" dirty="0" smtClean="0"/>
          </a:p>
          <a:p>
            <a:r>
              <a:rPr lang="tr-TR" b="1" dirty="0" smtClean="0"/>
              <a:t>–</a:t>
            </a:r>
            <a:r>
              <a:rPr lang="tr-TR" dirty="0" smtClean="0"/>
              <a:t>(1) Adres kayıt sistemindeki yerleşim yeri adresine meşruhat (</a:t>
            </a:r>
            <a:r>
              <a:rPr lang="tr-TR" dirty="0" smtClean="0">
                <a:solidFill>
                  <a:srgbClr val="0070C0"/>
                </a:solidFill>
              </a:rPr>
              <a:t>bir maddenin açıklanması için yazılan açıklamalar demektir)</a:t>
            </a:r>
            <a:r>
              <a:rPr lang="tr-TR" dirty="0" smtClean="0"/>
              <a:t> verilerek çıkarılan tebligatlar hariç olmak üzere, </a:t>
            </a:r>
            <a:r>
              <a:rPr lang="tr-TR" dirty="0" smtClean="0">
                <a:solidFill>
                  <a:srgbClr val="FF0000"/>
                </a:solidFill>
              </a:rPr>
              <a:t>muhatap veya muhatap adına tebliğ yapılabilecek olanlardan </a:t>
            </a:r>
            <a:r>
              <a:rPr lang="tr-TR" dirty="0" smtClean="0">
                <a:solidFill>
                  <a:srgbClr val="0070C0"/>
                </a:solidFill>
              </a:rPr>
              <a:t>hiçbiri gösterilen adreste sürekli olarak bulunmazsa</a:t>
            </a:r>
            <a:r>
              <a:rPr lang="tr-TR" dirty="0" smtClean="0"/>
              <a:t>, tebliğ memurunun, adreste bulunmama sebebini bilmesi </a:t>
            </a:r>
            <a:r>
              <a:rPr lang="tr-TR" dirty="0" smtClean="0">
                <a:solidFill>
                  <a:srgbClr val="0070C0"/>
                </a:solidFill>
              </a:rPr>
              <a:t>muhtemel komşu, yönetici, kapıcı, muhtar, ihtiyar heyeti veya meclisi üyeleri, kolluk amir ve memurlarından araştırarak beyanlarını tebliğ mazbatasına yazıp </a:t>
            </a:r>
            <a:r>
              <a:rPr lang="tr-TR" dirty="0" smtClean="0"/>
              <a:t>imzalatması, imzadan çekinmeleri halinde bu durumu yazarak imzalaması gerekir.</a:t>
            </a:r>
          </a:p>
          <a:p>
            <a:r>
              <a:rPr lang="tr-TR" dirty="0" smtClean="0"/>
              <a:t>(2) Muhatap ölmüşse veya gösterilen adresten sürekli olarak ayrılmış ve yeni adresi de tebliğ memurunca tespit edilememişse </a:t>
            </a:r>
            <a:r>
              <a:rPr lang="tr-TR" dirty="0" smtClean="0">
                <a:solidFill>
                  <a:srgbClr val="FF0000"/>
                </a:solidFill>
              </a:rPr>
              <a:t>tebligat evrakı, tebligatı çıkaran mercie geri </a:t>
            </a:r>
            <a:r>
              <a:rPr lang="tr-TR" dirty="0" smtClean="0"/>
              <a:t>gönderilir.</a:t>
            </a:r>
          </a:p>
          <a:p>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603448"/>
            <a:ext cx="8435280" cy="1152128"/>
          </a:xfrm>
        </p:spPr>
        <p:txBody>
          <a:bodyPr>
            <a:normAutofit fontScale="90000"/>
          </a:bodyPr>
          <a:lstStyle/>
          <a:p>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sz="3600" b="1" dirty="0" smtClean="0"/>
              <a:t>Tebligatın memur vasıtasıyla yapılması</a:t>
            </a:r>
            <a:r>
              <a:rPr lang="tr-TR" dirty="0" smtClean="0"/>
              <a:t/>
            </a:r>
            <a:br>
              <a:rPr lang="tr-TR" dirty="0" smtClean="0"/>
            </a:br>
            <a:endParaRPr lang="tr-TR" dirty="0"/>
          </a:p>
        </p:txBody>
      </p:sp>
      <p:sp>
        <p:nvSpPr>
          <p:cNvPr id="3" name="2 İçerik Yer Tutucusu"/>
          <p:cNvSpPr>
            <a:spLocks noGrp="1"/>
          </p:cNvSpPr>
          <p:nvPr>
            <p:ph idx="1"/>
          </p:nvPr>
        </p:nvSpPr>
        <p:spPr>
          <a:xfrm>
            <a:off x="457200" y="260648"/>
            <a:ext cx="8229600" cy="6063952"/>
          </a:xfrm>
        </p:spPr>
        <p:txBody>
          <a:bodyPr>
            <a:normAutofit fontScale="85000" lnSpcReduction="20000"/>
          </a:bodyPr>
          <a:lstStyle/>
          <a:p>
            <a:r>
              <a:rPr lang="tr-TR" dirty="0" smtClean="0"/>
              <a:t>1) T</a:t>
            </a:r>
            <a:r>
              <a:rPr lang="tr-TR" dirty="0" smtClean="0">
                <a:solidFill>
                  <a:srgbClr val="FF0000"/>
                </a:solidFill>
              </a:rPr>
              <a:t>ebligatın</a:t>
            </a:r>
            <a:r>
              <a:rPr lang="tr-TR" dirty="0" smtClean="0"/>
              <a:t>;</a:t>
            </a:r>
          </a:p>
          <a:p>
            <a:r>
              <a:rPr lang="tr-TR" dirty="0" smtClean="0"/>
              <a:t>a) Kanunlarda özel hüküm bulunan hallerde,</a:t>
            </a:r>
          </a:p>
          <a:p>
            <a:r>
              <a:rPr lang="tr-TR" dirty="0" smtClean="0"/>
              <a:t>b) Gecikmesi halinde </a:t>
            </a:r>
            <a:r>
              <a:rPr lang="tr-TR" dirty="0" smtClean="0">
                <a:solidFill>
                  <a:srgbClr val="FF0000"/>
                </a:solidFill>
              </a:rPr>
              <a:t>zarar doğabilecek </a:t>
            </a:r>
            <a:r>
              <a:rPr lang="tr-TR" dirty="0" smtClean="0"/>
              <a:t>işlerde,</a:t>
            </a:r>
          </a:p>
          <a:p>
            <a:r>
              <a:rPr lang="tr-TR" dirty="0" smtClean="0"/>
              <a:t>c) 2 </a:t>
            </a:r>
            <a:r>
              <a:rPr lang="tr-TR" dirty="0" err="1" smtClean="0"/>
              <a:t>nci</a:t>
            </a:r>
            <a:r>
              <a:rPr lang="tr-TR" dirty="0" smtClean="0"/>
              <a:t> maddede belirtilen ve </a:t>
            </a:r>
            <a:r>
              <a:rPr lang="tr-TR" dirty="0" smtClean="0">
                <a:solidFill>
                  <a:srgbClr val="FF0000"/>
                </a:solidFill>
              </a:rPr>
              <a:t>aynı yerde bulunan merciler </a:t>
            </a:r>
            <a:r>
              <a:rPr lang="tr-TR" dirty="0" smtClean="0"/>
              <a:t>arasında ya da bu mercilerde bulunan kişilere,</a:t>
            </a:r>
          </a:p>
          <a:p>
            <a:r>
              <a:rPr lang="tr-TR" dirty="0" smtClean="0"/>
              <a:t>yapılması durumunda, </a:t>
            </a:r>
            <a:r>
              <a:rPr lang="tr-TR" dirty="0" smtClean="0">
                <a:solidFill>
                  <a:srgbClr val="FF0000"/>
                </a:solidFill>
              </a:rPr>
              <a:t>tebliğler kendi memurları </a:t>
            </a:r>
            <a:r>
              <a:rPr lang="tr-TR" dirty="0" smtClean="0"/>
              <a:t>veya mahalli </a:t>
            </a:r>
            <a:r>
              <a:rPr lang="tr-TR" dirty="0" smtClean="0">
                <a:solidFill>
                  <a:srgbClr val="FF0000"/>
                </a:solidFill>
              </a:rPr>
              <a:t>mülki idare amirinin emriyle kolluk vasıtasıyla </a:t>
            </a:r>
            <a:r>
              <a:rPr lang="tr-TR" dirty="0" smtClean="0"/>
              <a:t>yaptırılır.</a:t>
            </a:r>
          </a:p>
          <a:p>
            <a:r>
              <a:rPr lang="tr-TR" dirty="0" smtClean="0"/>
              <a:t>(2) Memur vasıtasıyla tebligat yaptırılmasını gerektiren sebep tebligat evrakında gösterilir.</a:t>
            </a:r>
          </a:p>
          <a:p>
            <a:r>
              <a:rPr lang="tr-TR" dirty="0" smtClean="0"/>
              <a:t>(3) </a:t>
            </a:r>
            <a:r>
              <a:rPr lang="tr-TR" dirty="0" smtClean="0">
                <a:solidFill>
                  <a:srgbClr val="FF0000"/>
                </a:solidFill>
              </a:rPr>
              <a:t>Kolluk vasıtasıyla </a:t>
            </a:r>
            <a:r>
              <a:rPr lang="tr-TR" dirty="0" smtClean="0"/>
              <a:t>tebligat yaptırılabilmesi için, tebliği çıkaran merciin, sebebini de belirtmek suretiyle m</a:t>
            </a:r>
            <a:r>
              <a:rPr lang="tr-TR" dirty="0" smtClean="0">
                <a:solidFill>
                  <a:srgbClr val="FF0000"/>
                </a:solidFill>
              </a:rPr>
              <a:t>ahalli mülki idare </a:t>
            </a:r>
            <a:r>
              <a:rPr lang="tr-TR" dirty="0" smtClean="0"/>
              <a:t>amirine müracaat etmesi gerekir. Mahalli mülki idare amirinin emri olmadan kolluğa (Em. Jan. gönderilen tebliğ evrakı gönderen mercie iade edilir.</a:t>
            </a:r>
          </a:p>
          <a:p>
            <a:r>
              <a:rPr lang="tr-TR" dirty="0" smtClean="0"/>
              <a:t>(4) Zor kullanılmasını gerektiren veya soruşturma evresine ilişkin görevlerin kolluk tarafından yapılacağına dair olan hükümlerle bu Yönetmeliğin Yedinci Bölümünde yer alan özel hükümler (</a:t>
            </a:r>
            <a:r>
              <a:rPr lang="tr-TR" dirty="0"/>
              <a:t>Adli, idari ve askerî </a:t>
            </a:r>
            <a:r>
              <a:rPr lang="tr-TR" dirty="0" smtClean="0"/>
              <a:t>kaza-YARGI </a:t>
            </a:r>
            <a:r>
              <a:rPr lang="tr-TR" dirty="0"/>
              <a:t>mercilerince yapılacak tebligat </a:t>
            </a:r>
            <a:r>
              <a:rPr lang="tr-TR" dirty="0" smtClean="0"/>
              <a:t>işleri)  saklıdır. (Yön. Md. 5)</a:t>
            </a:r>
          </a:p>
          <a:p>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229600" cy="5775920"/>
          </a:xfrm>
        </p:spPr>
        <p:txBody>
          <a:bodyPr>
            <a:normAutofit fontScale="92500"/>
          </a:bodyPr>
          <a:lstStyle/>
          <a:p>
            <a:r>
              <a:rPr lang="tr-TR" dirty="0" smtClean="0"/>
              <a:t>(3) Yeni adres, </a:t>
            </a:r>
            <a:r>
              <a:rPr lang="tr-TR" dirty="0" smtClean="0">
                <a:solidFill>
                  <a:srgbClr val="FF0000"/>
                </a:solidFill>
              </a:rPr>
              <a:t>tebliğ memuru tarafından tespit edilmişse bu adres, tebliğ mazbatasındaki mahsus yerine </a:t>
            </a:r>
            <a:r>
              <a:rPr lang="tr-TR" dirty="0" smtClean="0"/>
              <a:t>ve tebliğ evrakındaki adresin bulunduğu tarafa yazılır.</a:t>
            </a:r>
          </a:p>
          <a:p>
            <a:r>
              <a:rPr lang="tr-TR" dirty="0" smtClean="0"/>
              <a:t>(4) Yeni adres, tebliğ memurunun </a:t>
            </a:r>
            <a:r>
              <a:rPr lang="tr-TR" dirty="0" smtClean="0">
                <a:solidFill>
                  <a:srgbClr val="FF0000"/>
                </a:solidFill>
              </a:rPr>
              <a:t>tevzi bölgesi dâhilinde bulunduğu takdirde tebligat o adrese yapılır</a:t>
            </a:r>
            <a:r>
              <a:rPr lang="tr-TR" dirty="0" smtClean="0"/>
              <a:t>. Yeni adres, aynı PTT merkezinin diğer bir tevzi bölgesinde veya başka bir PTT merkezinin mıntıkası içinde bulunursa, tebliğ evrakı yeni adreste tebliğinin temini için memur tarafından bağlı olduğu merkeze iade olunur.</a:t>
            </a:r>
          </a:p>
          <a:p>
            <a:r>
              <a:rPr lang="tr-TR" dirty="0" smtClean="0"/>
              <a:t>(5) 15 inci maddede yer alan hususlar göz önünde bulundurulduğunda tebligatın, tebliğ evrakında belirtilen tarihten önce yapılamayacağının anlaşılması veya yeni adresin yabancı bir ülkeye ait olması durumunda </a:t>
            </a:r>
            <a:r>
              <a:rPr lang="tr-TR" dirty="0" smtClean="0">
                <a:solidFill>
                  <a:srgbClr val="FF0000"/>
                </a:solidFill>
              </a:rPr>
              <a:t>PTT merkezi tebliğ evrakını tebligatı çıkaran mercie geri gönderir. </a:t>
            </a:r>
            <a:r>
              <a:rPr lang="tr-TR" dirty="0" smtClean="0"/>
              <a:t>(Md 30)</a:t>
            </a:r>
          </a:p>
          <a:p>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476672"/>
            <a:ext cx="8229600" cy="5847928"/>
          </a:xfrm>
        </p:spPr>
        <p:txBody>
          <a:bodyPr>
            <a:normAutofit fontScale="92500" lnSpcReduction="10000"/>
          </a:bodyPr>
          <a:lstStyle/>
          <a:p>
            <a:r>
              <a:rPr lang="tr-TR" sz="3500" b="1" dirty="0" smtClean="0"/>
              <a:t>Tebliğ imkânsızlığı ve tebellüğden kaçınma ile adres kayıt sistemindeki adreste bulunamama halinde yapılacak işlem Madde 31</a:t>
            </a:r>
            <a:endParaRPr lang="tr-TR" sz="3500" dirty="0" smtClean="0"/>
          </a:p>
          <a:p>
            <a:pPr>
              <a:buNone/>
            </a:pPr>
            <a:r>
              <a:rPr lang="tr-TR" sz="3500" dirty="0" smtClean="0"/>
              <a:t>(1) Tebliğ memuru;</a:t>
            </a:r>
          </a:p>
          <a:p>
            <a:pPr>
              <a:buNone/>
            </a:pPr>
            <a:r>
              <a:rPr lang="tr-TR" sz="3500" dirty="0" smtClean="0"/>
              <a:t>a) Muhatap veya muhatap adına tebligat yapılabilecek kişiler, </a:t>
            </a:r>
            <a:r>
              <a:rPr lang="tr-TR" sz="3500" dirty="0" smtClean="0">
                <a:solidFill>
                  <a:srgbClr val="FF0000"/>
                </a:solidFill>
              </a:rPr>
              <a:t>o adreste bulundukları halde hiçbirinin tebliğ anında </a:t>
            </a:r>
            <a:r>
              <a:rPr lang="tr-TR" sz="3500" dirty="0" smtClean="0"/>
              <a:t>gösterilen adreste </a:t>
            </a:r>
            <a:r>
              <a:rPr lang="tr-TR" sz="3500" dirty="0" smtClean="0">
                <a:solidFill>
                  <a:srgbClr val="FF0000"/>
                </a:solidFill>
              </a:rPr>
              <a:t>mevcut olmamaları,</a:t>
            </a:r>
          </a:p>
          <a:p>
            <a:pPr>
              <a:buNone/>
            </a:pPr>
            <a:r>
              <a:rPr lang="tr-TR" sz="3500" dirty="0" smtClean="0"/>
              <a:t>b) Muhatap ya da kendilerine tebligat yapılabilecek kişilerin </a:t>
            </a:r>
            <a:r>
              <a:rPr lang="tr-TR" sz="3500" dirty="0" smtClean="0">
                <a:solidFill>
                  <a:srgbClr val="FF0000"/>
                </a:solidFill>
              </a:rPr>
              <a:t>tebellüğden kaçınması,</a:t>
            </a:r>
          </a:p>
          <a:p>
            <a:endParaRPr lang="tr-T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229600" cy="5775920"/>
          </a:xfrm>
        </p:spPr>
        <p:txBody>
          <a:bodyPr>
            <a:normAutofit fontScale="92500" lnSpcReduction="10000"/>
          </a:bodyPr>
          <a:lstStyle/>
          <a:p>
            <a:pPr>
              <a:buNone/>
            </a:pPr>
            <a:r>
              <a:rPr lang="tr-TR" sz="2800" dirty="0" smtClean="0"/>
              <a:t>c) Muhatap, gösterilen adreste </a:t>
            </a:r>
            <a:r>
              <a:rPr lang="tr-TR" sz="2800" dirty="0" smtClean="0">
                <a:solidFill>
                  <a:srgbClr val="FF0000"/>
                </a:solidFill>
              </a:rPr>
              <a:t>hiç oturmamış </a:t>
            </a:r>
            <a:r>
              <a:rPr lang="tr-TR" sz="2800" dirty="0" smtClean="0"/>
              <a:t>veya bu adresten </a:t>
            </a:r>
            <a:r>
              <a:rPr lang="tr-TR" sz="2800" dirty="0" smtClean="0">
                <a:solidFill>
                  <a:srgbClr val="FF0000"/>
                </a:solidFill>
              </a:rPr>
              <a:t>sürekli olarak ayrılmış </a:t>
            </a:r>
            <a:r>
              <a:rPr lang="tr-TR" sz="2800" dirty="0" smtClean="0"/>
              <a:t>olsa dahi tebligatın, muhatabın </a:t>
            </a:r>
            <a:r>
              <a:rPr lang="tr-TR" sz="2800" dirty="0" smtClean="0">
                <a:solidFill>
                  <a:srgbClr val="FF0000"/>
                </a:solidFill>
              </a:rPr>
              <a:t>adres kayıt sistemindeki yerleşim yeri adresine bu husus meşruhat </a:t>
            </a:r>
            <a:r>
              <a:rPr lang="tr-TR" sz="2800" dirty="0" smtClean="0"/>
              <a:t>verilerek çıkarılması,</a:t>
            </a:r>
          </a:p>
          <a:p>
            <a:r>
              <a:rPr lang="tr-TR" sz="2800" dirty="0" smtClean="0"/>
              <a:t>hallerinden biri gerçekleştiği takdirde tebliğ olunacak evrakı</a:t>
            </a:r>
            <a:r>
              <a:rPr lang="tr-TR" sz="2800" dirty="0" smtClean="0">
                <a:solidFill>
                  <a:srgbClr val="FF0000"/>
                </a:solidFill>
              </a:rPr>
              <a:t>, o yerin muhtar veya ihtiyar heyeti veya meclisi üyesinden birine ya da kolluk amir veya memuruna imza karşılığında teslim eder</a:t>
            </a:r>
            <a:r>
              <a:rPr lang="tr-TR" sz="2800" dirty="0" smtClean="0"/>
              <a:t>. Tebliğ memuru, </a:t>
            </a:r>
            <a:r>
              <a:rPr lang="tr-TR" sz="2800" dirty="0" smtClean="0">
                <a:hlinkClick r:id="rId2" action="ppaction://hlinkfile"/>
              </a:rPr>
              <a:t>ek-1’de yer alan (2) numaralı örneğe </a:t>
            </a:r>
            <a:r>
              <a:rPr lang="tr-TR" sz="2800" dirty="0" smtClean="0"/>
              <a:t>uygun olarak düzenlenen </a:t>
            </a:r>
            <a:r>
              <a:rPr lang="tr-TR" sz="2800" dirty="0" smtClean="0">
                <a:hlinkClick r:id="rId3" action="ppaction://hlinkfile"/>
              </a:rPr>
              <a:t>ihbarnameyi</a:t>
            </a:r>
            <a:r>
              <a:rPr lang="tr-TR" sz="2800" dirty="0" smtClean="0"/>
              <a:t> gösterilen </a:t>
            </a:r>
            <a:r>
              <a:rPr lang="tr-TR" sz="2800" dirty="0" smtClean="0">
                <a:solidFill>
                  <a:srgbClr val="FF0000"/>
                </a:solidFill>
              </a:rPr>
              <a:t>adresteki kapıya yapıştırır</a:t>
            </a:r>
            <a:r>
              <a:rPr lang="tr-TR" sz="2800" dirty="0" smtClean="0"/>
              <a:t>. (a) bendinde belirtilen halin gerçekleşmesi durumunda tebliğ memuru, tebliğ olunacak şahsa keyfiyetin haber verilmesini de mümkün oldukça </a:t>
            </a:r>
            <a:r>
              <a:rPr lang="tr-TR" sz="2800" dirty="0" smtClean="0">
                <a:solidFill>
                  <a:srgbClr val="FF0000"/>
                </a:solidFill>
              </a:rPr>
              <a:t>en yakın komşularından birine, varsa yönetici veya kapıcıya </a:t>
            </a:r>
            <a:r>
              <a:rPr lang="tr-TR" sz="2800" dirty="0" smtClean="0"/>
              <a:t>da bildirir.</a:t>
            </a:r>
          </a:p>
          <a:p>
            <a:endParaRPr lang="tr-T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340768"/>
            <a:ext cx="8229600" cy="4983832"/>
          </a:xfrm>
        </p:spPr>
        <p:txBody>
          <a:bodyPr/>
          <a:lstStyle/>
          <a:p>
            <a:r>
              <a:rPr lang="tr-TR" dirty="0" smtClean="0"/>
              <a:t>(2) Birinci fıkranın (c) bendi gereğince  yapılacak </a:t>
            </a:r>
            <a:r>
              <a:rPr lang="tr-TR" dirty="0" smtClean="0">
                <a:solidFill>
                  <a:srgbClr val="FF0000"/>
                </a:solidFill>
              </a:rPr>
              <a:t>tebligatlarda tebliğ memurunca 30 uncu maddeye göre araştırma yapılmaz</a:t>
            </a:r>
            <a:r>
              <a:rPr lang="tr-TR" dirty="0" smtClean="0"/>
              <a:t>. (Md. 31)</a:t>
            </a:r>
          </a:p>
          <a:p>
            <a:r>
              <a:rPr lang="tr-TR" b="1" dirty="0" smtClean="0"/>
              <a:t>Tebliğ tarihi</a:t>
            </a:r>
            <a:endParaRPr lang="tr-TR" dirty="0" smtClean="0"/>
          </a:p>
          <a:p>
            <a:r>
              <a:rPr lang="tr-TR" dirty="0" smtClean="0"/>
              <a:t>(1) 31 inci maddenin birinci fıkrasına göre yapılacak tebligatlarda, ihbarnamenin </a:t>
            </a:r>
            <a:r>
              <a:rPr lang="tr-TR" dirty="0" smtClean="0">
                <a:solidFill>
                  <a:srgbClr val="FF0000"/>
                </a:solidFill>
              </a:rPr>
              <a:t>gösterilen adresin kapısına yapıştırıldığı tarih, </a:t>
            </a:r>
            <a:r>
              <a:rPr lang="tr-TR" dirty="0" smtClean="0"/>
              <a:t>tebliğ tarihi sayılır. (md 32)</a:t>
            </a:r>
          </a:p>
          <a:p>
            <a:endParaRPr lang="tr-T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5991944"/>
          </a:xfrm>
        </p:spPr>
        <p:txBody>
          <a:bodyPr>
            <a:normAutofit fontScale="92500" lnSpcReduction="10000"/>
          </a:bodyPr>
          <a:lstStyle/>
          <a:p>
            <a:r>
              <a:rPr lang="tr-TR" b="1" dirty="0" smtClean="0"/>
              <a:t>Tebliğ evrakının saklanması ve ihbarnamenin kapıda kalma süresi</a:t>
            </a:r>
            <a:endParaRPr lang="tr-TR" dirty="0" smtClean="0"/>
          </a:p>
          <a:p>
            <a:r>
              <a:rPr lang="tr-TR" dirty="0" smtClean="0"/>
              <a:t>1) 29 uncu maddenin (</a:t>
            </a:r>
            <a:r>
              <a:rPr lang="tr-TR" dirty="0" smtClean="0">
                <a:solidFill>
                  <a:srgbClr val="FF0000"/>
                </a:solidFill>
              </a:rPr>
              <a:t>muhatabın geçici olarak başka yere gitmesi halinde tebliği kabul edecek kişilerin kabul etmemesi durumu)</a:t>
            </a:r>
            <a:r>
              <a:rPr lang="tr-TR" dirty="0" smtClean="0"/>
              <a:t> ikinci fıkrası ve 31 inci madde gereğince kendisine tebliğ evrakı teslim edilen (</a:t>
            </a:r>
            <a:r>
              <a:rPr lang="tr-TR" b="1" dirty="0" smtClean="0">
                <a:solidFill>
                  <a:srgbClr val="0070C0"/>
                </a:solidFill>
              </a:rPr>
              <a:t>muhtar veya ihtiyar heyeti üyesinden birine ya da kolluk amir veya memurlarına </a:t>
            </a:r>
            <a:r>
              <a:rPr lang="tr-TR" b="1" dirty="0" smtClean="0"/>
              <a:t>)</a:t>
            </a:r>
            <a:r>
              <a:rPr lang="tr-TR" dirty="0" smtClean="0"/>
              <a:t> kişiler, </a:t>
            </a:r>
            <a:r>
              <a:rPr lang="tr-TR" dirty="0" smtClean="0">
                <a:solidFill>
                  <a:srgbClr val="FF0000"/>
                </a:solidFill>
              </a:rPr>
              <a:t>tebliğ evrakını üç ay </a:t>
            </a:r>
            <a:r>
              <a:rPr lang="tr-TR" dirty="0" smtClean="0"/>
              <a:t>saklamakla yükümlüdürler. Tebliğ evrakının belirli süre içermesi durumunda, bu evrak </a:t>
            </a:r>
            <a:r>
              <a:rPr lang="tr-TR" dirty="0" smtClean="0">
                <a:solidFill>
                  <a:srgbClr val="0070C0"/>
                </a:solidFill>
              </a:rPr>
              <a:t>içerdiği sürenin bitiminden itibaren üç ay daha saklanı</a:t>
            </a:r>
            <a:r>
              <a:rPr lang="tr-TR" dirty="0" smtClean="0"/>
              <a:t>r. Bu süreden sonra tebliğ evrakı hakkında yapılacak işlemler ilgili kurumların mevzuatına tâbidir.</a:t>
            </a:r>
          </a:p>
          <a:p>
            <a:r>
              <a:rPr lang="tr-TR" dirty="0" smtClean="0"/>
              <a:t>(2) 29 ve 31 inci maddeler gereğince yapılan tebligatlarda kapıya yapıştırılan ihbarname </a:t>
            </a:r>
            <a:r>
              <a:rPr lang="tr-TR" b="1" dirty="0" smtClean="0">
                <a:solidFill>
                  <a:srgbClr val="0070C0"/>
                </a:solidFill>
              </a:rPr>
              <a:t>on gün süreyle kapıda kalır.</a:t>
            </a:r>
            <a:r>
              <a:rPr lang="tr-TR" dirty="0" smtClean="0"/>
              <a:t> (md 33)</a:t>
            </a:r>
          </a:p>
          <a:p>
            <a:endParaRPr lang="tr-T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847928"/>
          </a:xfrm>
        </p:spPr>
        <p:txBody>
          <a:bodyPr>
            <a:normAutofit fontScale="92500"/>
          </a:bodyPr>
          <a:lstStyle/>
          <a:p>
            <a:r>
              <a:rPr lang="tr-TR" b="1" dirty="0" smtClean="0"/>
              <a:t>Muhatap yerine tebligat yapılacak kişinin yaş ve ehliyet şartı</a:t>
            </a:r>
            <a:endParaRPr lang="tr-TR" dirty="0" smtClean="0"/>
          </a:p>
          <a:p>
            <a:r>
              <a:rPr lang="tr-TR" dirty="0" smtClean="0"/>
              <a:t>(1) Muhatap yerine kendisine tebliğ yapılacak kişinin </a:t>
            </a:r>
            <a:r>
              <a:rPr lang="tr-TR" dirty="0" smtClean="0">
                <a:solidFill>
                  <a:srgbClr val="FF0000"/>
                </a:solidFill>
              </a:rPr>
              <a:t>görünüşüne nazaran </a:t>
            </a:r>
            <a:r>
              <a:rPr lang="tr-TR" dirty="0" err="1" smtClean="0">
                <a:solidFill>
                  <a:srgbClr val="FF0000"/>
                </a:solidFill>
              </a:rPr>
              <a:t>onsekiz</a:t>
            </a:r>
            <a:r>
              <a:rPr lang="tr-TR" dirty="0" smtClean="0">
                <a:solidFill>
                  <a:srgbClr val="FF0000"/>
                </a:solidFill>
              </a:rPr>
              <a:t> yaşından aşağı olmaması </a:t>
            </a:r>
            <a:r>
              <a:rPr lang="tr-TR" dirty="0" smtClean="0"/>
              <a:t>ve açıkça anlaşılır bir şekilde </a:t>
            </a:r>
            <a:r>
              <a:rPr lang="tr-TR" dirty="0" smtClean="0">
                <a:solidFill>
                  <a:srgbClr val="FF0000"/>
                </a:solidFill>
              </a:rPr>
              <a:t>ehliyetsiz bulunmaması </a:t>
            </a:r>
            <a:r>
              <a:rPr lang="tr-TR" dirty="0" smtClean="0"/>
              <a:t>gerekir.</a:t>
            </a:r>
          </a:p>
          <a:p>
            <a:r>
              <a:rPr lang="tr-TR" dirty="0" smtClean="0"/>
              <a:t>(2) Akıl hastalığı, akıl zayıflığı veya diğer bir hastalık ya da engel sebebiyle kendisi ile </a:t>
            </a:r>
            <a:r>
              <a:rPr lang="tr-TR" dirty="0" smtClean="0">
                <a:solidFill>
                  <a:srgbClr val="FF0000"/>
                </a:solidFill>
              </a:rPr>
              <a:t>anlaşma imkânı olmayan kişiye tebligat</a:t>
            </a:r>
            <a:r>
              <a:rPr lang="tr-TR" dirty="0" smtClean="0"/>
              <a:t> yapılmaz.</a:t>
            </a:r>
          </a:p>
          <a:p>
            <a:r>
              <a:rPr lang="tr-TR" dirty="0" smtClean="0"/>
              <a:t>(3) Muhatap adına kendisine tebligat yapılacak olan, görünüşüne nazaran </a:t>
            </a:r>
            <a:r>
              <a:rPr lang="tr-TR" dirty="0" err="1" smtClean="0"/>
              <a:t>onsekiz</a:t>
            </a:r>
            <a:r>
              <a:rPr lang="tr-TR" dirty="0" smtClean="0"/>
              <a:t> yaşından aşağı veya açıkça anlaşılır bir şekilde ehliyetsiz olur ve o adreste muhatap yerine tebligat yapılacak başka bir kişi de bulunmazsa </a:t>
            </a:r>
            <a:r>
              <a:rPr lang="tr-TR" dirty="0" smtClean="0">
                <a:solidFill>
                  <a:srgbClr val="FF0000"/>
                </a:solidFill>
              </a:rPr>
              <a:t>30 ve 31 inci madde hükümlerine göre işlem yapılır. (</a:t>
            </a:r>
            <a:r>
              <a:rPr lang="tr-TR" sz="2400" dirty="0">
                <a:solidFill>
                  <a:srgbClr val="7030A0"/>
                </a:solidFill>
              </a:rPr>
              <a:t>o yerin muhtar veya ihtiyar heyeti veya meclisi üyesinden birine ya da kolluk amir veya </a:t>
            </a:r>
            <a:r>
              <a:rPr lang="tr-TR" sz="2400" dirty="0" smtClean="0">
                <a:solidFill>
                  <a:srgbClr val="7030A0"/>
                </a:solidFill>
              </a:rPr>
              <a:t>memuru</a:t>
            </a:r>
            <a:r>
              <a:rPr lang="tr-TR" sz="2400" dirty="0" smtClean="0">
                <a:solidFill>
                  <a:srgbClr val="FF0000"/>
                </a:solidFill>
              </a:rPr>
              <a:t>) </a:t>
            </a:r>
            <a:r>
              <a:rPr lang="tr-TR" dirty="0" smtClean="0"/>
              <a:t>(md 34)</a:t>
            </a:r>
          </a:p>
          <a:p>
            <a:endParaRPr lang="tr-T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88640"/>
            <a:ext cx="8229600" cy="6135960"/>
          </a:xfrm>
        </p:spPr>
        <p:txBody>
          <a:bodyPr>
            <a:normAutofit fontScale="92500" lnSpcReduction="10000"/>
          </a:bodyPr>
          <a:lstStyle/>
          <a:p>
            <a:r>
              <a:rPr lang="tr-TR" b="1" dirty="0" smtClean="0"/>
              <a:t>Tebliğ mazbatasında bulunması gereken bilgiler ve tanzimi</a:t>
            </a:r>
            <a:endParaRPr lang="tr-TR" dirty="0" smtClean="0"/>
          </a:p>
          <a:p>
            <a:r>
              <a:rPr lang="tr-TR" dirty="0" smtClean="0"/>
              <a:t>(1) Tebliğ bir </a:t>
            </a:r>
            <a:r>
              <a:rPr lang="tr-TR" dirty="0" smtClean="0">
                <a:hlinkClick r:id="rId2" action="ppaction://hlinkfile"/>
              </a:rPr>
              <a:t>mazbata</a:t>
            </a:r>
            <a:r>
              <a:rPr lang="tr-TR" dirty="0" smtClean="0"/>
              <a:t> ile belgelendirilir. Bu mazbatanın;</a:t>
            </a:r>
          </a:p>
          <a:p>
            <a:r>
              <a:rPr lang="tr-TR" dirty="0" smtClean="0"/>
              <a:t>a) Tebliği çıkaran merciin adını,</a:t>
            </a:r>
          </a:p>
          <a:p>
            <a:r>
              <a:rPr lang="tr-TR" dirty="0" smtClean="0"/>
              <a:t>b) Tebliği isteyen tarafın adını, soyadını ve adresini,</a:t>
            </a:r>
          </a:p>
          <a:p>
            <a:r>
              <a:rPr lang="tr-TR" dirty="0" smtClean="0"/>
              <a:t>c) Muhatabın adını, soyadını ve adresini,</a:t>
            </a:r>
          </a:p>
          <a:p>
            <a:r>
              <a:rPr lang="tr-TR" dirty="0" smtClean="0"/>
              <a:t>ç) Tebliğin konusunu,</a:t>
            </a:r>
          </a:p>
          <a:p>
            <a:r>
              <a:rPr lang="tr-TR" dirty="0" smtClean="0"/>
              <a:t>d) Tebliğin kime yapıldığını ve </a:t>
            </a:r>
            <a:r>
              <a:rPr lang="tr-TR" dirty="0" smtClean="0">
                <a:solidFill>
                  <a:srgbClr val="FF0000"/>
                </a:solidFill>
              </a:rPr>
              <a:t>tebliğ muhatabından başkasına yapılmış ise</a:t>
            </a:r>
            <a:r>
              <a:rPr lang="tr-TR" dirty="0" smtClean="0"/>
              <a:t> o kişinin adını, soyadını, adresini ve 34 üncü madde gereğince tebellüğe ehil </a:t>
            </a:r>
            <a:r>
              <a:rPr lang="tr-TR" dirty="0" smtClean="0">
                <a:solidFill>
                  <a:srgbClr val="FF0000"/>
                </a:solidFill>
              </a:rPr>
              <a:t>(18 YAŞ, AKIL SAĞLIĞI YERİNDE)</a:t>
            </a:r>
            <a:r>
              <a:rPr lang="tr-TR" dirty="0" smtClean="0"/>
              <a:t>  olduğunu,</a:t>
            </a:r>
          </a:p>
          <a:p>
            <a:r>
              <a:rPr lang="tr-TR" dirty="0" smtClean="0"/>
              <a:t>e) Tebliğ tarihini, saatini ve nerede yapıldığını,</a:t>
            </a:r>
          </a:p>
          <a:p>
            <a:r>
              <a:rPr lang="tr-TR" dirty="0" smtClean="0"/>
              <a:t>f) 30 uncu ve 31 inci maddelerdeki durumların gerçekleşmesi halinde bu hususlarla ilgili hangi işlemlerin yapıldığını,adreste bulunmama ve kaçınma için gösterilen sebebi,</a:t>
            </a:r>
          </a:p>
          <a:p>
            <a:endParaRPr lang="tr-T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64704"/>
            <a:ext cx="8229600" cy="5559896"/>
          </a:xfrm>
        </p:spPr>
        <p:txBody>
          <a:bodyPr>
            <a:normAutofit fontScale="85000" lnSpcReduction="20000"/>
          </a:bodyPr>
          <a:lstStyle/>
          <a:p>
            <a:r>
              <a:rPr lang="tr-TR" dirty="0" smtClean="0"/>
              <a:t>g) Tebligatın </a:t>
            </a:r>
            <a:r>
              <a:rPr lang="tr-TR" dirty="0" smtClean="0">
                <a:solidFill>
                  <a:srgbClr val="FF0000"/>
                </a:solidFill>
              </a:rPr>
              <a:t>adres kayıt sistemindeki </a:t>
            </a:r>
            <a:r>
              <a:rPr lang="tr-TR" dirty="0" smtClean="0"/>
              <a:t>yerleşim yeri adresine yapılması durumunda buna ilişkin kaydı,</a:t>
            </a:r>
          </a:p>
          <a:p>
            <a:r>
              <a:rPr lang="tr-TR" dirty="0" smtClean="0"/>
              <a:t>ğ) Tebliğ evrakı </a:t>
            </a:r>
            <a:r>
              <a:rPr lang="tr-TR" dirty="0" smtClean="0">
                <a:solidFill>
                  <a:srgbClr val="FF0000"/>
                </a:solidFill>
              </a:rPr>
              <a:t>kime verilmiş ise </a:t>
            </a:r>
            <a:r>
              <a:rPr lang="tr-TR" dirty="0" smtClean="0"/>
              <a:t>onun adı, soyadı,sıfatı ve imzası ile tebliğ memurunun adı, soyadı ve imzasını,</a:t>
            </a:r>
          </a:p>
          <a:p>
            <a:r>
              <a:rPr lang="tr-TR" dirty="0" smtClean="0"/>
              <a:t>içermesi gerekir.</a:t>
            </a:r>
          </a:p>
          <a:p>
            <a:r>
              <a:rPr lang="tr-TR" dirty="0" smtClean="0"/>
              <a:t>(2) Tebliğ mazbatasında yukarıda belirtilen hususları kaydetmek için yeterli alan bulunmaması halinde tebliğ memuru </a:t>
            </a:r>
            <a:r>
              <a:rPr lang="tr-TR" dirty="0" smtClean="0">
                <a:solidFill>
                  <a:srgbClr val="FF0000"/>
                </a:solidFill>
              </a:rPr>
              <a:t>usulüne uygun şekilde mazbataya eklenti </a:t>
            </a:r>
            <a:r>
              <a:rPr lang="tr-TR" dirty="0" smtClean="0"/>
              <a:t>yapabilir.</a:t>
            </a:r>
          </a:p>
          <a:p>
            <a:r>
              <a:rPr lang="tr-TR" dirty="0" smtClean="0"/>
              <a:t>(3) Bu maddeye göre hazırlanarak bastırılan ve tebligatı çıkaran merci tarafından tanzim edilen ek-1’de yer alan (3) numaralı örnek tebliğ mazbatasının ilgili bölümleri </a:t>
            </a:r>
            <a:r>
              <a:rPr lang="tr-TR" dirty="0" smtClean="0">
                <a:solidFill>
                  <a:srgbClr val="FF0000"/>
                </a:solidFill>
              </a:rPr>
              <a:t>tebliğ memuru tarafından tebliğ yerinde düzenlenir.</a:t>
            </a:r>
          </a:p>
          <a:p>
            <a:r>
              <a:rPr lang="tr-TR" dirty="0" smtClean="0"/>
              <a:t>(4) Tebliğ mazbatası, tebliği çıkaran merci ve tebliğ memuru tarafından </a:t>
            </a:r>
            <a:r>
              <a:rPr lang="tr-TR" dirty="0" smtClean="0">
                <a:solidFill>
                  <a:srgbClr val="FF0000"/>
                </a:solidFill>
              </a:rPr>
              <a:t>okunaklı </a:t>
            </a:r>
            <a:r>
              <a:rPr lang="tr-TR" dirty="0" smtClean="0"/>
              <a:t>şekilde düzenlenir.</a:t>
            </a:r>
          </a:p>
          <a:p>
            <a:r>
              <a:rPr lang="tr-TR" dirty="0" smtClean="0"/>
              <a:t>(5) Tebliğ mazbatasında muhatabın </a:t>
            </a:r>
            <a:r>
              <a:rPr lang="tr-TR" dirty="0" smtClean="0">
                <a:solidFill>
                  <a:srgbClr val="FF0000"/>
                </a:solidFill>
              </a:rPr>
              <a:t>birden fazla adresine yer </a:t>
            </a:r>
            <a:r>
              <a:rPr lang="tr-TR" dirty="0" smtClean="0"/>
              <a:t>verilemez. Aksi halde tebliğ mazbatası tebligatı çıkaran mercie iade edilir. (Md 35)</a:t>
            </a:r>
          </a:p>
          <a:p>
            <a:endParaRPr lang="tr-T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457200" y="404812"/>
          <a:ext cx="8229600" cy="5688483"/>
        </p:xfrm>
        <a:graphic>
          <a:graphicData uri="http://schemas.openxmlformats.org/drawingml/2006/table">
            <a:tbl>
              <a:tblPr firstRow="1" bandRow="1">
                <a:tableStyleId>{5C22544A-7EE6-4342-B048-85BDC9FD1C3A}</a:tableStyleId>
              </a:tblPr>
              <a:tblGrid>
                <a:gridCol w="8229600"/>
              </a:tblGrid>
              <a:tr h="5688483">
                <a:tc>
                  <a:txBody>
                    <a:bodyPr/>
                    <a:lstStyle/>
                    <a:p>
                      <a:pPr>
                        <a:lnSpc>
                          <a:spcPct val="115000"/>
                        </a:lnSpc>
                        <a:spcAft>
                          <a:spcPts val="0"/>
                        </a:spcAft>
                      </a:pPr>
                      <a:endParaRPr lang="tr-TR" sz="1000" dirty="0">
                        <a:latin typeface="Calibri"/>
                        <a:ea typeface="Calibri"/>
                        <a:cs typeface="Times New Roman"/>
                      </a:endParaRPr>
                    </a:p>
                    <a:p>
                      <a:pPr algn="ctr">
                        <a:lnSpc>
                          <a:spcPct val="115000"/>
                        </a:lnSpc>
                        <a:spcAft>
                          <a:spcPts val="0"/>
                        </a:spcAft>
                      </a:pPr>
                      <a:r>
                        <a:rPr lang="tr-TR" sz="1000" b="1" dirty="0">
                          <a:latin typeface="Calibri"/>
                          <a:ea typeface="Calibri"/>
                          <a:cs typeface="Times New Roman"/>
                        </a:rPr>
                        <a:t>TEBLİĞ MAZBATASI</a:t>
                      </a:r>
                      <a:endParaRPr lang="tr-TR" sz="1100" dirty="0">
                        <a:latin typeface="Calibri"/>
                        <a:ea typeface="Calibri"/>
                        <a:cs typeface="Times New Roman"/>
                      </a:endParaRPr>
                    </a:p>
                    <a:p>
                      <a:pPr>
                        <a:lnSpc>
                          <a:spcPct val="115000"/>
                        </a:lnSpc>
                        <a:spcAft>
                          <a:spcPts val="0"/>
                        </a:spcAft>
                      </a:pPr>
                      <a:r>
                        <a:rPr lang="tr-TR" sz="1000" dirty="0">
                          <a:latin typeface="Calibri"/>
                          <a:ea typeface="Calibri"/>
                          <a:cs typeface="Times New Roman"/>
                        </a:rPr>
                        <a:t>Tebliğ evrakı;</a:t>
                      </a:r>
                      <a:endParaRPr lang="tr-TR" sz="1100" dirty="0">
                        <a:latin typeface="Calibri"/>
                        <a:ea typeface="Calibri"/>
                        <a:cs typeface="Times New Roman"/>
                      </a:endParaRPr>
                    </a:p>
                    <a:p>
                      <a:pPr algn="just">
                        <a:lnSpc>
                          <a:spcPct val="115000"/>
                        </a:lnSpc>
                        <a:spcAft>
                          <a:spcPts val="0"/>
                        </a:spcAft>
                      </a:pPr>
                      <a:r>
                        <a:rPr lang="tr-TR" sz="1000" dirty="0">
                          <a:latin typeface="Calibri"/>
                          <a:ea typeface="Calibri"/>
                          <a:cs typeface="Times New Roman"/>
                        </a:rPr>
                        <a:t>1 – Adresinde veya ……………...……..............…… ……………………muhatap…………..</a:t>
                      </a:r>
                      <a:endParaRPr lang="tr-TR" sz="1100" dirty="0">
                        <a:latin typeface="Calibri"/>
                        <a:ea typeface="Calibri"/>
                        <a:cs typeface="Times New Roman"/>
                      </a:endParaRPr>
                    </a:p>
                    <a:p>
                      <a:pPr algn="just">
                        <a:lnSpc>
                          <a:spcPct val="115000"/>
                        </a:lnSpc>
                        <a:spcAft>
                          <a:spcPts val="0"/>
                        </a:spcAft>
                      </a:pPr>
                      <a:r>
                        <a:rPr lang="tr-TR" sz="1000" dirty="0">
                          <a:latin typeface="Calibri"/>
                          <a:ea typeface="Calibri"/>
                          <a:cs typeface="Times New Roman"/>
                        </a:rPr>
                        <a:t>………………………………………...……..…………………………………………………</a:t>
                      </a:r>
                      <a:endParaRPr lang="tr-TR" sz="1100" dirty="0">
                        <a:latin typeface="Calibri"/>
                        <a:ea typeface="Calibri"/>
                        <a:cs typeface="Times New Roman"/>
                      </a:endParaRPr>
                    </a:p>
                    <a:p>
                      <a:pPr algn="just">
                        <a:lnSpc>
                          <a:spcPct val="115000"/>
                        </a:lnSpc>
                        <a:spcAft>
                          <a:spcPts val="0"/>
                        </a:spcAft>
                      </a:pPr>
                      <a:r>
                        <a:rPr lang="tr-TR" sz="1000" dirty="0">
                          <a:latin typeface="Calibri"/>
                          <a:ea typeface="Calibri"/>
                          <a:cs typeface="Times New Roman"/>
                        </a:rPr>
                        <a:t>2 – …………………………………...…..………………………….sebebiyle muhatap yerine</a:t>
                      </a:r>
                      <a:endParaRPr lang="tr-TR" sz="1100" dirty="0">
                        <a:latin typeface="Calibri"/>
                        <a:ea typeface="Calibri"/>
                        <a:cs typeface="Times New Roman"/>
                      </a:endParaRPr>
                    </a:p>
                    <a:p>
                      <a:pPr algn="just">
                        <a:lnSpc>
                          <a:spcPct val="115000"/>
                        </a:lnSpc>
                        <a:spcAft>
                          <a:spcPts val="0"/>
                        </a:spcAft>
                      </a:pPr>
                      <a:r>
                        <a:rPr lang="tr-TR" sz="1000" dirty="0">
                          <a:latin typeface="Calibri"/>
                          <a:ea typeface="Calibri"/>
                          <a:cs typeface="Times New Roman"/>
                        </a:rPr>
                        <a:t>………………. ………………………………………………………………………………...</a:t>
                      </a:r>
                      <a:endParaRPr lang="tr-TR" sz="1100" dirty="0">
                        <a:latin typeface="Calibri"/>
                        <a:ea typeface="Calibri"/>
                        <a:cs typeface="Times New Roman"/>
                      </a:endParaRPr>
                    </a:p>
                    <a:p>
                      <a:pPr>
                        <a:lnSpc>
                          <a:spcPct val="115000"/>
                        </a:lnSpc>
                        <a:spcAft>
                          <a:spcPts val="0"/>
                        </a:spcAft>
                      </a:pPr>
                      <a:r>
                        <a:rPr lang="tr-TR" sz="1000" dirty="0">
                          <a:latin typeface="Calibri"/>
                          <a:ea typeface="Calibri"/>
                          <a:cs typeface="Times New Roman"/>
                        </a:rPr>
                        <a:t>3 – Tebliğ yapılması …………………….……..……………sebebiyle temin edilemediğinden ………………………….………..……………………………………………………………..</a:t>
                      </a:r>
                      <a:endParaRPr lang="tr-TR" sz="1100" dirty="0">
                        <a:latin typeface="Calibri"/>
                        <a:ea typeface="Calibri"/>
                        <a:cs typeface="Times New Roman"/>
                      </a:endParaRPr>
                    </a:p>
                    <a:p>
                      <a:pPr>
                        <a:lnSpc>
                          <a:spcPct val="115000"/>
                        </a:lnSpc>
                        <a:spcAft>
                          <a:spcPts val="0"/>
                        </a:spcAft>
                      </a:pPr>
                      <a:r>
                        <a:rPr lang="tr-TR" sz="1000" dirty="0">
                          <a:latin typeface="Calibri"/>
                          <a:ea typeface="Calibri"/>
                          <a:cs typeface="Times New Roman"/>
                        </a:rPr>
                        <a:t>…………………………………………….……..……………………………..........................</a:t>
                      </a:r>
                      <a:endParaRPr lang="tr-TR" sz="1100" dirty="0">
                        <a:latin typeface="Calibri"/>
                        <a:ea typeface="Calibri"/>
                        <a:cs typeface="Times New Roman"/>
                      </a:endParaRPr>
                    </a:p>
                    <a:p>
                      <a:pPr algn="just">
                        <a:lnSpc>
                          <a:spcPct val="115000"/>
                        </a:lnSpc>
                        <a:spcAft>
                          <a:spcPts val="0"/>
                        </a:spcAft>
                      </a:pPr>
                      <a:r>
                        <a:rPr lang="tr-TR" sz="1000" dirty="0">
                          <a:latin typeface="Calibri"/>
                          <a:ea typeface="Calibri"/>
                          <a:cs typeface="Times New Roman"/>
                        </a:rPr>
                        <a:t>4 – Muhatabın muvakkaten …………….....…………………………………………………...</a:t>
                      </a:r>
                      <a:endParaRPr lang="tr-TR" sz="1100" dirty="0">
                        <a:latin typeface="Calibri"/>
                        <a:ea typeface="Calibri"/>
                        <a:cs typeface="Times New Roman"/>
                      </a:endParaRPr>
                    </a:p>
                    <a:p>
                      <a:pPr algn="just">
                        <a:lnSpc>
                          <a:spcPct val="115000"/>
                        </a:lnSpc>
                        <a:spcAft>
                          <a:spcPts val="0"/>
                        </a:spcAft>
                      </a:pPr>
                      <a:r>
                        <a:rPr lang="tr-TR" sz="1000" dirty="0">
                          <a:latin typeface="Calibri"/>
                          <a:ea typeface="Calibri"/>
                          <a:cs typeface="Times New Roman"/>
                        </a:rPr>
                        <a:t>gittiği….……………………………………………….…………………………….tarafından </a:t>
                      </a:r>
                      <a:endParaRPr lang="tr-TR" sz="1100" dirty="0">
                        <a:latin typeface="Calibri"/>
                        <a:ea typeface="Calibri"/>
                        <a:cs typeface="Times New Roman"/>
                      </a:endParaRPr>
                    </a:p>
                    <a:p>
                      <a:pPr algn="just">
                        <a:lnSpc>
                          <a:spcPct val="115000"/>
                        </a:lnSpc>
                        <a:spcAft>
                          <a:spcPts val="0"/>
                        </a:spcAft>
                      </a:pPr>
                      <a:r>
                        <a:rPr lang="tr-TR" sz="1000" dirty="0">
                          <a:latin typeface="Calibri"/>
                          <a:ea typeface="Calibri"/>
                          <a:cs typeface="Times New Roman"/>
                        </a:rPr>
                        <a:t>bildirildiğinden…………………………………………………………………………………</a:t>
                      </a:r>
                      <a:endParaRPr lang="tr-TR" sz="1100" dirty="0">
                        <a:latin typeface="Calibri"/>
                        <a:ea typeface="Calibri"/>
                        <a:cs typeface="Times New Roman"/>
                      </a:endParaRPr>
                    </a:p>
                    <a:p>
                      <a:pPr algn="just">
                        <a:lnSpc>
                          <a:spcPct val="115000"/>
                        </a:lnSpc>
                        <a:spcAft>
                          <a:spcPts val="0"/>
                        </a:spcAft>
                      </a:pPr>
                      <a:r>
                        <a:rPr lang="tr-TR" sz="1000" dirty="0">
                          <a:latin typeface="Calibri"/>
                          <a:ea typeface="Calibri"/>
                          <a:cs typeface="Times New Roman"/>
                        </a:rPr>
                        <a:t>5 – (……………....…..) mehil tayin edilip (ikinci defa) tebligat çıkarıldığından keyfiyet haber verilerek muhatap yerine ………….……………………………………………………..</a:t>
                      </a:r>
                      <a:endParaRPr lang="tr-TR" sz="1100" dirty="0">
                        <a:latin typeface="Calibri"/>
                        <a:ea typeface="Calibri"/>
                        <a:cs typeface="Times New Roman"/>
                      </a:endParaRPr>
                    </a:p>
                    <a:p>
                      <a:pPr algn="just">
                        <a:lnSpc>
                          <a:spcPct val="115000"/>
                        </a:lnSpc>
                        <a:spcAft>
                          <a:spcPts val="0"/>
                        </a:spcAft>
                      </a:pPr>
                      <a:r>
                        <a:rPr lang="tr-TR" sz="1000" dirty="0">
                          <a:latin typeface="Calibri"/>
                          <a:ea typeface="Calibri"/>
                          <a:cs typeface="Times New Roman"/>
                        </a:rPr>
                        <a:t>    …………………………………………….………………………………………………….</a:t>
                      </a:r>
                      <a:endParaRPr lang="tr-TR" sz="1100" dirty="0">
                        <a:latin typeface="Calibri"/>
                        <a:ea typeface="Calibri"/>
                        <a:cs typeface="Times New Roman"/>
                      </a:endParaRPr>
                    </a:p>
                    <a:p>
                      <a:pPr algn="just">
                        <a:lnSpc>
                          <a:spcPct val="115000"/>
                        </a:lnSpc>
                        <a:spcAft>
                          <a:spcPts val="0"/>
                        </a:spcAft>
                      </a:pPr>
                      <a:r>
                        <a:rPr lang="tr-TR" sz="1000" dirty="0">
                          <a:latin typeface="Calibri"/>
                          <a:ea typeface="Calibri"/>
                          <a:cs typeface="Times New Roman"/>
                        </a:rPr>
                        <a:t>6 –………………………………..……………….……..……..tebellüğden imtina ettiğinden   …………………………………………….………….…………………………………………</a:t>
                      </a:r>
                      <a:endParaRPr lang="tr-TR" sz="1100" dirty="0">
                        <a:latin typeface="Calibri"/>
                        <a:ea typeface="Calibri"/>
                        <a:cs typeface="Times New Roman"/>
                      </a:endParaRPr>
                    </a:p>
                    <a:p>
                      <a:pPr algn="just">
                        <a:lnSpc>
                          <a:spcPct val="115000"/>
                        </a:lnSpc>
                        <a:spcAft>
                          <a:spcPts val="0"/>
                        </a:spcAft>
                      </a:pPr>
                      <a:r>
                        <a:rPr lang="tr-TR" sz="1000" dirty="0">
                          <a:latin typeface="Calibri"/>
                          <a:ea typeface="Calibri"/>
                          <a:cs typeface="Times New Roman"/>
                        </a:rPr>
                        <a:t>7 – Adreste kimse bulunmaması üzerine…………...……….………………………………….</a:t>
                      </a:r>
                      <a:endParaRPr lang="tr-TR" sz="1100" dirty="0">
                        <a:latin typeface="Calibri"/>
                        <a:ea typeface="Calibri"/>
                        <a:cs typeface="Times New Roman"/>
                      </a:endParaRPr>
                    </a:p>
                    <a:p>
                      <a:pPr algn="just">
                        <a:lnSpc>
                          <a:spcPct val="115000"/>
                        </a:lnSpc>
                        <a:spcAft>
                          <a:spcPts val="0"/>
                        </a:spcAft>
                      </a:pPr>
                      <a:r>
                        <a:rPr lang="tr-TR" sz="1000" dirty="0">
                          <a:latin typeface="Calibri"/>
                          <a:ea typeface="Calibri"/>
                          <a:cs typeface="Times New Roman"/>
                        </a:rPr>
                        <a:t>  …………………………………………………...……………………………………………</a:t>
                      </a:r>
                      <a:endParaRPr lang="tr-TR" sz="1100" dirty="0">
                        <a:latin typeface="Calibri"/>
                        <a:ea typeface="Calibri"/>
                        <a:cs typeface="Times New Roman"/>
                      </a:endParaRPr>
                    </a:p>
                    <a:p>
                      <a:pPr algn="just">
                        <a:lnSpc>
                          <a:spcPct val="115000"/>
                        </a:lnSpc>
                        <a:spcAft>
                          <a:spcPts val="0"/>
                        </a:spcAft>
                      </a:pPr>
                      <a:r>
                        <a:rPr lang="tr-TR" sz="1000" dirty="0">
                          <a:latin typeface="Calibri"/>
                          <a:ea typeface="Calibri"/>
                          <a:cs typeface="Times New Roman"/>
                        </a:rPr>
                        <a:t>8 – Tebliğ yapılacak kimse………………..………...………………………………………...</a:t>
                      </a:r>
                      <a:endParaRPr lang="tr-TR" sz="1100" dirty="0">
                        <a:latin typeface="Calibri"/>
                        <a:ea typeface="Calibri"/>
                        <a:cs typeface="Times New Roman"/>
                      </a:endParaRPr>
                    </a:p>
                    <a:p>
                      <a:pPr algn="just">
                        <a:lnSpc>
                          <a:spcPct val="115000"/>
                        </a:lnSpc>
                        <a:spcAft>
                          <a:spcPts val="0"/>
                        </a:spcAft>
                      </a:pPr>
                      <a:r>
                        <a:rPr lang="tr-TR" sz="1000" dirty="0">
                          <a:latin typeface="Calibri"/>
                          <a:ea typeface="Calibri"/>
                          <a:cs typeface="Times New Roman"/>
                        </a:rPr>
                        <a:t>sebebiyle imtina ettiğinden………………………………………………………………..……</a:t>
                      </a:r>
                      <a:endParaRPr lang="tr-TR" sz="1100" dirty="0">
                        <a:latin typeface="Calibri"/>
                        <a:ea typeface="Calibri"/>
                        <a:cs typeface="Times New Roman"/>
                      </a:endParaRPr>
                    </a:p>
                    <a:p>
                      <a:pPr algn="just">
                        <a:lnSpc>
                          <a:spcPct val="115000"/>
                        </a:lnSpc>
                        <a:spcAft>
                          <a:spcPts val="0"/>
                        </a:spcAft>
                      </a:pPr>
                      <a:r>
                        <a:rPr lang="tr-TR" sz="1000" dirty="0">
                          <a:latin typeface="Calibri"/>
                          <a:ea typeface="Calibri"/>
                          <a:cs typeface="Times New Roman"/>
                        </a:rPr>
                        <a:t>…….………..………. ………….huzurunda ……….……….…………………………………</a:t>
                      </a:r>
                      <a:endParaRPr lang="tr-TR" sz="1100" dirty="0">
                        <a:latin typeface="Calibri"/>
                        <a:ea typeface="Calibri"/>
                        <a:cs typeface="Times New Roman"/>
                      </a:endParaRPr>
                    </a:p>
                    <a:p>
                      <a:pPr algn="ctr">
                        <a:lnSpc>
                          <a:spcPct val="115000"/>
                        </a:lnSpc>
                        <a:spcAft>
                          <a:spcPts val="0"/>
                        </a:spcAft>
                      </a:pPr>
                      <a:r>
                        <a:rPr lang="tr-TR" sz="1000" dirty="0">
                          <a:latin typeface="Calibri"/>
                          <a:ea typeface="Calibri"/>
                          <a:cs typeface="Times New Roman"/>
                        </a:rPr>
                        <a:t>                Tebligat yapılanın</a:t>
                      </a:r>
                      <a:endParaRPr lang="tr-TR" sz="1100" dirty="0">
                        <a:latin typeface="Calibri"/>
                        <a:ea typeface="Calibri"/>
                        <a:cs typeface="Times New Roman"/>
                      </a:endParaRPr>
                    </a:p>
                    <a:p>
                      <a:pPr algn="ctr">
                        <a:lnSpc>
                          <a:spcPct val="115000"/>
                        </a:lnSpc>
                        <a:spcAft>
                          <a:spcPts val="0"/>
                        </a:spcAft>
                      </a:pPr>
                      <a:r>
                        <a:rPr lang="tr-TR" sz="1000" u="sng" dirty="0">
                          <a:latin typeface="Calibri"/>
                          <a:ea typeface="Calibri"/>
                          <a:cs typeface="Times New Roman"/>
                        </a:rPr>
                        <a:t>Tebliğ Tarihi</a:t>
                      </a:r>
                      <a:r>
                        <a:rPr lang="tr-TR" sz="1000" dirty="0">
                          <a:latin typeface="Calibri"/>
                          <a:ea typeface="Calibri"/>
                          <a:cs typeface="Times New Roman"/>
                        </a:rPr>
                        <a:t>                              </a:t>
                      </a:r>
                      <a:r>
                        <a:rPr lang="tr-TR" sz="1000" u="sng" dirty="0">
                          <a:latin typeface="Calibri"/>
                          <a:ea typeface="Calibri"/>
                          <a:cs typeface="Times New Roman"/>
                        </a:rPr>
                        <a:t>(imza veya parmak izi)</a:t>
                      </a:r>
                      <a:r>
                        <a:rPr lang="tr-TR" sz="1000" dirty="0">
                          <a:latin typeface="Calibri"/>
                          <a:ea typeface="Calibri"/>
                          <a:cs typeface="Times New Roman"/>
                        </a:rPr>
                        <a:t>                           </a:t>
                      </a:r>
                      <a:r>
                        <a:rPr lang="tr-TR" sz="1000" u="sng" dirty="0">
                          <a:latin typeface="Calibri"/>
                          <a:ea typeface="Calibri"/>
                          <a:cs typeface="Times New Roman"/>
                        </a:rPr>
                        <a:t>İmza</a:t>
                      </a:r>
                      <a:endParaRPr lang="tr-TR" sz="1100" dirty="0">
                        <a:latin typeface="Calibri"/>
                        <a:ea typeface="Calibri"/>
                        <a:cs typeface="Times New Roman"/>
                      </a:endParaRPr>
                    </a:p>
                    <a:p>
                      <a:pPr>
                        <a:lnSpc>
                          <a:spcPct val="115000"/>
                        </a:lnSpc>
                        <a:spcAft>
                          <a:spcPts val="0"/>
                        </a:spcAft>
                      </a:pPr>
                      <a:r>
                        <a:rPr lang="tr-TR" sz="1000" dirty="0">
                          <a:latin typeface="Calibri"/>
                          <a:ea typeface="Calibri"/>
                          <a:cs typeface="Times New Roman"/>
                        </a:rPr>
                        <a:t>    Tebliğ Memurunun İmzası:</a:t>
                      </a:r>
                      <a:endParaRPr lang="tr-TR" sz="1100" dirty="0">
                        <a:latin typeface="Calibri"/>
                        <a:ea typeface="Calibri"/>
                        <a:cs typeface="Times New Roman"/>
                      </a:endParaRPr>
                    </a:p>
                    <a:p>
                      <a:pPr>
                        <a:lnSpc>
                          <a:spcPct val="115000"/>
                        </a:lnSpc>
                        <a:spcAft>
                          <a:spcPts val="1000"/>
                        </a:spcAft>
                      </a:pPr>
                      <a:r>
                        <a:rPr lang="tr-TR" sz="1000" dirty="0">
                          <a:latin typeface="Calibri"/>
                          <a:ea typeface="Calibri"/>
                          <a:cs typeface="Times New Roman"/>
                        </a:rPr>
                        <a:t>Muhatap adresini değiştirmişse tebliğ memuru tarafından tespit edilen yeni adresi: </a:t>
                      </a:r>
                      <a:endParaRPr lang="tr-TR" sz="1100" dirty="0">
                        <a:latin typeface="Calibri"/>
                        <a:ea typeface="Calibri"/>
                        <a:cs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340768"/>
            <a:ext cx="8229600" cy="4983832"/>
          </a:xfrm>
        </p:spPr>
        <p:txBody>
          <a:bodyPr/>
          <a:lstStyle/>
          <a:p>
            <a:endParaRPr lang="tr-TR" dirty="0" smtClean="0"/>
          </a:p>
          <a:p>
            <a:endParaRPr lang="tr-TR" dirty="0" smtClean="0"/>
          </a:p>
          <a:p>
            <a:r>
              <a:rPr lang="tr-TR" b="1" dirty="0" smtClean="0"/>
              <a:t>Kimlik araştırması</a:t>
            </a:r>
            <a:endParaRPr lang="tr-TR" dirty="0" smtClean="0"/>
          </a:p>
          <a:p>
            <a:r>
              <a:rPr lang="tr-TR" dirty="0" smtClean="0"/>
              <a:t>(1) Tebliğ memuru, tebligat yaparken muhatabın veya bu Yönetmelik hükümlerine göre onun adına tebliğ yapılacak kişilerin kimlikleri ile bu Yönetmelikte belirtilen </a:t>
            </a:r>
            <a:r>
              <a:rPr lang="tr-TR" dirty="0" smtClean="0">
                <a:solidFill>
                  <a:srgbClr val="FF0000"/>
                </a:solidFill>
              </a:rPr>
              <a:t>şartları taşıyıp taşımadıklarını incelemeye yetkilidir. </a:t>
            </a:r>
            <a:r>
              <a:rPr lang="tr-TR" dirty="0" smtClean="0"/>
              <a:t>(md 36)</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315416"/>
            <a:ext cx="8291264" cy="1224136"/>
          </a:xfrm>
        </p:spPr>
        <p:txBody>
          <a:bodyPr>
            <a:normAutofit/>
          </a:bodyPr>
          <a:lstStyle/>
          <a:p>
            <a:r>
              <a:rPr lang="tr-TR" sz="2700" b="1" dirty="0" smtClean="0"/>
              <a:t>Uçak, telgraf ve diğer seri veya özel vasıtalarla tebligat</a:t>
            </a:r>
            <a:r>
              <a:rPr lang="tr-TR" dirty="0" smtClean="0"/>
              <a:t/>
            </a:r>
            <a:br>
              <a:rPr lang="tr-TR" dirty="0" smtClean="0"/>
            </a:br>
            <a:endParaRPr lang="tr-TR" dirty="0"/>
          </a:p>
        </p:txBody>
      </p:sp>
      <p:sp>
        <p:nvSpPr>
          <p:cNvPr id="3" name="2 İçerik Yer Tutucusu"/>
          <p:cNvSpPr>
            <a:spLocks noGrp="1"/>
          </p:cNvSpPr>
          <p:nvPr>
            <p:ph idx="1"/>
          </p:nvPr>
        </p:nvSpPr>
        <p:spPr>
          <a:xfrm>
            <a:off x="457200" y="908720"/>
            <a:ext cx="8229600" cy="5415880"/>
          </a:xfrm>
        </p:spPr>
        <p:txBody>
          <a:bodyPr>
            <a:normAutofit/>
          </a:bodyPr>
          <a:lstStyle/>
          <a:p>
            <a:r>
              <a:rPr lang="tr-TR" dirty="0" smtClean="0">
                <a:latin typeface="Times New Roman" pitchFamily="18" charset="0"/>
                <a:cs typeface="Times New Roman" pitchFamily="18" charset="0"/>
              </a:rPr>
              <a:t>1) Tebligat, uçakla veya postada kullanılan diğer seri ve özel vasıtalarla veya muhtelif işaretli telgraflarla da yaptırılabilir.</a:t>
            </a:r>
          </a:p>
          <a:p>
            <a:r>
              <a:rPr lang="tr-TR" dirty="0" smtClean="0">
                <a:latin typeface="Times New Roman" pitchFamily="18" charset="0"/>
                <a:cs typeface="Times New Roman" pitchFamily="18" charset="0"/>
              </a:rPr>
              <a:t>(2) Tebliğin bu vasıtalardan hangisiyle yapılacağı ilgilinin talebi üzerine veya resen, mahkeme başkanı, hâkim veya tebliği yaptıracak diğer merciler tarafından kararlaştırılır. Talepte bulunan müracaatını yazılı olarak yapmamışsa, talep, ilgili evrak üzerine yazılarak kendisine imzalattırılır.</a:t>
            </a:r>
          </a:p>
          <a:p>
            <a:r>
              <a:rPr lang="tr-TR" dirty="0" smtClean="0">
                <a:latin typeface="Times New Roman" pitchFamily="18" charset="0"/>
                <a:cs typeface="Times New Roman" pitchFamily="18" charset="0"/>
              </a:rPr>
              <a:t>(3) İlgilinin talebi veya resen görülen lüzum üzerine birinci fıkrada yazılı vasıtalardan biriyle tebligat yapılabilmesi için, tebligatı çıkaran merci tarafından sebebinin evrak üzerinde gösterilmesi gerekir. (Yön. Md. 10)</a:t>
            </a:r>
          </a:p>
          <a:p>
            <a:endParaRPr lang="tr-TR" dirty="0">
              <a:latin typeface="Times New Roman" pitchFamily="18" charset="0"/>
              <a:cs typeface="Times New Roman"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847928"/>
          </a:xfrm>
        </p:spPr>
        <p:txBody>
          <a:bodyPr>
            <a:normAutofit fontScale="85000" lnSpcReduction="20000"/>
          </a:bodyPr>
          <a:lstStyle/>
          <a:p>
            <a:r>
              <a:rPr lang="tr-TR" b="1" dirty="0" smtClean="0"/>
              <a:t>İmza edemeyecek durumda olmak</a:t>
            </a:r>
            <a:endParaRPr lang="tr-TR" dirty="0" smtClean="0"/>
          </a:p>
          <a:p>
            <a:r>
              <a:rPr lang="tr-TR" dirty="0" smtClean="0"/>
              <a:t>(1) Kendisine tebliğ yapılacak kişi, imza atacak kadar yazı bilmez veya diğer sebeplerle imza atamayacak durumda bulunursa okuryazar komşulardan bir kimse, </a:t>
            </a:r>
            <a:r>
              <a:rPr lang="tr-TR" dirty="0" smtClean="0">
                <a:solidFill>
                  <a:srgbClr val="0070C0"/>
                </a:solidFill>
              </a:rPr>
              <a:t>okuryazar bir komşu </a:t>
            </a:r>
            <a:r>
              <a:rPr lang="tr-TR" dirty="0" smtClean="0"/>
              <a:t>bulunmaz veya bulunan komşu imzadan kaçınırsa tebliğ memurunun daveti üzerine gelecek olan o </a:t>
            </a:r>
            <a:r>
              <a:rPr lang="tr-TR" dirty="0" smtClean="0">
                <a:solidFill>
                  <a:srgbClr val="0070C0"/>
                </a:solidFill>
              </a:rPr>
              <a:t>mahalle veya köyün muhtar veya ihtiyar heyeti ya da meclisi üyelerinden </a:t>
            </a:r>
            <a:r>
              <a:rPr lang="tr-TR" dirty="0" smtClean="0"/>
              <a:t>birisi yahut bir kolluk görevlisi huzurunda </a:t>
            </a:r>
            <a:r>
              <a:rPr lang="tr-TR" dirty="0" smtClean="0">
                <a:solidFill>
                  <a:srgbClr val="FF0000"/>
                </a:solidFill>
              </a:rPr>
              <a:t>aşağıdaki hükümlere göre tebligat </a:t>
            </a:r>
            <a:r>
              <a:rPr lang="tr-TR" dirty="0" smtClean="0"/>
              <a:t>yapılır:</a:t>
            </a:r>
          </a:p>
          <a:p>
            <a:r>
              <a:rPr lang="tr-TR" dirty="0" smtClean="0"/>
              <a:t>a) Kendisine tebliğ yapılan kişinin sol elinin başparmağı, sol elinin baş parmağı yoksa aynı elinin diğer bir parmağı, sol eli yoksa sağ elinin baş parmağı, bu da yoksa diğer parmaklarından biri bastırılır.</a:t>
            </a:r>
          </a:p>
          <a:p>
            <a:r>
              <a:rPr lang="tr-TR" dirty="0" smtClean="0"/>
              <a:t>b) Tebliğ yapılacak kişinin iki eli de yoksa </a:t>
            </a:r>
            <a:r>
              <a:rPr lang="tr-TR" dirty="0" smtClean="0">
                <a:solidFill>
                  <a:srgbClr val="FF0000"/>
                </a:solidFill>
              </a:rPr>
              <a:t>tebliğ evrakı kendisine </a:t>
            </a:r>
            <a:r>
              <a:rPr lang="tr-TR" dirty="0" smtClean="0"/>
              <a:t>verilir.</a:t>
            </a:r>
          </a:p>
          <a:p>
            <a:r>
              <a:rPr lang="tr-TR" dirty="0" smtClean="0"/>
              <a:t>c) Tebliğ mazbatasında hangi elin hangi parmağının bastırıldığı ve sebebi, tebliğ yapılacak kişinin </a:t>
            </a:r>
            <a:r>
              <a:rPr lang="tr-TR" dirty="0" smtClean="0">
                <a:solidFill>
                  <a:srgbClr val="FF0000"/>
                </a:solidFill>
              </a:rPr>
              <a:t>iki eli de yoksa evrakın kendisine verildiği </a:t>
            </a:r>
            <a:r>
              <a:rPr lang="tr-TR" dirty="0" smtClean="0"/>
              <a:t>ve </a:t>
            </a:r>
            <a:r>
              <a:rPr lang="tr-TR" dirty="0" smtClean="0">
                <a:solidFill>
                  <a:srgbClr val="FF0000"/>
                </a:solidFill>
              </a:rPr>
              <a:t>huzurunda tebligat yapılan şahsın kimliği yazılarak hazır bulunan şahsa da imzalattırılır</a:t>
            </a:r>
            <a:r>
              <a:rPr lang="tr-TR" dirty="0" smtClean="0"/>
              <a:t>. (md 37)</a:t>
            </a:r>
          </a:p>
          <a:p>
            <a:endParaRPr lang="tr-T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5991944"/>
          </a:xfrm>
        </p:spPr>
        <p:txBody>
          <a:bodyPr>
            <a:normAutofit fontScale="85000" lnSpcReduction="20000"/>
          </a:bodyPr>
          <a:lstStyle/>
          <a:p>
            <a:r>
              <a:rPr lang="tr-TR" b="1" dirty="0" smtClean="0"/>
              <a:t>Türkiye’de yabancılara tebligat</a:t>
            </a:r>
            <a:endParaRPr lang="tr-TR" dirty="0" smtClean="0"/>
          </a:p>
          <a:p>
            <a:r>
              <a:rPr lang="tr-TR" dirty="0" smtClean="0"/>
              <a:t>(1) Türkiye’de </a:t>
            </a:r>
            <a:r>
              <a:rPr lang="tr-TR" dirty="0" smtClean="0">
                <a:solidFill>
                  <a:srgbClr val="FF0000"/>
                </a:solidFill>
              </a:rPr>
              <a:t>kendisine tebligat yapılamayacak </a:t>
            </a:r>
            <a:r>
              <a:rPr lang="tr-TR" dirty="0" smtClean="0"/>
              <a:t>olan bir yabancıya tebligat çıkarılması durumunda muhatap, tebliğ memuruna kendisine tebligat yapılamayacağını beyan eder veya tebliğ memuru bu hususu bizzat öğrenirse keyfiyet tebliğ mazbatasına şerh edilerek </a:t>
            </a:r>
            <a:r>
              <a:rPr lang="tr-TR" dirty="0" smtClean="0">
                <a:solidFill>
                  <a:srgbClr val="0070C0"/>
                </a:solidFill>
              </a:rPr>
              <a:t>evrak iade olunur.</a:t>
            </a:r>
          </a:p>
          <a:p>
            <a:r>
              <a:rPr lang="tr-TR" dirty="0" smtClean="0"/>
              <a:t>(2) Muhatap, tebliğ yapılabilecek kişilerden olmasına rağmen, muhatabın adresi, “ülke dışı” muamelesi gören bir yer ise ve tebliğ memuru tebligatı yapamazsa birinci fıkra gereğince işlem yapılır.</a:t>
            </a:r>
          </a:p>
          <a:p>
            <a:r>
              <a:rPr lang="tr-TR" dirty="0" smtClean="0"/>
              <a:t>(3) Birinci ve ikinci fıkralarda belirtilen hallerde, tebellüğden kaçınma gibi bu Yönetmelik hükümlerine göre diğer bir işlem yapılmaz.</a:t>
            </a:r>
          </a:p>
          <a:p>
            <a:r>
              <a:rPr lang="tr-TR" dirty="0" smtClean="0"/>
              <a:t>(4) Birinci ve ikinci fıkralarda belirtilen hallerde tebligatı çıkaran merci, </a:t>
            </a:r>
            <a:r>
              <a:rPr lang="tr-TR" dirty="0" smtClean="0">
                <a:solidFill>
                  <a:srgbClr val="FF0000"/>
                </a:solidFill>
              </a:rPr>
              <a:t>tebliğ evrakını, bağlı olduğu bakanlık kanalıyla Dışişleri Bakanlığına gönderir.</a:t>
            </a:r>
          </a:p>
          <a:p>
            <a:r>
              <a:rPr lang="tr-TR" dirty="0" smtClean="0"/>
              <a:t>(5) Türkiye’de kendilerine tebligat yapılamayacak olan elçi, elçilik katibi gibi kişiler Dışişleri Bakanlığı tarafından belirlenir. (md 45)</a:t>
            </a:r>
          </a:p>
          <a:p>
            <a:endParaRPr lang="tr-T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29600" cy="5919936"/>
          </a:xfrm>
        </p:spPr>
        <p:txBody>
          <a:bodyPr>
            <a:normAutofit fontScale="92500"/>
          </a:bodyPr>
          <a:lstStyle/>
          <a:p>
            <a:r>
              <a:rPr lang="tr-TR" b="1" dirty="0" smtClean="0"/>
              <a:t>Adresin meçhul olması</a:t>
            </a:r>
            <a:endParaRPr lang="tr-TR" dirty="0" smtClean="0"/>
          </a:p>
          <a:p>
            <a:r>
              <a:rPr lang="tr-TR" dirty="0" smtClean="0"/>
              <a:t>(1) Bu Yönetmelik hükümleri uyarınca kendisine </a:t>
            </a:r>
            <a:r>
              <a:rPr lang="tr-TR" dirty="0" smtClean="0">
                <a:solidFill>
                  <a:srgbClr val="FF0000"/>
                </a:solidFill>
              </a:rPr>
              <a:t>tebligat yapılamayan</a:t>
            </a:r>
            <a:r>
              <a:rPr lang="tr-TR" dirty="0" smtClean="0"/>
              <a:t>, tebliğ memuru tarafından </a:t>
            </a:r>
            <a:r>
              <a:rPr lang="tr-TR" dirty="0" smtClean="0">
                <a:solidFill>
                  <a:srgbClr val="FF0000"/>
                </a:solidFill>
              </a:rPr>
              <a:t>adresi tespit edilemeyen</a:t>
            </a:r>
            <a:r>
              <a:rPr lang="tr-TR" dirty="0" smtClean="0"/>
              <a:t>, adres kayıt sisteminde de </a:t>
            </a:r>
            <a:r>
              <a:rPr lang="tr-TR" dirty="0" smtClean="0">
                <a:solidFill>
                  <a:srgbClr val="FF0000"/>
                </a:solidFill>
              </a:rPr>
              <a:t>yerleşim yeri adresi bulunmayan</a:t>
            </a:r>
            <a:r>
              <a:rPr lang="tr-TR" dirty="0" smtClean="0"/>
              <a:t> kişinin adresinin tespiti için </a:t>
            </a:r>
            <a:r>
              <a:rPr lang="tr-TR" dirty="0" smtClean="0">
                <a:solidFill>
                  <a:srgbClr val="FF0000"/>
                </a:solidFill>
              </a:rPr>
              <a:t>tebligatı çıkaran merci </a:t>
            </a:r>
            <a:r>
              <a:rPr lang="tr-TR" dirty="0" smtClean="0"/>
              <a:t>tarafından </a:t>
            </a:r>
            <a:r>
              <a:rPr lang="tr-TR" dirty="0" smtClean="0">
                <a:solidFill>
                  <a:srgbClr val="0070C0"/>
                </a:solidFill>
              </a:rPr>
              <a:t>adres araştırması yapılır</a:t>
            </a:r>
            <a:r>
              <a:rPr lang="tr-TR" dirty="0" smtClean="0"/>
              <a:t>.</a:t>
            </a:r>
          </a:p>
          <a:p>
            <a:r>
              <a:rPr lang="tr-TR" dirty="0" smtClean="0"/>
              <a:t>(2) Tebligatı çıkaran merci, muhatabın adresini öncelikle </a:t>
            </a:r>
            <a:r>
              <a:rPr lang="tr-TR" dirty="0" smtClean="0">
                <a:solidFill>
                  <a:srgbClr val="FF0000"/>
                </a:solidFill>
              </a:rPr>
              <a:t>resmî veya özel kurum ve dairelerden</a:t>
            </a:r>
            <a:r>
              <a:rPr lang="tr-TR" dirty="0" smtClean="0"/>
              <a:t>, bunlardan sonuç alınamadığı takdirde </a:t>
            </a:r>
            <a:r>
              <a:rPr lang="tr-TR" dirty="0" smtClean="0">
                <a:solidFill>
                  <a:srgbClr val="FF0000"/>
                </a:solidFill>
              </a:rPr>
              <a:t>kolluk vasıtasıyla </a:t>
            </a:r>
            <a:r>
              <a:rPr lang="tr-TR" dirty="0" smtClean="0"/>
              <a:t>araştırabilir ve tespit ettirebilir. Yapılan araştırmalara rağmen muhatabın adresinin tespit edilememesi halinde adres </a:t>
            </a:r>
            <a:r>
              <a:rPr lang="tr-TR" dirty="0" smtClean="0">
                <a:solidFill>
                  <a:srgbClr val="FF0000"/>
                </a:solidFill>
              </a:rPr>
              <a:t>meçhul sayılır.</a:t>
            </a:r>
          </a:p>
          <a:p>
            <a:r>
              <a:rPr lang="tr-TR" dirty="0" smtClean="0"/>
              <a:t>(3) Adresi </a:t>
            </a:r>
            <a:r>
              <a:rPr lang="tr-TR" dirty="0" smtClean="0">
                <a:solidFill>
                  <a:srgbClr val="0070C0"/>
                </a:solidFill>
              </a:rPr>
              <a:t>meçhul olanlara tebligat ilanen yapılır.</a:t>
            </a:r>
          </a:p>
          <a:p>
            <a:r>
              <a:rPr lang="tr-TR" dirty="0" smtClean="0"/>
              <a:t>(4) İlânen tebligat, bu maddedeki usuller izlendikten sonra başvurulacak </a:t>
            </a:r>
            <a:r>
              <a:rPr lang="tr-TR" dirty="0" smtClean="0">
                <a:solidFill>
                  <a:srgbClr val="FF0000"/>
                </a:solidFill>
              </a:rPr>
              <a:t>son çaredir</a:t>
            </a:r>
            <a:r>
              <a:rPr lang="tr-TR" dirty="0" smtClean="0"/>
              <a:t>. (Md 48)</a:t>
            </a:r>
          </a:p>
          <a:p>
            <a:endParaRPr lang="tr-T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92696"/>
            <a:ext cx="8507288" cy="5832648"/>
          </a:xfrm>
        </p:spPr>
        <p:txBody>
          <a:bodyPr>
            <a:normAutofit fontScale="77500" lnSpcReduction="20000"/>
          </a:bodyPr>
          <a:lstStyle/>
          <a:p>
            <a:r>
              <a:rPr lang="tr-TR" b="1" dirty="0" smtClean="0"/>
              <a:t>İlanen tebligat usulü</a:t>
            </a:r>
            <a:endParaRPr lang="tr-TR" dirty="0" smtClean="0"/>
          </a:p>
          <a:p>
            <a:r>
              <a:rPr lang="tr-TR" dirty="0" smtClean="0"/>
              <a:t>(1)İlanen tebliğ, 48 inci madde gereğince ilgili merciin sebebini göstermek suretiyle vereceği karar üzerine aşağıdaki şekilde yapılır:</a:t>
            </a:r>
          </a:p>
          <a:p>
            <a:r>
              <a:rPr lang="tr-TR" dirty="0" smtClean="0"/>
              <a:t>a) İlan, kendisine tebliğ yapılacak kişinin en güvenilir bir şekilde öğrenmesini sağlayabilecek ve </a:t>
            </a:r>
            <a:r>
              <a:rPr lang="tr-TR" dirty="0" smtClean="0">
                <a:solidFill>
                  <a:srgbClr val="0070C0"/>
                </a:solidFill>
              </a:rPr>
              <a:t>varsa tebliği çıkaran merciin bulunduğu yerde yayımlanan bir gazetede ve elektronik ortamda Basın İlan Kurumu vasıtasıyla yapılır.</a:t>
            </a:r>
            <a:r>
              <a:rPr lang="tr-TR" dirty="0" smtClean="0"/>
              <a:t> Muhatabın en güvenilir bir şekilde öğrenmesini sağlayabileceği umulan gazete, tebliği çıkaran merciin bulunduğu yerde yayımlanan bir gazete ise, ayrıca bir diğer gazete ile ilan yapılmaz.</a:t>
            </a:r>
          </a:p>
          <a:p>
            <a:r>
              <a:rPr lang="tr-TR" dirty="0" smtClean="0"/>
              <a:t>b) </a:t>
            </a:r>
            <a:r>
              <a:rPr lang="tr-TR" dirty="0" smtClean="0">
                <a:solidFill>
                  <a:srgbClr val="0070C0"/>
                </a:solidFill>
              </a:rPr>
              <a:t>Tebliğ olunacak evrak ve ilan sureti bir ay süreyle tebliği çıkaran mercide herkesin kolayca görebileceği bir yere asılır</a:t>
            </a:r>
            <a:r>
              <a:rPr lang="tr-TR" dirty="0" smtClean="0"/>
              <a:t>.</a:t>
            </a:r>
          </a:p>
          <a:p>
            <a:r>
              <a:rPr lang="tr-TR" dirty="0" smtClean="0"/>
              <a:t>c) Merci, gerekirse, ikinci defa ilan yapılmasına karar verebilir. İkinci ilan da (a) ve (b) bendi hükümlerine göre yapılır. </a:t>
            </a:r>
            <a:r>
              <a:rPr lang="tr-TR" dirty="0" smtClean="0">
                <a:solidFill>
                  <a:srgbClr val="0070C0"/>
                </a:solidFill>
              </a:rPr>
              <a:t>İki ilan arasındaki süre bir haftadan az olamaz</a:t>
            </a:r>
            <a:r>
              <a:rPr lang="tr-TR" dirty="0" smtClean="0"/>
              <a:t>. İkinci ilan, gerekiyorsa </a:t>
            </a:r>
            <a:r>
              <a:rPr lang="tr-TR" dirty="0" smtClean="0">
                <a:solidFill>
                  <a:srgbClr val="0070C0"/>
                </a:solidFill>
              </a:rPr>
              <a:t>yabancı ülke gazeteleriyle de yaptırılabilir.</a:t>
            </a:r>
          </a:p>
          <a:p>
            <a:r>
              <a:rPr lang="tr-TR" dirty="0" smtClean="0"/>
              <a:t>(2) Adresi yabancı ülkede bulunanlara ilan yoluyla tebliğ yapılmasını gerektiren hallerde, tebliği çıkaran merci, tebliğ olunacak evrak ile ilan </a:t>
            </a:r>
            <a:r>
              <a:rPr lang="tr-TR" dirty="0" smtClean="0">
                <a:solidFill>
                  <a:srgbClr val="0070C0"/>
                </a:solidFill>
              </a:rPr>
              <a:t>suretlerini yabancı ülkede bulunan kişinin varsa bilinen en son adresine, ayrıca, iadeli taahhütlü mektupla gönderir </a:t>
            </a:r>
            <a:r>
              <a:rPr lang="tr-TR" dirty="0" smtClean="0"/>
              <a:t>ve posta makbuzunu dosyasında saklar. (Md 49)</a:t>
            </a:r>
          </a:p>
          <a:p>
            <a:endParaRPr lang="tr-T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5991944"/>
          </a:xfrm>
        </p:spPr>
        <p:txBody>
          <a:bodyPr/>
          <a:lstStyle/>
          <a:p>
            <a:endParaRPr lang="tr-TR" dirty="0" smtClean="0"/>
          </a:p>
          <a:p>
            <a:endParaRPr lang="tr-TR" dirty="0" smtClean="0"/>
          </a:p>
          <a:p>
            <a:r>
              <a:rPr lang="tr-TR" b="1" dirty="0" smtClean="0"/>
              <a:t>İlanın yaptırılması</a:t>
            </a:r>
            <a:endParaRPr lang="tr-TR" dirty="0" smtClean="0"/>
          </a:p>
          <a:p>
            <a:r>
              <a:rPr lang="tr-TR" b="1" dirty="0" smtClean="0"/>
              <a:t>– </a:t>
            </a:r>
            <a:r>
              <a:rPr lang="tr-TR" dirty="0" smtClean="0"/>
              <a:t>(1)İlan, tebliği çıkaran merci tarafından masrafı 8 inci maddeye göre ilgilisinden alınarak 49 uncu madde gereğince  yayımlattırılır.</a:t>
            </a:r>
          </a:p>
          <a:p>
            <a:r>
              <a:rPr lang="tr-TR" dirty="0" smtClean="0"/>
              <a:t>(2) İlan yabancı bir ülke gazetesiyle yayımlanacak ise 38 ilâ 41 inci madde hükümleri de kıyasen uygulanır. (Md 50)</a:t>
            </a:r>
          </a:p>
          <a:p>
            <a:endParaRPr lang="tr-T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847928"/>
          </a:xfrm>
        </p:spPr>
        <p:txBody>
          <a:bodyPr>
            <a:normAutofit/>
          </a:bodyPr>
          <a:lstStyle/>
          <a:p>
            <a:r>
              <a:rPr lang="tr-TR" b="1" dirty="0" smtClean="0"/>
              <a:t>İlanın içeriği</a:t>
            </a:r>
            <a:endParaRPr lang="tr-TR" dirty="0" smtClean="0"/>
          </a:p>
          <a:p>
            <a:r>
              <a:rPr lang="tr-TR" dirty="0" smtClean="0"/>
              <a:t>1) İlanda; ilgililerin </a:t>
            </a:r>
            <a:r>
              <a:rPr lang="tr-TR" dirty="0" smtClean="0">
                <a:solidFill>
                  <a:srgbClr val="FF0000"/>
                </a:solidFill>
              </a:rPr>
              <a:t>ad ve soyadları</a:t>
            </a:r>
            <a:r>
              <a:rPr lang="tr-TR" dirty="0" smtClean="0"/>
              <a:t>, </a:t>
            </a:r>
            <a:r>
              <a:rPr lang="tr-TR" dirty="0" smtClean="0">
                <a:solidFill>
                  <a:srgbClr val="FF0000"/>
                </a:solidFill>
              </a:rPr>
              <a:t>işleri</a:t>
            </a:r>
            <a:r>
              <a:rPr lang="tr-TR" dirty="0" smtClean="0"/>
              <a:t>, yerleşim yeri veya mesken ya da işyeri a</a:t>
            </a:r>
            <a:r>
              <a:rPr lang="tr-TR" dirty="0" smtClean="0">
                <a:solidFill>
                  <a:srgbClr val="FF0000"/>
                </a:solidFill>
              </a:rPr>
              <a:t>dresleri</a:t>
            </a:r>
            <a:r>
              <a:rPr lang="tr-TR" dirty="0" smtClean="0"/>
              <a:t>, tebliğ olunacak evrakın içeriğinin özeti, tebliğin anlaşılabilecek şekilde konusu, sebebi, ilanın </a:t>
            </a:r>
            <a:r>
              <a:rPr lang="tr-TR" dirty="0" smtClean="0">
                <a:solidFill>
                  <a:srgbClr val="FF0000"/>
                </a:solidFill>
              </a:rPr>
              <a:t>hangi merciden </a:t>
            </a:r>
            <a:r>
              <a:rPr lang="tr-TR" dirty="0" smtClean="0"/>
              <a:t>verildiği, ilan daveti gerektiriyorsa nerede ve ne için, hangi gün ve saatte hazır bulunacağı hususlarına yer verilir. (Md 51)</a:t>
            </a:r>
          </a:p>
          <a:p>
            <a:r>
              <a:rPr lang="tr-TR" b="1" dirty="0" smtClean="0"/>
              <a:t>Tebliğ tarihi</a:t>
            </a:r>
            <a:endParaRPr lang="tr-TR" dirty="0" smtClean="0"/>
          </a:p>
          <a:p>
            <a:r>
              <a:rPr lang="tr-TR" dirty="0" smtClean="0"/>
              <a:t>(1)İlan yoluyla tebliğ, </a:t>
            </a:r>
            <a:r>
              <a:rPr lang="tr-TR" dirty="0" smtClean="0">
                <a:solidFill>
                  <a:srgbClr val="0070C0"/>
                </a:solidFill>
              </a:rPr>
              <a:t>son ilan tarihinden itibaren yedi gün sonra yapılmış sayılır</a:t>
            </a:r>
            <a:r>
              <a:rPr lang="tr-TR" dirty="0" smtClean="0"/>
              <a:t>. İlan yoluyla tebliğ yapılmasına karar veren merci, işin gereğine göre daha uzun bir süre tayin edebilir. </a:t>
            </a:r>
            <a:r>
              <a:rPr lang="tr-TR" dirty="0" smtClean="0">
                <a:solidFill>
                  <a:srgbClr val="0070C0"/>
                </a:solidFill>
              </a:rPr>
              <a:t>Ancak bu süre </a:t>
            </a:r>
            <a:r>
              <a:rPr lang="tr-TR" dirty="0" err="1" smtClean="0">
                <a:solidFill>
                  <a:srgbClr val="0070C0"/>
                </a:solidFill>
              </a:rPr>
              <a:t>onbeş</a:t>
            </a:r>
            <a:r>
              <a:rPr lang="tr-TR" dirty="0" smtClean="0">
                <a:solidFill>
                  <a:srgbClr val="0070C0"/>
                </a:solidFill>
              </a:rPr>
              <a:t> günü geçemez</a:t>
            </a:r>
            <a:r>
              <a:rPr lang="tr-TR" dirty="0" smtClean="0"/>
              <a:t>. (Md 52)</a:t>
            </a:r>
          </a:p>
          <a:p>
            <a:endParaRPr lang="tr-T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847928"/>
          </a:xfrm>
        </p:spPr>
        <p:txBody>
          <a:bodyPr/>
          <a:lstStyle/>
          <a:p>
            <a:r>
              <a:rPr lang="tr-TR" b="1" dirty="0" smtClean="0"/>
              <a:t>Usulüne aykırı tebliğin hükmü</a:t>
            </a:r>
            <a:endParaRPr lang="tr-TR" dirty="0" smtClean="0"/>
          </a:p>
          <a:p>
            <a:r>
              <a:rPr lang="tr-TR" dirty="0" smtClean="0"/>
              <a:t>1) Tebliğ, usulüne aykırı yapılmış olsa bile, muhatabı </a:t>
            </a:r>
            <a:r>
              <a:rPr lang="tr-TR" dirty="0" smtClean="0">
                <a:solidFill>
                  <a:srgbClr val="0070C0"/>
                </a:solidFill>
              </a:rPr>
              <a:t>tebliği öğrenmiş ise geçerlidir</a:t>
            </a:r>
            <a:r>
              <a:rPr lang="tr-TR" dirty="0" smtClean="0"/>
              <a:t>. Aksi takdirde tebligat yapılmamış sayılır. </a:t>
            </a:r>
            <a:r>
              <a:rPr lang="tr-TR" dirty="0" smtClean="0">
                <a:solidFill>
                  <a:srgbClr val="FF0000"/>
                </a:solidFill>
              </a:rPr>
              <a:t>Muhatap, her ne şekilde olursa olsun tebliğ evrakını veya davetiyeyi alırsa ya da bunların içeriğini öğrenirse </a:t>
            </a:r>
            <a:r>
              <a:rPr lang="tr-TR" dirty="0" smtClean="0"/>
              <a:t>tebliği öğrenmiş sayılır.</a:t>
            </a:r>
          </a:p>
          <a:p>
            <a:r>
              <a:rPr lang="tr-TR" dirty="0" smtClean="0"/>
              <a:t>(2) Muhatabın tebliği </a:t>
            </a:r>
            <a:r>
              <a:rPr lang="tr-TR" dirty="0" smtClean="0">
                <a:solidFill>
                  <a:srgbClr val="FF0000"/>
                </a:solidFill>
              </a:rPr>
              <a:t>öğrendiğini </a:t>
            </a:r>
            <a:r>
              <a:rPr lang="tr-TR" dirty="0" smtClean="0">
                <a:solidFill>
                  <a:schemeClr val="tx2">
                    <a:lumMod val="75000"/>
                  </a:schemeClr>
                </a:solidFill>
              </a:rPr>
              <a:t>beyan ettiği </a:t>
            </a:r>
            <a:r>
              <a:rPr lang="tr-TR" dirty="0" smtClean="0">
                <a:solidFill>
                  <a:srgbClr val="FF0000"/>
                </a:solidFill>
              </a:rPr>
              <a:t>tarih</a:t>
            </a:r>
            <a:r>
              <a:rPr lang="tr-TR" dirty="0" smtClean="0"/>
              <a:t>, </a:t>
            </a:r>
            <a:r>
              <a:rPr lang="tr-TR" dirty="0" smtClean="0">
                <a:solidFill>
                  <a:srgbClr val="FF0000"/>
                </a:solidFill>
              </a:rPr>
              <a:t>tebliğ tarihi </a:t>
            </a:r>
            <a:r>
              <a:rPr lang="tr-TR" dirty="0" smtClean="0"/>
              <a:t>olarak kabul edilir.</a:t>
            </a:r>
          </a:p>
          <a:p>
            <a:r>
              <a:rPr lang="tr-TR" dirty="0" smtClean="0"/>
              <a:t>(3) Tebliğin usulüne aykırı yapılmış olması halinde, </a:t>
            </a:r>
            <a:r>
              <a:rPr lang="tr-TR" dirty="0" smtClean="0">
                <a:solidFill>
                  <a:srgbClr val="0070C0"/>
                </a:solidFill>
              </a:rPr>
              <a:t>muhatabın tebliği öğrendiğinin ve bunun tarihinin iddia ve ispatı mümkün değildir</a:t>
            </a:r>
            <a:r>
              <a:rPr lang="tr-TR" dirty="0" smtClean="0"/>
              <a:t>. (md 53)</a:t>
            </a:r>
          </a:p>
          <a:p>
            <a:endParaRPr lang="tr-T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29600" cy="5919936"/>
          </a:xfrm>
        </p:spPr>
        <p:txBody>
          <a:bodyPr/>
          <a:lstStyle/>
          <a:p>
            <a:endParaRPr lang="tr-TR" b="1" dirty="0" smtClean="0"/>
          </a:p>
          <a:p>
            <a:endParaRPr lang="tr-TR" b="1" dirty="0" smtClean="0"/>
          </a:p>
          <a:p>
            <a:r>
              <a:rPr lang="tr-TR" b="1" dirty="0" smtClean="0"/>
              <a:t>Gece vakti tebligat</a:t>
            </a:r>
            <a:endParaRPr lang="tr-TR" dirty="0" smtClean="0"/>
          </a:p>
          <a:p>
            <a:r>
              <a:rPr lang="tr-TR" dirty="0" smtClean="0"/>
              <a:t>1) Gece vakti tebligat yapılabilir. (md 54)</a:t>
            </a:r>
          </a:p>
          <a:p>
            <a:pPr>
              <a:buNone/>
            </a:pPr>
            <a:endParaRPr lang="tr-TR" dirty="0" smtClean="0"/>
          </a:p>
          <a:p>
            <a:r>
              <a:rPr lang="tr-TR" b="1" dirty="0" smtClean="0"/>
              <a:t>Tatil günlerinde tebligat</a:t>
            </a:r>
            <a:endParaRPr lang="tr-TR" dirty="0" smtClean="0"/>
          </a:p>
          <a:p>
            <a:r>
              <a:rPr lang="tr-TR" dirty="0" smtClean="0"/>
              <a:t>1) Resmî ve adli tatil günlerinde de tebligat yapılabilir. (md 55)</a:t>
            </a:r>
          </a:p>
          <a:p>
            <a:endParaRPr lang="tr-T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332656"/>
            <a:ext cx="8496944" cy="6336704"/>
          </a:xfrm>
        </p:spPr>
        <p:txBody>
          <a:bodyPr>
            <a:normAutofit fontScale="77500" lnSpcReduction="20000"/>
          </a:bodyPr>
          <a:lstStyle/>
          <a:p>
            <a:r>
              <a:rPr lang="tr-TR" b="1" dirty="0" smtClean="0"/>
              <a:t>Değiştirilen adresin bildirilmesi zorunluluğu ve yapılacak işlemler</a:t>
            </a:r>
            <a:endParaRPr lang="tr-TR" dirty="0" smtClean="0"/>
          </a:p>
          <a:p>
            <a:r>
              <a:rPr lang="tr-TR" dirty="0" smtClean="0"/>
              <a:t>(1) Muhataba veya adresinde bu Yönetmeliğin gösterdiği usullere göre onun yerine tebellüğ edebilecek birine tebligat yapılmasından veya 31 inci madde gereğince işlem yapılmasından sonra muhatap bu adresini değiştirirse, </a:t>
            </a:r>
            <a:r>
              <a:rPr lang="tr-TR" dirty="0" smtClean="0">
                <a:solidFill>
                  <a:srgbClr val="0070C0"/>
                </a:solidFill>
              </a:rPr>
              <a:t>yeni adresini hemen tebliği yaptırmış olan kaza merciine bildirmek zorundadır. </a:t>
            </a:r>
            <a:r>
              <a:rPr lang="tr-TR" dirty="0" smtClean="0"/>
              <a:t>Bu takdirde bundan sonraki tebliğler, bildirilen yeni adrese yapılır.</a:t>
            </a:r>
          </a:p>
          <a:p>
            <a:r>
              <a:rPr lang="tr-TR" dirty="0" smtClean="0"/>
              <a:t>(2) Adresini değiştiren kişi </a:t>
            </a:r>
            <a:r>
              <a:rPr lang="tr-TR" dirty="0" smtClean="0">
                <a:solidFill>
                  <a:srgbClr val="FF0000"/>
                </a:solidFill>
              </a:rPr>
              <a:t>yenisini bildirmediği </a:t>
            </a:r>
            <a:r>
              <a:rPr lang="tr-TR" dirty="0" smtClean="0"/>
              <a:t>ve </a:t>
            </a:r>
            <a:r>
              <a:rPr lang="tr-TR" dirty="0" smtClean="0">
                <a:solidFill>
                  <a:srgbClr val="FF0000"/>
                </a:solidFill>
              </a:rPr>
              <a:t>adres kayıt sisteminde </a:t>
            </a:r>
            <a:r>
              <a:rPr lang="tr-TR" dirty="0" smtClean="0"/>
              <a:t>yerleşim yeri adresi de tespit edilemediği takdirde, adres </a:t>
            </a:r>
            <a:r>
              <a:rPr lang="tr-TR" dirty="0" smtClean="0">
                <a:solidFill>
                  <a:srgbClr val="FF0000"/>
                </a:solidFill>
              </a:rPr>
              <a:t>araştırması yapılmasına gerek kalmaksızın </a:t>
            </a:r>
            <a:r>
              <a:rPr lang="tr-TR" dirty="0" smtClean="0"/>
              <a:t>ek-1’de yer alan (6) numaralı örneğe göre düzenlenecek tebliğ evrakının </a:t>
            </a:r>
            <a:r>
              <a:rPr lang="tr-TR" dirty="0" smtClean="0">
                <a:solidFill>
                  <a:srgbClr val="0070C0"/>
                </a:solidFill>
              </a:rPr>
              <a:t>bir nüshası eski adresin kapısına asılır ve asılma tarihi tebliğ tarihi sayılır.</a:t>
            </a:r>
          </a:p>
          <a:p>
            <a:r>
              <a:rPr lang="tr-TR" dirty="0" smtClean="0"/>
              <a:t>(3) Bundan sonra eski adrese çıkarılan </a:t>
            </a:r>
            <a:r>
              <a:rPr lang="tr-TR" dirty="0" smtClean="0">
                <a:solidFill>
                  <a:srgbClr val="FF0000"/>
                </a:solidFill>
              </a:rPr>
              <a:t>tebliğler muhataba yapılmış </a:t>
            </a:r>
            <a:r>
              <a:rPr lang="tr-TR" dirty="0" smtClean="0"/>
              <a:t>sayılır.</a:t>
            </a:r>
          </a:p>
          <a:p>
            <a:r>
              <a:rPr lang="tr-TR" dirty="0" smtClean="0"/>
              <a:t>(4) Daha önce tebligat yapılmamış olsa bile, tüzel kişiler bakımından ana statü, sicil, tüzük ve kuruluş senedi gibi </a:t>
            </a:r>
            <a:r>
              <a:rPr lang="tr-TR" dirty="0" smtClean="0">
                <a:solidFill>
                  <a:srgbClr val="0070C0"/>
                </a:solidFill>
              </a:rPr>
              <a:t>resmî kayıtlardaki adresleri esas alınır ve bu madde hükümleri uygulanır.</a:t>
            </a:r>
          </a:p>
          <a:p>
            <a:r>
              <a:rPr lang="tr-TR" dirty="0" smtClean="0"/>
              <a:t>(5) Daha önce yurt dışındaki adresine tebligat yapılmış Türk vatandaşı, yurt dışı adresini değiştirir ve bunu tebliği çıkaran mercie bildirmez, adres kayıt sisteminden de yerleşim yeri adresi tespit edilemezse, bu ki</a:t>
            </a:r>
            <a:r>
              <a:rPr lang="tr-TR" b="1" dirty="0" smtClean="0"/>
              <a:t>şinin</a:t>
            </a:r>
            <a:r>
              <a:rPr lang="tr-TR" dirty="0" smtClean="0"/>
              <a:t> yurt dışında daha önce tebligat yapılan adresine Türkiye Büyükelçiliği veya Konsolosluğunca 43 üncü maddeye göre gönderilen bildirimin adrese ulaştığının belgelendiği tarihten itibaren otuz gün sonra tebligat yapılmış sayılır. (md 57)</a:t>
            </a:r>
          </a:p>
          <a:p>
            <a:endParaRPr lang="tr-T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92696"/>
            <a:ext cx="8229600" cy="5631904"/>
          </a:xfrm>
        </p:spPr>
        <p:txBody>
          <a:bodyPr/>
          <a:lstStyle/>
          <a:p>
            <a:r>
              <a:rPr lang="tr-TR" b="1" dirty="0" smtClean="0"/>
              <a:t>Birden fazla kişinin temsilcisine tebligat</a:t>
            </a:r>
            <a:endParaRPr lang="tr-TR" dirty="0" smtClean="0"/>
          </a:p>
          <a:p>
            <a:r>
              <a:rPr lang="tr-TR" dirty="0" smtClean="0"/>
              <a:t>(1) Birden fazla kişinin temsilcisine, tebliğ olunacak evrakın </a:t>
            </a:r>
            <a:r>
              <a:rPr lang="tr-TR" dirty="0" smtClean="0">
                <a:solidFill>
                  <a:srgbClr val="0070C0"/>
                </a:solidFill>
              </a:rPr>
              <a:t>ancak bir nüshası </a:t>
            </a:r>
            <a:r>
              <a:rPr lang="tr-TR" dirty="0" smtClean="0"/>
              <a:t>verilir.</a:t>
            </a:r>
          </a:p>
          <a:p>
            <a:r>
              <a:rPr lang="tr-TR" dirty="0" smtClean="0"/>
              <a:t>(2) Şu kadar ki, </a:t>
            </a:r>
            <a:r>
              <a:rPr lang="tr-TR" dirty="0" smtClean="0">
                <a:solidFill>
                  <a:srgbClr val="0070C0"/>
                </a:solidFill>
              </a:rPr>
              <a:t>yalnız evrakı tebellüğ için vekalet </a:t>
            </a:r>
            <a:r>
              <a:rPr lang="tr-TR" dirty="0" smtClean="0"/>
              <a:t>verilen kişiye temsil ettiği kişilerin sayısı kadar nüsha verilir.</a:t>
            </a:r>
          </a:p>
          <a:p>
            <a:r>
              <a:rPr lang="tr-TR" dirty="0" smtClean="0"/>
              <a:t>(3) Evrakı tebellüğ için </a:t>
            </a:r>
            <a:r>
              <a:rPr lang="tr-TR" dirty="0" smtClean="0">
                <a:solidFill>
                  <a:srgbClr val="FF0000"/>
                </a:solidFill>
              </a:rPr>
              <a:t>temsilci tayin ederek </a:t>
            </a:r>
            <a:r>
              <a:rPr lang="tr-TR" dirty="0" smtClean="0"/>
              <a:t>merciine bildirmiş olan </a:t>
            </a:r>
            <a:r>
              <a:rPr lang="tr-TR" dirty="0" smtClean="0">
                <a:solidFill>
                  <a:srgbClr val="FF0000"/>
                </a:solidFill>
              </a:rPr>
              <a:t>kişiye tebligat </a:t>
            </a:r>
            <a:r>
              <a:rPr lang="tr-TR" dirty="0" smtClean="0"/>
              <a:t>yapılmaz. (md 68)</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0"/>
            <a:ext cx="8229600" cy="1196752"/>
          </a:xfrm>
        </p:spPr>
        <p:txBody>
          <a:bodyPr>
            <a:normAutofit fontScale="90000"/>
          </a:bodyPr>
          <a:lstStyle/>
          <a:p>
            <a:r>
              <a:rPr lang="tr-TR" sz="3100" b="1" dirty="0" smtClean="0"/>
              <a:t>Elektronik tebligat</a:t>
            </a:r>
            <a:r>
              <a:rPr lang="tr-TR" dirty="0" smtClean="0"/>
              <a:t/>
            </a:r>
            <a:br>
              <a:rPr lang="tr-TR" dirty="0" smtClean="0"/>
            </a:br>
            <a:endParaRPr lang="tr-TR" dirty="0"/>
          </a:p>
        </p:txBody>
      </p:sp>
      <p:sp>
        <p:nvSpPr>
          <p:cNvPr id="3" name="2 İçerik Yer Tutucusu"/>
          <p:cNvSpPr>
            <a:spLocks noGrp="1"/>
          </p:cNvSpPr>
          <p:nvPr>
            <p:ph idx="1"/>
          </p:nvPr>
        </p:nvSpPr>
        <p:spPr>
          <a:xfrm>
            <a:off x="457200" y="1196752"/>
            <a:ext cx="8229600" cy="5127848"/>
          </a:xfrm>
        </p:spPr>
        <p:txBody>
          <a:bodyPr/>
          <a:lstStyle/>
          <a:p>
            <a:r>
              <a:rPr lang="tr-TR" sz="2800" b="1" dirty="0" smtClean="0"/>
              <a:t>MADDE 12 – </a:t>
            </a:r>
            <a:r>
              <a:rPr lang="tr-TR" sz="2800" dirty="0" smtClean="0"/>
              <a:t>(1) Tebligatlar, </a:t>
            </a:r>
            <a:r>
              <a:rPr lang="tr-TR" sz="2800" dirty="0" smtClean="0">
                <a:solidFill>
                  <a:srgbClr val="FF0000"/>
                </a:solidFill>
              </a:rPr>
              <a:t>elektronik yolla yapılabilir,</a:t>
            </a:r>
            <a:r>
              <a:rPr lang="tr-TR" sz="2800" dirty="0" smtClean="0"/>
              <a:t> zorunlu bir sebeple yapılamaması hâlinde bu Yönetmelikte belirtilen usullerle tebligat yapılır. Elektronik yolla tebligata ilişkin usul ve esaslar buna ilişkin yönetmelikle düzenlenir.</a:t>
            </a:r>
          </a:p>
          <a:p>
            <a:r>
              <a:rPr lang="tr-TR" sz="2800" dirty="0" smtClean="0"/>
              <a:t>Yönetmelik </a:t>
            </a:r>
            <a:r>
              <a:rPr lang="tr-TR" sz="2800" dirty="0" smtClean="0">
                <a:solidFill>
                  <a:srgbClr val="FF0000"/>
                </a:solidFill>
              </a:rPr>
              <a:t>19 Ocak 2013 tarihli </a:t>
            </a:r>
            <a:r>
              <a:rPr lang="tr-TR" sz="2800" dirty="0" smtClean="0"/>
              <a:t>R.G. İle yayımlandı.</a:t>
            </a:r>
          </a:p>
          <a:p>
            <a:r>
              <a:rPr lang="tr-TR" sz="2800" dirty="0" smtClean="0"/>
              <a:t>Elektronik tebligat için kurumun tüm işlemlerini </a:t>
            </a:r>
            <a:r>
              <a:rPr lang="tr-TR" sz="2800" dirty="0" smtClean="0">
                <a:solidFill>
                  <a:srgbClr val="FF0000"/>
                </a:solidFill>
              </a:rPr>
              <a:t>elektronik olarak yapması ve e-imza kullanması </a:t>
            </a:r>
            <a:r>
              <a:rPr lang="tr-TR" sz="2800" dirty="0" smtClean="0"/>
              <a:t>zorunlu.</a:t>
            </a:r>
          </a:p>
          <a:p>
            <a:endParaRPr lang="tr-T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60648"/>
            <a:ext cx="8229600" cy="6063952"/>
          </a:xfrm>
        </p:spPr>
        <p:txBody>
          <a:bodyPr/>
          <a:lstStyle/>
          <a:p>
            <a:r>
              <a:rPr lang="tr-TR" b="1" dirty="0" smtClean="0"/>
              <a:t>Tebliğ mazbatalı zarfın düzenlenmesi</a:t>
            </a:r>
            <a:endParaRPr lang="tr-TR" dirty="0" smtClean="0"/>
          </a:p>
          <a:p>
            <a:r>
              <a:rPr lang="tr-TR" dirty="0" smtClean="0"/>
              <a:t>1) 2 </a:t>
            </a:r>
            <a:r>
              <a:rPr lang="tr-TR" dirty="0" err="1" smtClean="0"/>
              <a:t>nci</a:t>
            </a:r>
            <a:r>
              <a:rPr lang="tr-TR" dirty="0" smtClean="0"/>
              <a:t> maddede belirtilen mercilerce çıkarılacak tebliğ evrakı, teslim sırasında kolaylıkla ayrılabilecek şekilde, ek-1’de yer alan (7) numaralı örneğe göre hazırlanmış olan tebliğ mazbatalı bir zarf içine konulur.</a:t>
            </a:r>
          </a:p>
          <a:p>
            <a:r>
              <a:rPr lang="tr-TR" dirty="0" smtClean="0"/>
              <a:t>(2) Tebliğ evrakının tebliğ mazbatası haricindeki kısımları, tebliği çıkaran merci tarafından doldurulur. (md 73)</a:t>
            </a:r>
          </a:p>
          <a:p>
            <a:endParaRPr lang="tr-T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457200" y="476250"/>
          <a:ext cx="8229600" cy="5933440"/>
        </p:xfrm>
        <a:graphic>
          <a:graphicData uri="http://schemas.openxmlformats.org/drawingml/2006/table">
            <a:tbl>
              <a:tblPr firstRow="1" bandRow="1">
                <a:tableStyleId>{5C22544A-7EE6-4342-B048-85BDC9FD1C3A}</a:tableStyleId>
              </a:tblPr>
              <a:tblGrid>
                <a:gridCol w="4114800"/>
                <a:gridCol w="4114800"/>
              </a:tblGrid>
              <a:tr h="370840">
                <a:tc gridSpan="2">
                  <a:txBody>
                    <a:bodyPr/>
                    <a:lstStyle/>
                    <a:p>
                      <a:pPr algn="r">
                        <a:lnSpc>
                          <a:spcPct val="115000"/>
                        </a:lnSpc>
                        <a:spcAft>
                          <a:spcPts val="0"/>
                        </a:spcAft>
                      </a:pPr>
                      <a:r>
                        <a:rPr lang="tr-TR" sz="800" dirty="0">
                          <a:latin typeface="Calibri"/>
                          <a:ea typeface="Calibri"/>
                          <a:cs typeface="Times New Roman"/>
                        </a:rPr>
                        <a:t>Örnek No: 7 - Tebligat Yönetmeliği m. 73</a:t>
                      </a:r>
                      <a:endParaRPr lang="tr-TR" sz="1100" dirty="0">
                        <a:latin typeface="Calibri"/>
                        <a:ea typeface="Calibri"/>
                        <a:cs typeface="Times New Roman"/>
                      </a:endParaRPr>
                    </a:p>
                  </a:txBody>
                  <a:tcPr marL="68580" marR="68580" marT="0" marB="0" anchor="ctr"/>
                </a:tc>
                <a:tc hMerge="1">
                  <a:txBody>
                    <a:bodyPr/>
                    <a:lstStyle/>
                    <a:p>
                      <a:endParaRPr lang="tr-TR"/>
                    </a:p>
                  </a:txBody>
                  <a:tcPr/>
                </a:tc>
              </a:tr>
              <a:tr h="370840">
                <a:tc gridSpan="2">
                  <a:txBody>
                    <a:bodyPr/>
                    <a:lstStyle/>
                    <a:p>
                      <a:pPr algn="ctr">
                        <a:lnSpc>
                          <a:spcPct val="115000"/>
                        </a:lnSpc>
                        <a:spcAft>
                          <a:spcPts val="0"/>
                        </a:spcAft>
                      </a:pPr>
                      <a:r>
                        <a:rPr lang="tr-TR" sz="1000" b="1">
                          <a:latin typeface="Calibri"/>
                          <a:ea typeface="Calibri"/>
                          <a:cs typeface="Times New Roman"/>
                        </a:rPr>
                        <a:t>Tebliğ Mazbatalı Zarf</a:t>
                      </a:r>
                      <a:endParaRPr lang="tr-TR" sz="1100">
                        <a:latin typeface="Calibri"/>
                        <a:ea typeface="Calibri"/>
                        <a:cs typeface="Times New Roman"/>
                      </a:endParaRPr>
                    </a:p>
                  </a:txBody>
                  <a:tcPr marL="68580" marR="68580" marT="0" marB="0" anchor="ctr"/>
                </a:tc>
                <a:tc hMerge="1">
                  <a:txBody>
                    <a:bodyPr/>
                    <a:lstStyle/>
                    <a:p>
                      <a:endParaRPr lang="tr-TR"/>
                    </a:p>
                  </a:txBody>
                  <a:tcPr/>
                </a:tc>
              </a:tr>
              <a:tr h="370840">
                <a:tc gridSpan="2">
                  <a:txBody>
                    <a:bodyPr/>
                    <a:lstStyle/>
                    <a:p>
                      <a:pPr>
                        <a:lnSpc>
                          <a:spcPct val="115000"/>
                        </a:lnSpc>
                        <a:spcAft>
                          <a:spcPts val="0"/>
                        </a:spcAft>
                      </a:pPr>
                      <a:r>
                        <a:rPr lang="tr-TR" sz="1000">
                          <a:latin typeface="Calibri"/>
                          <a:ea typeface="Calibri"/>
                          <a:cs typeface="Times New Roman"/>
                        </a:rPr>
                        <a:t>Tebliği çıkaran</a:t>
                      </a:r>
                      <a:endParaRPr lang="tr-TR" sz="1100">
                        <a:latin typeface="Calibri"/>
                        <a:ea typeface="Calibri"/>
                        <a:cs typeface="Times New Roman"/>
                      </a:endParaRPr>
                    </a:p>
                  </a:txBody>
                  <a:tcPr marL="68580" marR="68580" marT="0" marB="0" anchor="b"/>
                </a:tc>
                <a:tc hMerge="1">
                  <a:txBody>
                    <a:bodyPr/>
                    <a:lstStyle/>
                    <a:p>
                      <a:endParaRPr lang="tr-TR"/>
                    </a:p>
                  </a:txBody>
                  <a:tcPr/>
                </a:tc>
              </a:tr>
              <a:tr h="370840">
                <a:tc>
                  <a:txBody>
                    <a:bodyPr/>
                    <a:lstStyle/>
                    <a:p>
                      <a:pPr>
                        <a:lnSpc>
                          <a:spcPct val="115000"/>
                        </a:lnSpc>
                        <a:spcAft>
                          <a:spcPts val="0"/>
                        </a:spcAft>
                      </a:pPr>
                      <a:r>
                        <a:rPr lang="tr-TR" sz="1000">
                          <a:latin typeface="Calibri"/>
                          <a:ea typeface="Calibri"/>
                          <a:cs typeface="Times New Roman"/>
                        </a:rPr>
                        <a:t>Merciin adı: …………………………………......</a:t>
                      </a:r>
                      <a:endParaRPr lang="tr-TR" sz="1100">
                        <a:latin typeface="Calibri"/>
                        <a:ea typeface="Calibri"/>
                        <a:cs typeface="Times New Roman"/>
                      </a:endParaRPr>
                    </a:p>
                  </a:txBody>
                  <a:tcPr marL="68580" marR="68580" marT="0" marB="0" anchor="ctr"/>
                </a:tc>
                <a:tc rowSpan="7">
                  <a:txBody>
                    <a:bodyPr/>
                    <a:lstStyle/>
                    <a:p>
                      <a:pPr>
                        <a:lnSpc>
                          <a:spcPct val="115000"/>
                        </a:lnSpc>
                        <a:spcAft>
                          <a:spcPts val="0"/>
                        </a:spcAft>
                      </a:pPr>
                      <a:r>
                        <a:rPr lang="tr-TR" sz="1000" dirty="0">
                          <a:latin typeface="Calibri"/>
                          <a:ea typeface="Calibri"/>
                          <a:cs typeface="Times New Roman"/>
                        </a:rPr>
                        <a:t>     TAAHHÜTLÜ</a:t>
                      </a:r>
                      <a:endParaRPr lang="tr-TR" sz="1100" dirty="0">
                        <a:latin typeface="Calibri"/>
                        <a:ea typeface="Calibri"/>
                        <a:cs typeface="Times New Roman"/>
                      </a:endParaRPr>
                    </a:p>
                    <a:p>
                      <a:pPr>
                        <a:lnSpc>
                          <a:spcPct val="115000"/>
                        </a:lnSpc>
                        <a:spcAft>
                          <a:spcPts val="0"/>
                        </a:spcAft>
                      </a:pPr>
                      <a:r>
                        <a:rPr lang="tr-TR" sz="1000" dirty="0">
                          <a:latin typeface="Calibri"/>
                          <a:ea typeface="Calibri"/>
                          <a:cs typeface="Times New Roman"/>
                        </a:rPr>
                        <a:t>     No.</a:t>
                      </a:r>
                      <a:endParaRPr lang="tr-TR" sz="1100" dirty="0">
                        <a:latin typeface="Calibri"/>
                        <a:ea typeface="Calibri"/>
                        <a:cs typeface="Times New Roman"/>
                      </a:endParaRPr>
                    </a:p>
                  </a:txBody>
                  <a:tcPr marL="68580" marR="68580" marT="0" marB="0" anchor="b"/>
                </a:tc>
              </a:tr>
              <a:tr h="370840">
                <a:tc>
                  <a:txBody>
                    <a:bodyPr/>
                    <a:lstStyle/>
                    <a:p>
                      <a:pPr>
                        <a:lnSpc>
                          <a:spcPct val="115000"/>
                        </a:lnSpc>
                        <a:spcAft>
                          <a:spcPts val="0"/>
                        </a:spcAft>
                      </a:pPr>
                      <a:r>
                        <a:rPr lang="tr-TR" sz="1000">
                          <a:latin typeface="Calibri"/>
                          <a:ea typeface="Calibri"/>
                          <a:cs typeface="Times New Roman"/>
                        </a:rPr>
                        <a:t>Dosya no: ……………………………………….</a:t>
                      </a:r>
                      <a:endParaRPr lang="tr-TR" sz="1100">
                        <a:latin typeface="Calibri"/>
                        <a:ea typeface="Calibri"/>
                        <a:cs typeface="Times New Roman"/>
                      </a:endParaRPr>
                    </a:p>
                  </a:txBody>
                  <a:tcPr marL="68580" marR="68580" marT="0" marB="0" anchor="ctr"/>
                </a:tc>
                <a:tc vMerge="1">
                  <a:txBody>
                    <a:bodyPr/>
                    <a:lstStyle/>
                    <a:p>
                      <a:endParaRPr lang="tr-TR"/>
                    </a:p>
                  </a:txBody>
                  <a:tcPr/>
                </a:tc>
              </a:tr>
              <a:tr h="370840">
                <a:tc>
                  <a:txBody>
                    <a:bodyPr/>
                    <a:lstStyle/>
                    <a:p>
                      <a:pPr>
                        <a:lnSpc>
                          <a:spcPct val="115000"/>
                        </a:lnSpc>
                        <a:spcAft>
                          <a:spcPts val="0"/>
                        </a:spcAft>
                      </a:pPr>
                      <a:r>
                        <a:rPr lang="tr-TR" sz="1000">
                          <a:latin typeface="Calibri"/>
                          <a:ea typeface="Calibri"/>
                          <a:cs typeface="Times New Roman"/>
                        </a:rPr>
                        <a:t>Tebliğ daveti de kapsıyorsa, hazır bulunulması gereken:</a:t>
                      </a:r>
                      <a:endParaRPr lang="tr-TR" sz="1100">
                        <a:latin typeface="Calibri"/>
                        <a:ea typeface="Calibri"/>
                        <a:cs typeface="Times New Roman"/>
                      </a:endParaRPr>
                    </a:p>
                  </a:txBody>
                  <a:tcPr marL="68580" marR="68580" marT="0" marB="0" anchor="b"/>
                </a:tc>
                <a:tc vMerge="1">
                  <a:txBody>
                    <a:bodyPr/>
                    <a:lstStyle/>
                    <a:p>
                      <a:endParaRPr lang="tr-TR"/>
                    </a:p>
                  </a:txBody>
                  <a:tcPr/>
                </a:tc>
              </a:tr>
              <a:tr h="370840">
                <a:tc>
                  <a:txBody>
                    <a:bodyPr/>
                    <a:lstStyle/>
                    <a:p>
                      <a:pPr>
                        <a:lnSpc>
                          <a:spcPct val="115000"/>
                        </a:lnSpc>
                        <a:spcAft>
                          <a:spcPts val="0"/>
                        </a:spcAft>
                      </a:pPr>
                      <a:r>
                        <a:rPr lang="tr-TR" sz="1000">
                          <a:latin typeface="Calibri"/>
                          <a:ea typeface="Calibri"/>
                          <a:cs typeface="Times New Roman"/>
                        </a:rPr>
                        <a:t>Yer: ……………………………………………..</a:t>
                      </a:r>
                      <a:endParaRPr lang="tr-TR" sz="1100">
                        <a:latin typeface="Calibri"/>
                        <a:ea typeface="Calibri"/>
                        <a:cs typeface="Times New Roman"/>
                      </a:endParaRPr>
                    </a:p>
                  </a:txBody>
                  <a:tcPr marL="68580" marR="68580" marT="0" marB="0" anchor="ctr"/>
                </a:tc>
                <a:tc vMerge="1">
                  <a:txBody>
                    <a:bodyPr/>
                    <a:lstStyle/>
                    <a:p>
                      <a:endParaRPr lang="tr-TR"/>
                    </a:p>
                  </a:txBody>
                  <a:tcPr/>
                </a:tc>
              </a:tr>
              <a:tr h="370840">
                <a:tc>
                  <a:txBody>
                    <a:bodyPr/>
                    <a:lstStyle/>
                    <a:p>
                      <a:pPr>
                        <a:lnSpc>
                          <a:spcPct val="115000"/>
                        </a:lnSpc>
                        <a:spcAft>
                          <a:spcPts val="0"/>
                        </a:spcAft>
                      </a:pPr>
                      <a:r>
                        <a:rPr lang="tr-TR" sz="1000">
                          <a:latin typeface="Calibri"/>
                          <a:ea typeface="Calibri"/>
                          <a:cs typeface="Times New Roman"/>
                        </a:rPr>
                        <a:t>Tarih: ……………………………………………</a:t>
                      </a:r>
                      <a:endParaRPr lang="tr-TR" sz="1100">
                        <a:latin typeface="Calibri"/>
                        <a:ea typeface="Calibri"/>
                        <a:cs typeface="Times New Roman"/>
                      </a:endParaRPr>
                    </a:p>
                  </a:txBody>
                  <a:tcPr marL="68580" marR="68580" marT="0" marB="0" anchor="ctr"/>
                </a:tc>
                <a:tc vMerge="1">
                  <a:txBody>
                    <a:bodyPr/>
                    <a:lstStyle/>
                    <a:p>
                      <a:endParaRPr lang="tr-TR"/>
                    </a:p>
                  </a:txBody>
                  <a:tcPr/>
                </a:tc>
              </a:tr>
              <a:tr h="370840">
                <a:tc>
                  <a:txBody>
                    <a:bodyPr/>
                    <a:lstStyle/>
                    <a:p>
                      <a:pPr>
                        <a:lnSpc>
                          <a:spcPct val="115000"/>
                        </a:lnSpc>
                        <a:spcAft>
                          <a:spcPts val="0"/>
                        </a:spcAft>
                      </a:pPr>
                      <a:r>
                        <a:rPr lang="tr-TR" sz="1000">
                          <a:latin typeface="Calibri"/>
                          <a:ea typeface="Calibri"/>
                          <a:cs typeface="Times New Roman"/>
                        </a:rPr>
                        <a:t>Gün: ……………………………………………..</a:t>
                      </a:r>
                      <a:endParaRPr lang="tr-TR" sz="1100">
                        <a:latin typeface="Calibri"/>
                        <a:ea typeface="Calibri"/>
                        <a:cs typeface="Times New Roman"/>
                      </a:endParaRPr>
                    </a:p>
                  </a:txBody>
                  <a:tcPr marL="68580" marR="68580" marT="0" marB="0" anchor="ctr"/>
                </a:tc>
                <a:tc vMerge="1">
                  <a:txBody>
                    <a:bodyPr/>
                    <a:lstStyle/>
                    <a:p>
                      <a:endParaRPr lang="tr-TR"/>
                    </a:p>
                  </a:txBody>
                  <a:tcPr/>
                </a:tc>
              </a:tr>
              <a:tr h="370840">
                <a:tc>
                  <a:txBody>
                    <a:bodyPr/>
                    <a:lstStyle/>
                    <a:p>
                      <a:pPr>
                        <a:lnSpc>
                          <a:spcPct val="115000"/>
                        </a:lnSpc>
                        <a:spcAft>
                          <a:spcPts val="0"/>
                        </a:spcAft>
                      </a:pPr>
                      <a:r>
                        <a:rPr lang="tr-TR" sz="1000">
                          <a:latin typeface="Calibri"/>
                          <a:ea typeface="Calibri"/>
                          <a:cs typeface="Times New Roman"/>
                        </a:rPr>
                        <a:t>Saat: ……………………………………………..</a:t>
                      </a:r>
                      <a:endParaRPr lang="tr-TR" sz="1100">
                        <a:latin typeface="Calibri"/>
                        <a:ea typeface="Calibri"/>
                        <a:cs typeface="Times New Roman"/>
                      </a:endParaRPr>
                    </a:p>
                  </a:txBody>
                  <a:tcPr marL="68580" marR="68580" marT="0" marB="0" anchor="ctr"/>
                </a:tc>
                <a:tc vMerge="1">
                  <a:txBody>
                    <a:bodyPr/>
                    <a:lstStyle/>
                    <a:p>
                      <a:endParaRPr lang="tr-TR"/>
                    </a:p>
                  </a:txBody>
                  <a:tcPr/>
                </a:tc>
              </a:tr>
              <a:tr h="370840">
                <a:tc>
                  <a:txBody>
                    <a:bodyPr/>
                    <a:lstStyle/>
                    <a:p>
                      <a:pPr>
                        <a:lnSpc>
                          <a:spcPct val="115000"/>
                        </a:lnSpc>
                        <a:spcAft>
                          <a:spcPts val="0"/>
                        </a:spcAft>
                      </a:pPr>
                      <a:r>
                        <a:rPr lang="tr-TR" sz="1000">
                          <a:latin typeface="Calibri"/>
                          <a:ea typeface="Calibri"/>
                          <a:cs typeface="Times New Roman"/>
                        </a:rPr>
                        <a:t>Bu zarf …………………………………………..</a:t>
                      </a:r>
                      <a:endParaRPr lang="tr-TR" sz="1100">
                        <a:latin typeface="Calibri"/>
                        <a:ea typeface="Calibri"/>
                        <a:cs typeface="Times New Roman"/>
                      </a:endParaRPr>
                    </a:p>
                  </a:txBody>
                  <a:tcPr marL="68580" marR="68580" marT="0" marB="0" anchor="ctr"/>
                </a:tc>
                <a:tc rowSpan="6">
                  <a:txBody>
                    <a:bodyPr/>
                    <a:lstStyle/>
                    <a:p>
                      <a:pPr>
                        <a:lnSpc>
                          <a:spcPct val="150000"/>
                        </a:lnSpc>
                        <a:spcAft>
                          <a:spcPts val="0"/>
                        </a:spcAft>
                      </a:pPr>
                      <a:r>
                        <a:rPr lang="tr-TR" sz="1000">
                          <a:latin typeface="Calibri"/>
                          <a:ea typeface="Calibri"/>
                          <a:cs typeface="Times New Roman"/>
                        </a:rPr>
                        <a:t>          Adres:</a:t>
                      </a:r>
                      <a:endParaRPr lang="tr-TR" sz="1100">
                        <a:latin typeface="Calibri"/>
                        <a:ea typeface="Calibri"/>
                        <a:cs typeface="Times New Roman"/>
                      </a:endParaRPr>
                    </a:p>
                    <a:p>
                      <a:pPr>
                        <a:lnSpc>
                          <a:spcPct val="150000"/>
                        </a:lnSpc>
                        <a:spcAft>
                          <a:spcPts val="0"/>
                        </a:spcAft>
                      </a:pPr>
                      <a:r>
                        <a:rPr lang="tr-TR" sz="1000">
                          <a:latin typeface="Calibri"/>
                          <a:ea typeface="Calibri"/>
                          <a:cs typeface="Times New Roman"/>
                        </a:rPr>
                        <a:t>          ……………………………………………</a:t>
                      </a:r>
                      <a:endParaRPr lang="tr-TR" sz="1100">
                        <a:latin typeface="Calibri"/>
                        <a:ea typeface="Calibri"/>
                        <a:cs typeface="Times New Roman"/>
                      </a:endParaRPr>
                    </a:p>
                    <a:p>
                      <a:pPr>
                        <a:lnSpc>
                          <a:spcPct val="150000"/>
                        </a:lnSpc>
                        <a:spcAft>
                          <a:spcPts val="0"/>
                        </a:spcAft>
                      </a:pPr>
                      <a:r>
                        <a:rPr lang="tr-TR" sz="1000">
                          <a:latin typeface="Calibri"/>
                          <a:ea typeface="Calibri"/>
                          <a:cs typeface="Times New Roman"/>
                        </a:rPr>
                        <a:t>          ……………………………………………</a:t>
                      </a:r>
                      <a:endParaRPr lang="tr-TR" sz="1100">
                        <a:latin typeface="Calibri"/>
                        <a:ea typeface="Calibri"/>
                        <a:cs typeface="Times New Roman"/>
                      </a:endParaRPr>
                    </a:p>
                    <a:p>
                      <a:pPr>
                        <a:lnSpc>
                          <a:spcPct val="115000"/>
                        </a:lnSpc>
                        <a:spcAft>
                          <a:spcPts val="0"/>
                        </a:spcAft>
                      </a:pPr>
                      <a:r>
                        <a:rPr lang="tr-TR" sz="1000">
                          <a:latin typeface="Calibri"/>
                          <a:ea typeface="Calibri"/>
                          <a:cs typeface="Times New Roman"/>
                        </a:rPr>
                        <a:t>          ……………………………………………</a:t>
                      </a:r>
                      <a:endParaRPr lang="tr-TR" sz="1100">
                        <a:latin typeface="Calibri"/>
                        <a:ea typeface="Calibri"/>
                        <a:cs typeface="Times New Roman"/>
                      </a:endParaRPr>
                    </a:p>
                  </a:txBody>
                  <a:tcPr marL="68580" marR="68580" marT="0" marB="0" anchor="ctr"/>
                </a:tc>
              </a:tr>
              <a:tr h="370840">
                <a:tc>
                  <a:txBody>
                    <a:bodyPr/>
                    <a:lstStyle/>
                    <a:p>
                      <a:pPr>
                        <a:lnSpc>
                          <a:spcPct val="115000"/>
                        </a:lnSpc>
                        <a:spcAft>
                          <a:spcPts val="0"/>
                        </a:spcAft>
                      </a:pPr>
                      <a:r>
                        <a:rPr lang="tr-TR" sz="1000">
                          <a:latin typeface="Calibri"/>
                          <a:ea typeface="Calibri"/>
                          <a:cs typeface="Times New Roman"/>
                        </a:rPr>
                        <a:t>ihtiva eder</a:t>
                      </a:r>
                      <a:endParaRPr lang="tr-TR" sz="1100">
                        <a:latin typeface="Calibri"/>
                        <a:ea typeface="Calibri"/>
                        <a:cs typeface="Times New Roman"/>
                      </a:endParaRPr>
                    </a:p>
                  </a:txBody>
                  <a:tcPr marL="68580" marR="68580" marT="0" marB="0" anchor="ctr"/>
                </a:tc>
                <a:tc vMerge="1">
                  <a:txBody>
                    <a:bodyPr/>
                    <a:lstStyle/>
                    <a:p>
                      <a:endParaRPr lang="tr-TR"/>
                    </a:p>
                  </a:txBody>
                  <a:tcPr/>
                </a:tc>
              </a:tr>
              <a:tr h="370840">
                <a:tc>
                  <a:txBody>
                    <a:bodyPr/>
                    <a:lstStyle/>
                    <a:p>
                      <a:pPr>
                        <a:lnSpc>
                          <a:spcPct val="115000"/>
                        </a:lnSpc>
                        <a:spcAft>
                          <a:spcPts val="0"/>
                        </a:spcAft>
                      </a:pPr>
                      <a:endParaRPr lang="tr-TR" sz="1000">
                        <a:latin typeface="Calibri"/>
                        <a:ea typeface="Calibri"/>
                        <a:cs typeface="Times New Roman"/>
                      </a:endParaRPr>
                    </a:p>
                  </a:txBody>
                  <a:tcPr marL="68580" marR="68580" marT="0" marB="0" anchor="ctr"/>
                </a:tc>
                <a:tc vMerge="1">
                  <a:txBody>
                    <a:bodyPr/>
                    <a:lstStyle/>
                    <a:p>
                      <a:endParaRPr lang="tr-TR"/>
                    </a:p>
                  </a:txBody>
                  <a:tcPr/>
                </a:tc>
              </a:tr>
              <a:tr h="370840">
                <a:tc>
                  <a:txBody>
                    <a:bodyPr/>
                    <a:lstStyle/>
                    <a:p>
                      <a:pPr algn="r">
                        <a:lnSpc>
                          <a:spcPct val="115000"/>
                        </a:lnSpc>
                        <a:spcAft>
                          <a:spcPts val="0"/>
                        </a:spcAft>
                      </a:pPr>
                      <a:r>
                        <a:rPr lang="tr-TR" sz="1000">
                          <a:latin typeface="Calibri"/>
                          <a:ea typeface="Calibri"/>
                          <a:cs typeface="Times New Roman"/>
                        </a:rPr>
                        <a:t>İmza ve mühür</a:t>
                      </a:r>
                      <a:endParaRPr lang="tr-TR" sz="1100">
                        <a:latin typeface="Calibri"/>
                        <a:ea typeface="Calibri"/>
                        <a:cs typeface="Times New Roman"/>
                      </a:endParaRPr>
                    </a:p>
                  </a:txBody>
                  <a:tcPr marL="68580" marR="68580" marT="0" marB="0" anchor="ctr"/>
                </a:tc>
                <a:tc vMerge="1">
                  <a:txBody>
                    <a:bodyPr/>
                    <a:lstStyle/>
                    <a:p>
                      <a:endParaRPr lang="tr-TR"/>
                    </a:p>
                  </a:txBody>
                  <a:tcPr/>
                </a:tc>
              </a:tr>
              <a:tr h="370840">
                <a:tc>
                  <a:txBody>
                    <a:bodyPr/>
                    <a:lstStyle/>
                    <a:p>
                      <a:pPr>
                        <a:lnSpc>
                          <a:spcPct val="115000"/>
                        </a:lnSpc>
                        <a:spcAft>
                          <a:spcPts val="0"/>
                        </a:spcAft>
                      </a:pPr>
                      <a:endParaRPr lang="tr-TR" sz="1000">
                        <a:latin typeface="Calibri"/>
                        <a:ea typeface="Calibri"/>
                        <a:cs typeface="Times New Roman"/>
                      </a:endParaRPr>
                    </a:p>
                  </a:txBody>
                  <a:tcPr marL="68580" marR="68580" marT="0" marB="0" anchor="ctr"/>
                </a:tc>
                <a:tc vMerge="1">
                  <a:txBody>
                    <a:bodyPr/>
                    <a:lstStyle/>
                    <a:p>
                      <a:endParaRPr lang="tr-TR"/>
                    </a:p>
                  </a:txBody>
                  <a:tcPr/>
                </a:tc>
              </a:tr>
              <a:tr h="370840">
                <a:tc>
                  <a:txBody>
                    <a:bodyPr/>
                    <a:lstStyle/>
                    <a:p>
                      <a:pPr>
                        <a:lnSpc>
                          <a:spcPct val="115000"/>
                        </a:lnSpc>
                        <a:spcAft>
                          <a:spcPts val="0"/>
                        </a:spcAft>
                      </a:pPr>
                      <a:endParaRPr lang="tr-TR" sz="1000" dirty="0">
                        <a:latin typeface="Calibri"/>
                        <a:ea typeface="Calibri"/>
                        <a:cs typeface="Times New Roman"/>
                      </a:endParaRPr>
                    </a:p>
                  </a:txBody>
                  <a:tcPr marL="68580" marR="68580" marT="0" marB="0" anchor="ctr"/>
                </a:tc>
                <a:tc vMerge="1">
                  <a:txBody>
                    <a:bodyPr/>
                    <a:lstStyle/>
                    <a:p>
                      <a:endParaRPr lang="tr-TR"/>
                    </a:p>
                  </a:txBody>
                  <a:tcPr/>
                </a:tc>
              </a:tr>
            </a:tbl>
          </a:graphicData>
        </a:graphic>
      </p:graphicFrame>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29600" cy="5919936"/>
          </a:xfrm>
        </p:spPr>
        <p:txBody>
          <a:bodyPr/>
          <a:lstStyle/>
          <a:p>
            <a:r>
              <a:rPr lang="tr-TR" b="1" dirty="0" smtClean="0"/>
              <a:t>Telgrafla tebligat</a:t>
            </a:r>
            <a:endParaRPr lang="tr-TR" dirty="0" smtClean="0"/>
          </a:p>
          <a:p>
            <a:r>
              <a:rPr lang="tr-TR" dirty="0" smtClean="0"/>
              <a:t>(1) Telgrafla tebligat, </a:t>
            </a:r>
            <a:r>
              <a:rPr lang="tr-TR" dirty="0" smtClean="0">
                <a:solidFill>
                  <a:srgbClr val="FF0000"/>
                </a:solidFill>
              </a:rPr>
              <a:t>normal</a:t>
            </a:r>
            <a:r>
              <a:rPr lang="tr-TR" dirty="0" smtClean="0"/>
              <a:t> veya </a:t>
            </a:r>
            <a:r>
              <a:rPr lang="tr-TR" dirty="0" smtClean="0">
                <a:solidFill>
                  <a:srgbClr val="FF0000"/>
                </a:solidFill>
              </a:rPr>
              <a:t>acele</a:t>
            </a:r>
            <a:r>
              <a:rPr lang="tr-TR" dirty="0" smtClean="0"/>
              <a:t> işaretli olmak üzere iki tür olarak kabul edilir. Telgraf otomasyon sistemi üzerinden alınacak listenin bir örneği çıkaran mercie verilir. (md 74)</a:t>
            </a:r>
          </a:p>
          <a:p>
            <a:r>
              <a:rPr lang="tr-TR" b="1" dirty="0" smtClean="0"/>
              <a:t>Liste ile tevdi</a:t>
            </a:r>
            <a:endParaRPr lang="tr-TR" dirty="0" smtClean="0"/>
          </a:p>
          <a:p>
            <a:r>
              <a:rPr lang="tr-TR" dirty="0" smtClean="0"/>
              <a:t>1) Tebligat çıkarmaya yetkili mercilerce usulüne uygun olarak düzenlenen tebliğ evrakı, ek-1’de yer alan (8) numaralı örneğe uygun olarak tanzim edilen tevdi listesi ile birlikte PTT işyerlerine tevdi edilir. (md 75)</a:t>
            </a:r>
          </a:p>
          <a:p>
            <a:endParaRPr lang="tr-T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467546" y="404813"/>
          <a:ext cx="8219253" cy="6095733"/>
        </p:xfrm>
        <a:graphic>
          <a:graphicData uri="http://schemas.openxmlformats.org/drawingml/2006/table">
            <a:tbl>
              <a:tblPr firstRow="1" bandRow="1">
                <a:tableStyleId>{5C22544A-7EE6-4342-B048-85BDC9FD1C3A}</a:tableStyleId>
              </a:tblPr>
              <a:tblGrid>
                <a:gridCol w="1174179"/>
                <a:gridCol w="1174179"/>
                <a:gridCol w="1174179"/>
                <a:gridCol w="1174179"/>
                <a:gridCol w="1174179"/>
                <a:gridCol w="1174179"/>
                <a:gridCol w="1174179"/>
              </a:tblGrid>
              <a:tr h="344457">
                <a:tc gridSpan="7">
                  <a:txBody>
                    <a:bodyPr/>
                    <a:lstStyle/>
                    <a:p>
                      <a:pPr algn="r">
                        <a:lnSpc>
                          <a:spcPct val="115000"/>
                        </a:lnSpc>
                        <a:spcAft>
                          <a:spcPts val="0"/>
                        </a:spcAft>
                      </a:pPr>
                      <a:r>
                        <a:rPr lang="tr-TR" sz="1000" dirty="0">
                          <a:latin typeface="Calibri"/>
                          <a:ea typeface="Calibri"/>
                          <a:cs typeface="Times New Roman"/>
                        </a:rPr>
                        <a:t>Örnek No: 8  Tebligat Yön. m. 75</a:t>
                      </a:r>
                      <a:endParaRPr lang="tr-TR" sz="1100" dirty="0">
                        <a:latin typeface="Calibri"/>
                        <a:ea typeface="Calibri"/>
                        <a:cs typeface="Times New Roman"/>
                      </a:endParaRPr>
                    </a:p>
                  </a:txBody>
                  <a:tcPr marL="68580" marR="68580" marT="0" marB="0"/>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344457">
                <a:tc gridSpan="7">
                  <a:txBody>
                    <a:bodyPr/>
                    <a:lstStyle/>
                    <a:p>
                      <a:pPr algn="ctr">
                        <a:lnSpc>
                          <a:spcPct val="115000"/>
                        </a:lnSpc>
                        <a:spcAft>
                          <a:spcPts val="0"/>
                        </a:spcAft>
                      </a:pPr>
                      <a:r>
                        <a:rPr lang="tr-TR" sz="1500" b="1">
                          <a:latin typeface="Calibri"/>
                          <a:ea typeface="Calibri"/>
                          <a:cs typeface="Times New Roman"/>
                        </a:rPr>
                        <a:t>TEVDİ LİSTESİ</a:t>
                      </a:r>
                      <a:endParaRPr lang="tr-TR" sz="1100">
                        <a:latin typeface="Calibri"/>
                        <a:ea typeface="Calibri"/>
                        <a:cs typeface="Times New Roman"/>
                      </a:endParaRPr>
                    </a:p>
                  </a:txBody>
                  <a:tcPr marL="68580" marR="68580" marT="0"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344457">
                <a:tc gridSpan="7">
                  <a:txBody>
                    <a:bodyPr/>
                    <a:lstStyle/>
                    <a:p>
                      <a:pPr>
                        <a:lnSpc>
                          <a:spcPct val="115000"/>
                        </a:lnSpc>
                        <a:spcAft>
                          <a:spcPts val="0"/>
                        </a:spcAft>
                      </a:pPr>
                      <a:r>
                        <a:rPr lang="tr-TR" sz="1100">
                          <a:latin typeface="Calibri"/>
                          <a:ea typeface="Calibri"/>
                          <a:cs typeface="Times New Roman"/>
                        </a:rPr>
                        <a:t>Tebligatı Çıkaran Mercii</a:t>
                      </a:r>
                    </a:p>
                  </a:txBody>
                  <a:tcPr marL="68580" marR="68580" marT="0"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344457">
                <a:tc>
                  <a:txBody>
                    <a:bodyPr/>
                    <a:lstStyle/>
                    <a:p>
                      <a:pPr algn="ctr">
                        <a:lnSpc>
                          <a:spcPct val="115000"/>
                        </a:lnSpc>
                        <a:spcAft>
                          <a:spcPts val="0"/>
                        </a:spcAft>
                      </a:pPr>
                      <a:r>
                        <a:rPr lang="tr-TR" sz="1000">
                          <a:latin typeface="Calibri"/>
                          <a:ea typeface="Calibri"/>
                          <a:cs typeface="Times New Roman"/>
                        </a:rPr>
                        <a:t>SIRA NO</a:t>
                      </a:r>
                      <a:endParaRPr lang="tr-TR" sz="1100">
                        <a:latin typeface="Calibri"/>
                        <a:ea typeface="Calibri"/>
                        <a:cs typeface="Times New Roman"/>
                      </a:endParaRPr>
                    </a:p>
                  </a:txBody>
                  <a:tcPr marL="68580" marR="68580" marT="0" marB="0" anchor="ctr"/>
                </a:tc>
                <a:tc>
                  <a:txBody>
                    <a:bodyPr/>
                    <a:lstStyle/>
                    <a:p>
                      <a:pPr algn="ctr">
                        <a:lnSpc>
                          <a:spcPct val="115000"/>
                        </a:lnSpc>
                        <a:spcAft>
                          <a:spcPts val="0"/>
                        </a:spcAft>
                      </a:pPr>
                      <a:r>
                        <a:rPr lang="tr-TR" sz="1000">
                          <a:latin typeface="Calibri"/>
                          <a:ea typeface="Calibri"/>
                          <a:cs typeface="Times New Roman"/>
                        </a:rPr>
                        <a:t>BARKOD NO</a:t>
                      </a:r>
                      <a:endParaRPr lang="tr-TR" sz="1100">
                        <a:latin typeface="Calibri"/>
                        <a:ea typeface="Calibri"/>
                        <a:cs typeface="Times New Roman"/>
                      </a:endParaRPr>
                    </a:p>
                  </a:txBody>
                  <a:tcPr marL="68580" marR="68580" marT="0" marB="0" anchor="ctr"/>
                </a:tc>
                <a:tc>
                  <a:txBody>
                    <a:bodyPr/>
                    <a:lstStyle/>
                    <a:p>
                      <a:pPr algn="ctr">
                        <a:lnSpc>
                          <a:spcPct val="115000"/>
                        </a:lnSpc>
                        <a:spcAft>
                          <a:spcPts val="0"/>
                        </a:spcAft>
                      </a:pPr>
                      <a:r>
                        <a:rPr lang="tr-TR" sz="1000">
                          <a:latin typeface="Calibri"/>
                          <a:ea typeface="Calibri"/>
                          <a:cs typeface="Times New Roman"/>
                        </a:rPr>
                        <a:t>MUHATABIN ADI SOYADI</a:t>
                      </a:r>
                      <a:endParaRPr lang="tr-TR" sz="1100">
                        <a:latin typeface="Calibri"/>
                        <a:ea typeface="Calibri"/>
                        <a:cs typeface="Times New Roman"/>
                      </a:endParaRPr>
                    </a:p>
                  </a:txBody>
                  <a:tcPr marL="68580" marR="68580" marT="0" marB="0" anchor="ctr"/>
                </a:tc>
                <a:tc>
                  <a:txBody>
                    <a:bodyPr/>
                    <a:lstStyle/>
                    <a:p>
                      <a:pPr algn="ctr">
                        <a:lnSpc>
                          <a:spcPct val="115000"/>
                        </a:lnSpc>
                        <a:spcAft>
                          <a:spcPts val="0"/>
                        </a:spcAft>
                      </a:pPr>
                      <a:r>
                        <a:rPr lang="tr-TR" sz="1000">
                          <a:latin typeface="Calibri"/>
                          <a:ea typeface="Calibri"/>
                          <a:cs typeface="Times New Roman"/>
                        </a:rPr>
                        <a:t>ADRESİ</a:t>
                      </a:r>
                      <a:endParaRPr lang="tr-TR" sz="1100">
                        <a:latin typeface="Calibri"/>
                        <a:ea typeface="Calibri"/>
                        <a:cs typeface="Times New Roman"/>
                      </a:endParaRPr>
                    </a:p>
                  </a:txBody>
                  <a:tcPr marL="68580" marR="68580" marT="0" marB="0" anchor="ctr"/>
                </a:tc>
                <a:tc>
                  <a:txBody>
                    <a:bodyPr/>
                    <a:lstStyle/>
                    <a:p>
                      <a:pPr algn="ctr">
                        <a:lnSpc>
                          <a:spcPct val="115000"/>
                        </a:lnSpc>
                        <a:spcAft>
                          <a:spcPts val="0"/>
                        </a:spcAft>
                      </a:pPr>
                      <a:r>
                        <a:rPr lang="tr-TR" sz="1000">
                          <a:latin typeface="Calibri"/>
                          <a:ea typeface="Calibri"/>
                          <a:cs typeface="Times New Roman"/>
                        </a:rPr>
                        <a:t>AĞIRLIĞI</a:t>
                      </a:r>
                      <a:endParaRPr lang="tr-TR" sz="1100">
                        <a:latin typeface="Calibri"/>
                        <a:ea typeface="Calibri"/>
                        <a:cs typeface="Times New Roman"/>
                      </a:endParaRPr>
                    </a:p>
                  </a:txBody>
                  <a:tcPr marL="68580" marR="68580" marT="0" marB="0" anchor="ctr"/>
                </a:tc>
                <a:tc>
                  <a:txBody>
                    <a:bodyPr/>
                    <a:lstStyle/>
                    <a:p>
                      <a:pPr algn="ctr">
                        <a:lnSpc>
                          <a:spcPct val="115000"/>
                        </a:lnSpc>
                        <a:spcAft>
                          <a:spcPts val="0"/>
                        </a:spcAft>
                      </a:pPr>
                      <a:r>
                        <a:rPr lang="tr-TR" sz="1000">
                          <a:latin typeface="Calibri"/>
                          <a:ea typeface="Calibri"/>
                          <a:cs typeface="Times New Roman"/>
                        </a:rPr>
                        <a:t>ÜCRETİ</a:t>
                      </a:r>
                      <a:endParaRPr lang="tr-TR" sz="1100">
                        <a:latin typeface="Calibri"/>
                        <a:ea typeface="Calibri"/>
                        <a:cs typeface="Times New Roman"/>
                      </a:endParaRPr>
                    </a:p>
                  </a:txBody>
                  <a:tcPr marL="68580" marR="68580" marT="0" marB="0" anchor="ctr"/>
                </a:tc>
                <a:tc>
                  <a:txBody>
                    <a:bodyPr/>
                    <a:lstStyle/>
                    <a:p>
                      <a:pPr algn="ctr">
                        <a:lnSpc>
                          <a:spcPct val="115000"/>
                        </a:lnSpc>
                        <a:spcAft>
                          <a:spcPts val="0"/>
                        </a:spcAft>
                      </a:pPr>
                      <a:r>
                        <a:rPr lang="tr-TR" sz="1000">
                          <a:latin typeface="Calibri"/>
                          <a:ea typeface="Calibri"/>
                          <a:cs typeface="Times New Roman"/>
                        </a:rPr>
                        <a:t>NOT</a:t>
                      </a:r>
                      <a:endParaRPr lang="tr-TR" sz="1100">
                        <a:latin typeface="Calibri"/>
                        <a:ea typeface="Calibri"/>
                        <a:cs typeface="Times New Roman"/>
                      </a:endParaRPr>
                    </a:p>
                  </a:txBody>
                  <a:tcPr marL="68580" marR="68580" marT="0" marB="0" anchor="ctr"/>
                </a:tc>
              </a:tr>
              <a:tr h="344457">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r>
              <a:tr h="344457">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r>
              <a:tr h="344457">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r>
              <a:tr h="344457">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r>
              <a:tr h="344457">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r>
              <a:tr h="344457">
                <a:tc>
                  <a:txBody>
                    <a:bodyPr/>
                    <a:lstStyle/>
                    <a:p>
                      <a:pPr>
                        <a:lnSpc>
                          <a:spcPct val="115000"/>
                        </a:lnSpc>
                        <a:spcAft>
                          <a:spcPts val="0"/>
                        </a:spcAft>
                      </a:pPr>
                      <a:endParaRPr lang="tr-TR" sz="1100" dirty="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r>
              <a:tr h="344457">
                <a:tc>
                  <a:txBody>
                    <a:bodyPr/>
                    <a:lstStyle/>
                    <a:p>
                      <a:pPr>
                        <a:lnSpc>
                          <a:spcPct val="115000"/>
                        </a:lnSpc>
                        <a:spcAft>
                          <a:spcPts val="0"/>
                        </a:spcAft>
                      </a:pPr>
                      <a:endParaRPr lang="tr-TR" sz="1100" dirty="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dirty="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r>
              <a:tr h="344457">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r>
              <a:tr h="344457">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r>
              <a:tr h="344457">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r>
              <a:tr h="344457">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c>
                  <a:txBody>
                    <a:bodyPr/>
                    <a:lstStyle/>
                    <a:p>
                      <a:pPr>
                        <a:lnSpc>
                          <a:spcPct val="115000"/>
                        </a:lnSpc>
                        <a:spcAft>
                          <a:spcPts val="0"/>
                        </a:spcAft>
                      </a:pPr>
                      <a:endParaRPr lang="tr-TR" sz="1100">
                        <a:latin typeface="Calibri"/>
                        <a:ea typeface="Calibri"/>
                        <a:cs typeface="Times New Roman"/>
                      </a:endParaRPr>
                    </a:p>
                  </a:txBody>
                  <a:tcPr marL="68580" marR="68580" marT="0" marB="0"/>
                </a:tc>
              </a:tr>
              <a:tr h="344457">
                <a:tc gridSpan="5">
                  <a:txBody>
                    <a:bodyPr/>
                    <a:lstStyle/>
                    <a:p>
                      <a:pPr algn="r">
                        <a:lnSpc>
                          <a:spcPct val="115000"/>
                        </a:lnSpc>
                        <a:spcAft>
                          <a:spcPts val="0"/>
                        </a:spcAft>
                      </a:pPr>
                      <a:r>
                        <a:rPr lang="tr-TR" sz="1100">
                          <a:latin typeface="Calibri"/>
                          <a:ea typeface="Calibri"/>
                          <a:cs typeface="Times New Roman"/>
                        </a:rPr>
                        <a:t>TOPLAM: </a:t>
                      </a:r>
                    </a:p>
                  </a:txBody>
                  <a:tcPr marL="68580" marR="68580" marT="0"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lnSpc>
                          <a:spcPct val="115000"/>
                        </a:lnSpc>
                        <a:spcAft>
                          <a:spcPts val="0"/>
                        </a:spcAft>
                      </a:pPr>
                      <a:endParaRPr lang="tr-TR" sz="1100">
                        <a:latin typeface="Calibri"/>
                        <a:ea typeface="Calibri"/>
                        <a:cs typeface="Times New Roman"/>
                      </a:endParaRPr>
                    </a:p>
                  </a:txBody>
                  <a:tcPr marL="68580" marR="68580" marT="0" marB="0"/>
                </a:tc>
                <a:tc hMerge="1">
                  <a:txBody>
                    <a:bodyPr/>
                    <a:lstStyle/>
                    <a:p>
                      <a:endParaRPr lang="tr-TR"/>
                    </a:p>
                  </a:txBody>
                  <a:tcPr/>
                </a:tc>
              </a:tr>
              <a:tr h="537211">
                <a:tc gridSpan="3">
                  <a:txBody>
                    <a:bodyPr/>
                    <a:lstStyle/>
                    <a:p>
                      <a:pPr algn="ctr">
                        <a:lnSpc>
                          <a:spcPct val="115000"/>
                        </a:lnSpc>
                        <a:spcAft>
                          <a:spcPts val="0"/>
                        </a:spcAft>
                      </a:pPr>
                      <a:endParaRPr lang="tr-TR" sz="1100">
                        <a:latin typeface="Calibri"/>
                        <a:ea typeface="Calibri"/>
                        <a:cs typeface="Times New Roman"/>
                      </a:endParaRPr>
                    </a:p>
                    <a:p>
                      <a:pPr algn="ctr">
                        <a:lnSpc>
                          <a:spcPct val="115000"/>
                        </a:lnSpc>
                        <a:spcAft>
                          <a:spcPts val="0"/>
                        </a:spcAft>
                      </a:pPr>
                      <a:r>
                        <a:rPr lang="tr-TR" sz="1100">
                          <a:latin typeface="Calibri"/>
                          <a:ea typeface="Calibri"/>
                          <a:cs typeface="Times New Roman"/>
                        </a:rPr>
                        <a:t>Listeyi Tanzim Eden</a:t>
                      </a:r>
                    </a:p>
                  </a:txBody>
                  <a:tcPr marL="68580" marR="68580" marT="0" marB="0"/>
                </a:tc>
                <a:tc hMerge="1">
                  <a:txBody>
                    <a:bodyPr/>
                    <a:lstStyle/>
                    <a:p>
                      <a:endParaRPr lang="tr-TR"/>
                    </a:p>
                  </a:txBody>
                  <a:tcPr/>
                </a:tc>
                <a:tc hMerge="1">
                  <a:txBody>
                    <a:bodyPr/>
                    <a:lstStyle/>
                    <a:p>
                      <a:endParaRPr lang="tr-TR"/>
                    </a:p>
                  </a:txBody>
                  <a:tcPr/>
                </a:tc>
                <a:tc gridSpan="4">
                  <a:txBody>
                    <a:bodyPr/>
                    <a:lstStyle/>
                    <a:p>
                      <a:pPr>
                        <a:lnSpc>
                          <a:spcPct val="115000"/>
                        </a:lnSpc>
                        <a:spcAft>
                          <a:spcPts val="0"/>
                        </a:spcAft>
                      </a:pPr>
                      <a:r>
                        <a:rPr lang="tr-TR" sz="1100" dirty="0">
                          <a:latin typeface="Calibri"/>
                          <a:ea typeface="Calibri"/>
                          <a:cs typeface="Times New Roman"/>
                        </a:rPr>
                        <a:t>Yukarıda yazılı ……… adet tebliğ evrakı alınmış ve ücreti tahsil edilmiştir.</a:t>
                      </a:r>
                    </a:p>
                    <a:p>
                      <a:pPr algn="ctr">
                        <a:lnSpc>
                          <a:spcPct val="115000"/>
                        </a:lnSpc>
                        <a:spcAft>
                          <a:spcPts val="0"/>
                        </a:spcAft>
                      </a:pPr>
                      <a:r>
                        <a:rPr lang="tr-TR" sz="1100" dirty="0">
                          <a:latin typeface="Calibri"/>
                          <a:ea typeface="Calibri"/>
                          <a:cs typeface="Times New Roman"/>
                        </a:rPr>
                        <a:t>PTT Memuru</a:t>
                      </a:r>
                    </a:p>
                    <a:p>
                      <a:pPr algn="ctr">
                        <a:lnSpc>
                          <a:spcPct val="115000"/>
                        </a:lnSpc>
                        <a:spcAft>
                          <a:spcPts val="0"/>
                        </a:spcAft>
                      </a:pPr>
                      <a:r>
                        <a:rPr lang="tr-TR" sz="1100" dirty="0">
                          <a:latin typeface="Calibri"/>
                          <a:ea typeface="Calibri"/>
                          <a:cs typeface="Times New Roman"/>
                        </a:rPr>
                        <a:t>İmza – Tarih Damgası</a:t>
                      </a:r>
                    </a:p>
                  </a:txBody>
                  <a:tcPr marL="68580" marR="68580" marT="0" marB="0"/>
                </a:tc>
                <a:tc hMerge="1">
                  <a:txBody>
                    <a:bodyPr/>
                    <a:lstStyle/>
                    <a:p>
                      <a:endParaRPr lang="tr-TR"/>
                    </a:p>
                  </a:txBody>
                  <a:tcPr/>
                </a:tc>
                <a:tc hMerge="1">
                  <a:txBody>
                    <a:bodyPr/>
                    <a:lstStyle/>
                    <a:p>
                      <a:endParaRPr lang="tr-TR"/>
                    </a:p>
                  </a:txBody>
                  <a:tcPr/>
                </a:tc>
                <a:tc hMerge="1">
                  <a:txBody>
                    <a:bodyPr/>
                    <a:lstStyle/>
                    <a:p>
                      <a:endParaRPr lang="tr-TR"/>
                    </a:p>
                  </a:txBody>
                  <a:tcPr/>
                </a:tc>
              </a:tr>
            </a:tbl>
          </a:graphicData>
        </a:graphic>
      </p:graphicFrame>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5991944"/>
          </a:xfrm>
        </p:spPr>
        <p:txBody>
          <a:bodyPr>
            <a:normAutofit fontScale="92500" lnSpcReduction="10000"/>
          </a:bodyPr>
          <a:lstStyle/>
          <a:p>
            <a:r>
              <a:rPr lang="tr-TR" b="1" dirty="0" smtClean="0"/>
              <a:t>Tebliğ evrakının tetkiki</a:t>
            </a:r>
            <a:endParaRPr lang="tr-TR" dirty="0" smtClean="0"/>
          </a:p>
          <a:p>
            <a:r>
              <a:rPr lang="tr-TR" dirty="0" smtClean="0"/>
              <a:t>1) PTT İşletmesi, tebliğ evrakının tebliğ mazbatası haricinde kalan kısımlarının tebliği çıkaran merci tarafından tamamen doldurup doldurmadığı, posta pullarının tarifeye göre yapıştırıp yapıştırmadığı, evrakı tevdi edenin huzurunda tetkik eder. Usulüne uygun olmayan evrak, sebebi tevdi listesinde yazılarak iade edilir. (md 76)</a:t>
            </a:r>
          </a:p>
          <a:p>
            <a:r>
              <a:rPr lang="tr-TR" b="1" dirty="0" smtClean="0"/>
              <a:t>Tebliğ evrakının kabulü</a:t>
            </a:r>
            <a:endParaRPr lang="tr-TR" dirty="0" smtClean="0"/>
          </a:p>
          <a:p>
            <a:r>
              <a:rPr lang="tr-TR" dirty="0" smtClean="0"/>
              <a:t>1) Tebliğ evrakı, </a:t>
            </a:r>
            <a:r>
              <a:rPr lang="tr-TR" dirty="0" err="1" smtClean="0"/>
              <a:t>barkod</a:t>
            </a:r>
            <a:r>
              <a:rPr lang="tr-TR" dirty="0" smtClean="0"/>
              <a:t> numaraları vasıtasıyla kayıtlı posta otomasyon sistemine kaydedilir. Sistem üzerinden kabul listesi düzenlenir. Kabul listesinin bir örneği çıkaran mercie verilir. Kabul edilen tebliğ evrakı, sistem üzerinden takip edilir. Tebliğ evrakının teslimi ile mazbatalarının çıkış merciine iade işlemleri bu Yönetmelik hükümleri kapsamında yapılır. (md 77)</a:t>
            </a:r>
          </a:p>
          <a:p>
            <a:endParaRPr lang="tr-T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847928"/>
          </a:xfrm>
        </p:spPr>
        <p:txBody>
          <a:bodyPr/>
          <a:lstStyle/>
          <a:p>
            <a:r>
              <a:rPr lang="tr-TR" b="1" dirty="0" smtClean="0"/>
              <a:t>Tebliğin vaktinde yapılmaması</a:t>
            </a:r>
            <a:endParaRPr lang="tr-TR" dirty="0" smtClean="0"/>
          </a:p>
          <a:p>
            <a:r>
              <a:rPr lang="tr-TR" dirty="0" smtClean="0"/>
              <a:t>(1) Tebliğ vaktinde yapılmaz veya tebliğ mazbatası belirlenen zamanda gelmezse tebligatı çıkaran merci durumu mahalli PTT merkezine bildirir.</a:t>
            </a:r>
          </a:p>
          <a:p>
            <a:r>
              <a:rPr lang="tr-TR" dirty="0" smtClean="0"/>
              <a:t>(2) Mahalli PTT merkezi, şikâyet konusu olan evrakın ne işlem gördüğünü inceler ve gerekirse varış merkezinden araştırır ve takip eder.</a:t>
            </a:r>
          </a:p>
          <a:p>
            <a:r>
              <a:rPr lang="tr-TR" dirty="0" smtClean="0"/>
              <a:t>(3) Yapılan araştırma ve takip sonucu, mahalli PTT merkezi ve gerektiğinde Posta ve Telgraf Teşkilatı Genel Müdürlüğü tarafından mümkün olduğu kadar kısa bir zaman içinde tebligatı çıkaran mercie bildirilir. (md 78)</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404664"/>
            <a:ext cx="8229600" cy="1224136"/>
          </a:xfrm>
        </p:spPr>
        <p:txBody>
          <a:bodyPr>
            <a:normAutofit/>
          </a:bodyPr>
          <a:lstStyle/>
          <a:p>
            <a:r>
              <a:rPr lang="tr-TR" sz="2700" b="1" dirty="0" smtClean="0"/>
              <a:t>Tebliğ evrakının nüshaları ve makbuz verilmesi</a:t>
            </a:r>
            <a:r>
              <a:rPr lang="tr-TR" dirty="0" smtClean="0"/>
              <a:t/>
            </a:r>
            <a:br>
              <a:rPr lang="tr-TR" dirty="0" smtClean="0"/>
            </a:br>
            <a:endParaRPr lang="tr-TR" dirty="0"/>
          </a:p>
        </p:txBody>
      </p:sp>
      <p:sp>
        <p:nvSpPr>
          <p:cNvPr id="3" name="2 İçerik Yer Tutucusu"/>
          <p:cNvSpPr>
            <a:spLocks noGrp="1"/>
          </p:cNvSpPr>
          <p:nvPr>
            <p:ph idx="1"/>
          </p:nvPr>
        </p:nvSpPr>
        <p:spPr>
          <a:xfrm>
            <a:off x="457200" y="1196752"/>
            <a:ext cx="8229600" cy="5127848"/>
          </a:xfrm>
        </p:spPr>
        <p:txBody>
          <a:bodyPr>
            <a:normAutofit/>
          </a:bodyPr>
          <a:lstStyle/>
          <a:p>
            <a:r>
              <a:rPr lang="tr-TR" dirty="0" smtClean="0"/>
              <a:t>(1) Tebliğ olunacak her nevi evrak, </a:t>
            </a:r>
            <a:r>
              <a:rPr lang="tr-TR" dirty="0" smtClean="0">
                <a:solidFill>
                  <a:srgbClr val="0070C0"/>
                </a:solidFill>
              </a:rPr>
              <a:t>biri dosyasına konulmak</a:t>
            </a:r>
            <a:r>
              <a:rPr lang="tr-TR" dirty="0" smtClean="0"/>
              <a:t> ve diğeri </a:t>
            </a:r>
            <a:r>
              <a:rPr lang="tr-TR" dirty="0" smtClean="0">
                <a:solidFill>
                  <a:srgbClr val="0070C0"/>
                </a:solidFill>
              </a:rPr>
              <a:t>tebliğ edilecek kişilere verilmek üzere yeterli </a:t>
            </a:r>
            <a:r>
              <a:rPr lang="tr-TR" dirty="0" smtClean="0"/>
              <a:t>sayıdaki nüshadan oluşur. Bu nüshalarda, iş sahibi veya vekilinin imzası bulunur. Resen yapılan tebligata ait evrak, tebliği çıkaran merciin yetkili memuru tarafından imzalanır.</a:t>
            </a:r>
          </a:p>
          <a:p>
            <a:r>
              <a:rPr lang="tr-TR" dirty="0" smtClean="0"/>
              <a:t>(2) Tebliğ olunmak üzere yetkili mercilere verilecek evrakın her nüshasına bu mercilerce, verildiği tarih yazılır ve istenirse makbuz verilir.</a:t>
            </a:r>
          </a:p>
          <a:p>
            <a:r>
              <a:rPr lang="tr-TR" dirty="0" smtClean="0"/>
              <a:t>(3) Her nevi evrakın tebliğine ve davetiyelere ait tebliğ mazbataları dosyasına konulur. (Yön. Md. 13)</a:t>
            </a:r>
          </a:p>
          <a:p>
            <a:endParaRPr lang="tr-TR"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6192688"/>
          </a:xfrm>
        </p:spPr>
        <p:txBody>
          <a:bodyPr>
            <a:normAutofit/>
          </a:bodyPr>
          <a:lstStyle/>
          <a:p>
            <a:r>
              <a:rPr lang="tr-TR" b="1" dirty="0" smtClean="0"/>
              <a:t>Davetiyelerin tanzimi</a:t>
            </a:r>
          </a:p>
          <a:p>
            <a:pPr algn="ctr"/>
            <a:r>
              <a:rPr lang="tr-TR" sz="1600" dirty="0" smtClean="0"/>
              <a:t>Davetiyenin 1 inci sayfası</a:t>
            </a:r>
          </a:p>
          <a:p>
            <a:endParaRPr lang="tr-TR" dirty="0" smtClean="0"/>
          </a:p>
          <a:p>
            <a:pPr>
              <a:buNone/>
            </a:pPr>
            <a:r>
              <a:rPr lang="tr-TR" dirty="0" smtClean="0"/>
              <a:t> </a:t>
            </a:r>
          </a:p>
          <a:p>
            <a:endParaRPr lang="tr-TR" dirty="0" smtClean="0"/>
          </a:p>
          <a:p>
            <a:endParaRPr lang="tr-TR" dirty="0"/>
          </a:p>
        </p:txBody>
      </p:sp>
      <p:graphicFrame>
        <p:nvGraphicFramePr>
          <p:cNvPr id="4" name="3 Tablo"/>
          <p:cNvGraphicFramePr>
            <a:graphicFrameLocks noGrp="1"/>
          </p:cNvGraphicFramePr>
          <p:nvPr/>
        </p:nvGraphicFramePr>
        <p:xfrm>
          <a:off x="755576" y="1412776"/>
          <a:ext cx="7344816" cy="4752527"/>
        </p:xfrm>
        <a:graphic>
          <a:graphicData uri="http://schemas.openxmlformats.org/drawingml/2006/table">
            <a:tbl>
              <a:tblPr firstRow="1" bandRow="1">
                <a:tableStyleId>{5C22544A-7EE6-4342-B048-85BDC9FD1C3A}</a:tableStyleId>
              </a:tblPr>
              <a:tblGrid>
                <a:gridCol w="3672408"/>
                <a:gridCol w="3672408"/>
              </a:tblGrid>
              <a:tr h="629645">
                <a:tc>
                  <a:txBody>
                    <a:bodyPr/>
                    <a:lstStyle/>
                    <a:p>
                      <a:pPr>
                        <a:lnSpc>
                          <a:spcPct val="115000"/>
                        </a:lnSpc>
                        <a:spcAft>
                          <a:spcPts val="0"/>
                        </a:spcAft>
                      </a:pPr>
                      <a:endParaRPr lang="tr-TR" sz="1000" dirty="0">
                        <a:latin typeface="Times New Roman"/>
                        <a:ea typeface="Calibri"/>
                        <a:cs typeface="Times New Roman"/>
                      </a:endParaRPr>
                    </a:p>
                  </a:txBody>
                  <a:tcPr marL="68580" marR="68580" marT="0" marB="0" anchor="ctr"/>
                </a:tc>
                <a:tc>
                  <a:txBody>
                    <a:bodyPr/>
                    <a:lstStyle/>
                    <a:p>
                      <a:pPr algn="r">
                        <a:lnSpc>
                          <a:spcPct val="115000"/>
                        </a:lnSpc>
                        <a:spcAft>
                          <a:spcPts val="0"/>
                        </a:spcAft>
                      </a:pPr>
                      <a:r>
                        <a:rPr lang="tr-TR" sz="1000">
                          <a:latin typeface="Times New Roman"/>
                          <a:ea typeface="Calibri"/>
                          <a:cs typeface="Times New Roman"/>
                        </a:rPr>
                        <a:t>Örnek No: 1 - Tebligat Yönetmeliği m. 14</a:t>
                      </a:r>
                      <a:endParaRPr lang="tr-TR" sz="1100">
                        <a:latin typeface="Calibri"/>
                        <a:ea typeface="Calibri"/>
                        <a:cs typeface="Times New Roman"/>
                      </a:endParaRPr>
                    </a:p>
                  </a:txBody>
                  <a:tcPr marL="68580" marR="68580" marT="0" marB="0" anchor="ctr"/>
                </a:tc>
              </a:tr>
              <a:tr h="1552550">
                <a:tc>
                  <a:txBody>
                    <a:bodyPr/>
                    <a:lstStyle/>
                    <a:p>
                      <a:pPr algn="ctr">
                        <a:lnSpc>
                          <a:spcPct val="150000"/>
                        </a:lnSpc>
                        <a:spcAft>
                          <a:spcPts val="0"/>
                        </a:spcAft>
                      </a:pPr>
                      <a:r>
                        <a:rPr lang="tr-TR" sz="1000" dirty="0">
                          <a:latin typeface="Times New Roman"/>
                          <a:ea typeface="Calibri"/>
                          <a:cs typeface="Times New Roman"/>
                        </a:rPr>
                        <a:t>T. C.</a:t>
                      </a:r>
                      <a:endParaRPr lang="tr-TR" sz="1100" dirty="0">
                        <a:latin typeface="Calibri"/>
                        <a:ea typeface="Calibri"/>
                        <a:cs typeface="Times New Roman"/>
                      </a:endParaRPr>
                    </a:p>
                    <a:p>
                      <a:pPr algn="ctr">
                        <a:lnSpc>
                          <a:spcPct val="150000"/>
                        </a:lnSpc>
                        <a:spcAft>
                          <a:spcPts val="0"/>
                        </a:spcAft>
                      </a:pPr>
                      <a:r>
                        <a:rPr lang="tr-TR" sz="1000" dirty="0">
                          <a:latin typeface="Times New Roman"/>
                          <a:ea typeface="Calibri"/>
                          <a:cs typeface="Times New Roman"/>
                        </a:rPr>
                        <a:t>………………………………..…………</a:t>
                      </a:r>
                      <a:endParaRPr lang="tr-TR" sz="1100" dirty="0">
                        <a:latin typeface="Calibri"/>
                        <a:ea typeface="Calibri"/>
                        <a:cs typeface="Times New Roman"/>
                      </a:endParaRPr>
                    </a:p>
                    <a:p>
                      <a:pPr algn="ctr">
                        <a:lnSpc>
                          <a:spcPct val="150000"/>
                        </a:lnSpc>
                        <a:spcAft>
                          <a:spcPts val="0"/>
                        </a:spcAft>
                      </a:pPr>
                      <a:r>
                        <a:rPr lang="tr-TR" sz="1000" dirty="0">
                          <a:latin typeface="Times New Roman"/>
                          <a:ea typeface="Calibri"/>
                          <a:cs typeface="Times New Roman"/>
                        </a:rPr>
                        <a:t>………………………………………..…</a:t>
                      </a:r>
                      <a:endParaRPr lang="tr-TR" sz="1100" dirty="0">
                        <a:latin typeface="Calibri"/>
                        <a:ea typeface="Calibri"/>
                        <a:cs typeface="Times New Roman"/>
                      </a:endParaRPr>
                    </a:p>
                    <a:p>
                      <a:pPr>
                        <a:lnSpc>
                          <a:spcPct val="150000"/>
                        </a:lnSpc>
                        <a:spcAft>
                          <a:spcPts val="0"/>
                        </a:spcAft>
                      </a:pPr>
                      <a:r>
                        <a:rPr lang="tr-TR" sz="1000" dirty="0">
                          <a:latin typeface="Times New Roman"/>
                          <a:ea typeface="Calibri"/>
                          <a:cs typeface="Times New Roman"/>
                        </a:rPr>
                        <a:t>      Dosya no</a:t>
                      </a:r>
                      <a:endParaRPr lang="tr-TR" sz="1100" dirty="0">
                        <a:latin typeface="Calibri"/>
                        <a:ea typeface="Calibri"/>
                        <a:cs typeface="Times New Roman"/>
                      </a:endParaRPr>
                    </a:p>
                  </a:txBody>
                  <a:tcPr marL="68580" marR="6858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dirty="0" smtClean="0"/>
                    </a:p>
                    <a:p>
                      <a:endParaRPr lang="tr-TR" dirty="0"/>
                    </a:p>
                  </a:txBody>
                  <a:tcPr/>
                </a:tc>
              </a:tr>
              <a:tr h="1940687">
                <a:tc>
                  <a:txBody>
                    <a:bodyPr/>
                    <a:lstStyle/>
                    <a:p>
                      <a:pPr algn="ctr">
                        <a:lnSpc>
                          <a:spcPct val="115000"/>
                        </a:lnSpc>
                        <a:spcAft>
                          <a:spcPts val="0"/>
                        </a:spcAft>
                      </a:pPr>
                      <a:endParaRPr lang="tr-TR" sz="1000" dirty="0">
                        <a:latin typeface="Times New Roman"/>
                        <a:ea typeface="Calibri"/>
                        <a:cs typeface="Times New Roman"/>
                      </a:endParaRPr>
                    </a:p>
                    <a:p>
                      <a:pPr algn="ctr">
                        <a:lnSpc>
                          <a:spcPct val="115000"/>
                        </a:lnSpc>
                        <a:spcAft>
                          <a:spcPts val="0"/>
                        </a:spcAft>
                      </a:pPr>
                      <a:r>
                        <a:rPr lang="tr-TR" sz="1000" dirty="0">
                          <a:latin typeface="Times New Roman"/>
                          <a:ea typeface="Calibri"/>
                          <a:cs typeface="Times New Roman"/>
                        </a:rPr>
                        <a:t>TAAHHÜTLÜ</a:t>
                      </a:r>
                      <a:endParaRPr lang="tr-TR" sz="1100" dirty="0">
                        <a:latin typeface="Calibri"/>
                        <a:ea typeface="Calibri"/>
                        <a:cs typeface="Times New Roman"/>
                      </a:endParaRPr>
                    </a:p>
                    <a:p>
                      <a:pPr algn="ctr">
                        <a:lnSpc>
                          <a:spcPct val="115000"/>
                        </a:lnSpc>
                        <a:spcAft>
                          <a:spcPts val="0"/>
                        </a:spcAft>
                      </a:pPr>
                      <a:r>
                        <a:rPr lang="tr-TR" sz="1000" dirty="0">
                          <a:latin typeface="Times New Roman"/>
                          <a:ea typeface="Calibri"/>
                          <a:cs typeface="Times New Roman"/>
                        </a:rPr>
                        <a:t>No.</a:t>
                      </a:r>
                      <a:endParaRPr lang="tr-TR" sz="1100" dirty="0">
                        <a:latin typeface="Calibri"/>
                        <a:ea typeface="Calibri"/>
                        <a:cs typeface="Times New Roman"/>
                      </a:endParaRPr>
                    </a:p>
                  </a:txBody>
                  <a:tcPr marL="68580" marR="68580" marT="0" marB="0" anchor="ctr"/>
                </a:tc>
                <a:tc>
                  <a:txBody>
                    <a:bodyPr/>
                    <a:lstStyle/>
                    <a:p>
                      <a:pPr>
                        <a:lnSpc>
                          <a:spcPct val="150000"/>
                        </a:lnSpc>
                        <a:spcAft>
                          <a:spcPts val="0"/>
                        </a:spcAft>
                      </a:pPr>
                      <a:endParaRPr lang="tr-TR" sz="1000" dirty="0">
                        <a:latin typeface="Times New Roman"/>
                        <a:ea typeface="Calibri"/>
                        <a:cs typeface="Times New Roman"/>
                      </a:endParaRPr>
                    </a:p>
                    <a:p>
                      <a:pPr>
                        <a:lnSpc>
                          <a:spcPct val="150000"/>
                        </a:lnSpc>
                        <a:spcAft>
                          <a:spcPts val="0"/>
                        </a:spcAft>
                      </a:pPr>
                      <a:r>
                        <a:rPr lang="tr-TR" sz="1000" dirty="0">
                          <a:latin typeface="Times New Roman"/>
                          <a:ea typeface="Calibri"/>
                          <a:cs typeface="Times New Roman"/>
                        </a:rPr>
                        <a:t>Adres:</a:t>
                      </a:r>
                      <a:endParaRPr lang="tr-TR" sz="1100" dirty="0">
                        <a:latin typeface="Calibri"/>
                        <a:ea typeface="Calibri"/>
                        <a:cs typeface="Times New Roman"/>
                      </a:endParaRPr>
                    </a:p>
                    <a:p>
                      <a:pPr>
                        <a:lnSpc>
                          <a:spcPct val="150000"/>
                        </a:lnSpc>
                        <a:spcAft>
                          <a:spcPts val="0"/>
                        </a:spcAft>
                      </a:pPr>
                      <a:r>
                        <a:rPr lang="tr-TR" sz="1000" dirty="0">
                          <a:latin typeface="Times New Roman"/>
                          <a:ea typeface="Calibri"/>
                          <a:cs typeface="Times New Roman"/>
                        </a:rPr>
                        <a:t>…………………………………………………….</a:t>
                      </a:r>
                      <a:endParaRPr lang="tr-TR" sz="1100" dirty="0">
                        <a:latin typeface="Calibri"/>
                        <a:ea typeface="Calibri"/>
                        <a:cs typeface="Times New Roman"/>
                      </a:endParaRPr>
                    </a:p>
                    <a:p>
                      <a:pPr>
                        <a:lnSpc>
                          <a:spcPct val="150000"/>
                        </a:lnSpc>
                        <a:spcAft>
                          <a:spcPts val="0"/>
                        </a:spcAft>
                      </a:pPr>
                      <a:r>
                        <a:rPr lang="tr-TR" sz="1000" dirty="0">
                          <a:latin typeface="Times New Roman"/>
                          <a:ea typeface="Calibri"/>
                          <a:cs typeface="Times New Roman"/>
                        </a:rPr>
                        <a:t>…………………………………………………</a:t>
                      </a:r>
                      <a:endParaRPr lang="tr-TR" sz="1100" dirty="0">
                        <a:latin typeface="Calibri"/>
                        <a:ea typeface="Calibri"/>
                        <a:cs typeface="Times New Roman"/>
                      </a:endParaRPr>
                    </a:p>
                    <a:p>
                      <a:pPr>
                        <a:lnSpc>
                          <a:spcPct val="150000"/>
                        </a:lnSpc>
                        <a:spcAft>
                          <a:spcPts val="0"/>
                        </a:spcAft>
                      </a:pPr>
                      <a:r>
                        <a:rPr lang="tr-TR" sz="1000" dirty="0">
                          <a:latin typeface="Times New Roman"/>
                          <a:ea typeface="Calibri"/>
                          <a:cs typeface="Times New Roman"/>
                        </a:rPr>
                        <a:t>…………………………………………………</a:t>
                      </a:r>
                      <a:endParaRPr lang="tr-TR" sz="1100" dirty="0">
                        <a:latin typeface="Calibri"/>
                        <a:ea typeface="Calibri"/>
                        <a:cs typeface="Times New Roman"/>
                      </a:endParaRPr>
                    </a:p>
                  </a:txBody>
                  <a:tcPr marL="68580" marR="68580" marT="0" marB="0" anchor="ctr"/>
                </a:tc>
              </a:tr>
              <a:tr h="629645">
                <a:tc gridSpan="2">
                  <a:txBody>
                    <a:bodyPr/>
                    <a:lstStyle/>
                    <a:p>
                      <a:pPr>
                        <a:lnSpc>
                          <a:spcPct val="115000"/>
                        </a:lnSpc>
                        <a:spcAft>
                          <a:spcPts val="0"/>
                        </a:spcAft>
                      </a:pPr>
                      <a:r>
                        <a:rPr lang="tr-TR" sz="1000" dirty="0">
                          <a:latin typeface="Times New Roman"/>
                          <a:ea typeface="Calibri"/>
                          <a:cs typeface="Times New Roman"/>
                        </a:rPr>
                        <a:t>Not: Bu kısma davet edilen şahsın adresi yazılır.</a:t>
                      </a:r>
                      <a:endParaRPr lang="tr-TR" sz="1100" dirty="0">
                        <a:latin typeface="Calibri"/>
                        <a:ea typeface="Calibri"/>
                        <a:cs typeface="Times New Roman"/>
                      </a:endParaRPr>
                    </a:p>
                  </a:txBody>
                  <a:tcPr marL="68580" marR="68580" marT="0" marB="0" anchor="ctr"/>
                </a:tc>
                <a:tc hMerge="1">
                  <a:txBody>
                    <a:bodyPr/>
                    <a:lstStyle/>
                    <a:p>
                      <a:endParaRPr lang="tr-TR"/>
                    </a:p>
                  </a:txBody>
                  <a:tcPr/>
                </a:tc>
              </a:tr>
            </a:tbl>
          </a:graphicData>
        </a:graphic>
      </p:graphicFrame>
      <p:graphicFrame>
        <p:nvGraphicFramePr>
          <p:cNvPr id="6" name="5 Tablo"/>
          <p:cNvGraphicFramePr>
            <a:graphicFrameLocks noGrp="1"/>
          </p:cNvGraphicFramePr>
          <p:nvPr/>
        </p:nvGraphicFramePr>
        <p:xfrm>
          <a:off x="6516216" y="2060848"/>
          <a:ext cx="1008112" cy="864096"/>
        </p:xfrm>
        <a:graphic>
          <a:graphicData uri="http://schemas.openxmlformats.org/drawingml/2006/table">
            <a:tbl>
              <a:tblPr firstRow="1" bandRow="1">
                <a:tableStyleId>{5C22544A-7EE6-4342-B048-85BDC9FD1C3A}</a:tableStyleId>
              </a:tblPr>
              <a:tblGrid>
                <a:gridCol w="1008112"/>
              </a:tblGrid>
              <a:tr h="864096">
                <a:tc>
                  <a:txBody>
                    <a:bodyPr/>
                    <a:lstStyle/>
                    <a:p>
                      <a:endParaRPr lang="tr-TR" dirty="0"/>
                    </a:p>
                  </a:txBody>
                  <a:tcPr/>
                </a:tc>
              </a:tr>
            </a:tbl>
          </a:graphicData>
        </a:graphic>
      </p:graphicFrame>
      <p:graphicFrame>
        <p:nvGraphicFramePr>
          <p:cNvPr id="7" name="6 Tablo"/>
          <p:cNvGraphicFramePr>
            <a:graphicFrameLocks noGrp="1"/>
          </p:cNvGraphicFramePr>
          <p:nvPr/>
        </p:nvGraphicFramePr>
        <p:xfrm>
          <a:off x="4572000" y="2060848"/>
          <a:ext cx="1152128" cy="936104"/>
        </p:xfrm>
        <a:graphic>
          <a:graphicData uri="http://schemas.openxmlformats.org/drawingml/2006/table">
            <a:tbl>
              <a:tblPr firstRow="1" bandRow="1">
                <a:tableStyleId>{5C22544A-7EE6-4342-B048-85BDC9FD1C3A}</a:tableStyleId>
              </a:tblPr>
              <a:tblGrid>
                <a:gridCol w="1152128"/>
              </a:tblGrid>
              <a:tr h="936104">
                <a:tc>
                  <a:txBody>
                    <a:bodyPr/>
                    <a:lstStyle/>
                    <a:p>
                      <a:endParaRPr lang="tr-TR" dirty="0"/>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08720"/>
            <a:ext cx="7643192" cy="5415880"/>
          </a:xfrm>
        </p:spPr>
        <p:txBody>
          <a:bodyPr>
            <a:normAutofit/>
          </a:bodyPr>
          <a:lstStyle/>
          <a:p>
            <a:pPr algn="ctr"/>
            <a:r>
              <a:rPr lang="tr-TR" sz="1400" dirty="0" smtClean="0"/>
              <a:t>Davetiyenin 2 </a:t>
            </a:r>
            <a:r>
              <a:rPr lang="tr-TR" sz="1400" dirty="0" err="1" smtClean="0"/>
              <a:t>nci</a:t>
            </a:r>
            <a:r>
              <a:rPr lang="tr-TR" sz="1400" dirty="0" smtClean="0"/>
              <a:t> sayfası (Birinci sayfanın arkası)</a:t>
            </a:r>
          </a:p>
          <a:p>
            <a:pPr>
              <a:buNone/>
            </a:pPr>
            <a:r>
              <a:rPr lang="tr-TR" dirty="0" smtClean="0"/>
              <a:t> </a:t>
            </a:r>
          </a:p>
        </p:txBody>
      </p:sp>
      <p:graphicFrame>
        <p:nvGraphicFramePr>
          <p:cNvPr id="5" name="4 Tablo"/>
          <p:cNvGraphicFramePr>
            <a:graphicFrameLocks noGrp="1"/>
          </p:cNvGraphicFramePr>
          <p:nvPr/>
        </p:nvGraphicFramePr>
        <p:xfrm>
          <a:off x="0" y="92767755"/>
          <a:ext cx="7812360" cy="5207748"/>
        </p:xfrm>
        <a:graphic>
          <a:graphicData uri="http://schemas.openxmlformats.org/drawingml/2006/table">
            <a:tbl>
              <a:tblPr firstRow="1" bandRow="1">
                <a:tableStyleId>{5C22544A-7EE6-4342-B048-85BDC9FD1C3A}</a:tableStyleId>
              </a:tblPr>
              <a:tblGrid>
                <a:gridCol w="3906180"/>
                <a:gridCol w="3906180"/>
              </a:tblGrid>
              <a:tr h="274092">
                <a:tc gridSpan="2">
                  <a:txBody>
                    <a:bodyPr/>
                    <a:lstStyle/>
                    <a:p>
                      <a:pPr algn="ctr">
                        <a:lnSpc>
                          <a:spcPct val="115000"/>
                        </a:lnSpc>
                        <a:spcAft>
                          <a:spcPts val="0"/>
                        </a:spcAft>
                      </a:pPr>
                      <a:r>
                        <a:rPr lang="tr-TR" sz="1000" b="1" dirty="0">
                          <a:latin typeface="Times New Roman"/>
                          <a:ea typeface="Calibri"/>
                          <a:cs typeface="Times New Roman"/>
                        </a:rPr>
                        <a:t>D A V E T İ Y E</a:t>
                      </a:r>
                      <a:endParaRPr lang="tr-TR" sz="1100" dirty="0">
                        <a:latin typeface="Calibri"/>
                        <a:ea typeface="Calibri"/>
                        <a:cs typeface="Times New Roman"/>
                      </a:endParaRPr>
                    </a:p>
                  </a:txBody>
                  <a:tcPr marL="68580" marR="68580" marT="0" marB="0" anchor="ctr"/>
                </a:tc>
                <a:tc hMerge="1">
                  <a:txBody>
                    <a:bodyPr/>
                    <a:lstStyle/>
                    <a:p>
                      <a:endParaRPr lang="tr-TR"/>
                    </a:p>
                  </a:txBody>
                  <a:tcPr/>
                </a:tc>
              </a:tr>
              <a:tr h="274092">
                <a:tc gridSpan="2">
                  <a:txBody>
                    <a:bodyPr/>
                    <a:lstStyle/>
                    <a:p>
                      <a:pPr>
                        <a:lnSpc>
                          <a:spcPct val="115000"/>
                        </a:lnSpc>
                        <a:spcAft>
                          <a:spcPts val="0"/>
                        </a:spcAft>
                      </a:pPr>
                      <a:endParaRPr lang="tr-TR" sz="1000">
                        <a:latin typeface="Times New Roman"/>
                        <a:ea typeface="Calibri"/>
                        <a:cs typeface="Times New Roman"/>
                      </a:endParaRPr>
                    </a:p>
                  </a:txBody>
                  <a:tcPr marL="68580" marR="68580" marT="0" marB="0" anchor="ctr"/>
                </a:tc>
                <a:tc hMerge="1">
                  <a:txBody>
                    <a:bodyPr/>
                    <a:lstStyle/>
                    <a:p>
                      <a:endParaRPr lang="tr-TR"/>
                    </a:p>
                  </a:txBody>
                  <a:tcPr/>
                </a:tc>
              </a:tr>
              <a:tr h="274092">
                <a:tc gridSpan="2">
                  <a:txBody>
                    <a:bodyPr/>
                    <a:lstStyle/>
                    <a:p>
                      <a:pPr>
                        <a:lnSpc>
                          <a:spcPct val="115000"/>
                        </a:lnSpc>
                        <a:spcAft>
                          <a:spcPts val="0"/>
                        </a:spcAft>
                      </a:pPr>
                      <a:r>
                        <a:rPr lang="tr-TR" sz="1000">
                          <a:latin typeface="Times New Roman"/>
                          <a:ea typeface="Calibri"/>
                          <a:cs typeface="Times New Roman"/>
                        </a:rPr>
                        <a:t>Tarafların ve varsa kanuni temsilci ve vekillerinin:</a:t>
                      </a:r>
                      <a:endParaRPr lang="tr-TR" sz="1100">
                        <a:latin typeface="Calibri"/>
                        <a:ea typeface="Calibri"/>
                        <a:cs typeface="Times New Roman"/>
                      </a:endParaRPr>
                    </a:p>
                  </a:txBody>
                  <a:tcPr marL="68580" marR="68580" marT="0" marB="0" anchor="ctr"/>
                </a:tc>
                <a:tc hMerge="1">
                  <a:txBody>
                    <a:bodyPr/>
                    <a:lstStyle/>
                    <a:p>
                      <a:endParaRPr lang="tr-TR"/>
                    </a:p>
                  </a:txBody>
                  <a:tcPr/>
                </a:tc>
              </a:tr>
              <a:tr h="274092">
                <a:tc>
                  <a:txBody>
                    <a:bodyPr/>
                    <a:lstStyle/>
                    <a:p>
                      <a:pPr>
                        <a:lnSpc>
                          <a:spcPct val="115000"/>
                        </a:lnSpc>
                        <a:spcAft>
                          <a:spcPts val="0"/>
                        </a:spcAft>
                      </a:pPr>
                      <a:r>
                        <a:rPr lang="tr-TR" sz="1000">
                          <a:latin typeface="Times New Roman"/>
                          <a:ea typeface="Calibri"/>
                          <a:cs typeface="Times New Roman"/>
                        </a:rPr>
                        <a:t>Adı ve soyadı</a:t>
                      </a:r>
                      <a:endParaRPr lang="tr-TR" sz="1100">
                        <a:latin typeface="Calibri"/>
                        <a:ea typeface="Calibri"/>
                        <a:cs typeface="Times New Roman"/>
                      </a:endParaRPr>
                    </a:p>
                  </a:txBody>
                  <a:tcPr marL="68580" marR="68580" marT="0" marB="0" anchor="ctr"/>
                </a:tc>
                <a:tc>
                  <a:txBody>
                    <a:bodyPr/>
                    <a:lstStyle/>
                    <a:p>
                      <a:pPr>
                        <a:lnSpc>
                          <a:spcPct val="115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nchor="ctr"/>
                </a:tc>
              </a:tr>
              <a:tr h="274092">
                <a:tc>
                  <a:txBody>
                    <a:bodyPr/>
                    <a:lstStyle/>
                    <a:p>
                      <a:pPr>
                        <a:lnSpc>
                          <a:spcPct val="115000"/>
                        </a:lnSpc>
                        <a:spcAft>
                          <a:spcPts val="0"/>
                        </a:spcAft>
                      </a:pPr>
                      <a:r>
                        <a:rPr lang="tr-TR" sz="1000">
                          <a:latin typeface="Times New Roman"/>
                          <a:ea typeface="Calibri"/>
                          <a:cs typeface="Times New Roman"/>
                        </a:rPr>
                        <a:t>Adresi</a:t>
                      </a:r>
                      <a:endParaRPr lang="tr-TR" sz="1100">
                        <a:latin typeface="Calibri"/>
                        <a:ea typeface="Calibri"/>
                        <a:cs typeface="Times New Roman"/>
                      </a:endParaRPr>
                    </a:p>
                  </a:txBody>
                  <a:tcPr marL="68580" marR="68580" marT="0" marB="0" anchor="ctr"/>
                </a:tc>
                <a:tc>
                  <a:txBody>
                    <a:bodyPr/>
                    <a:lstStyle/>
                    <a:p>
                      <a:pPr>
                        <a:lnSpc>
                          <a:spcPct val="115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nchor="ctr"/>
                </a:tc>
              </a:tr>
              <a:tr h="274092">
                <a:tc>
                  <a:txBody>
                    <a:bodyPr/>
                    <a:lstStyle/>
                    <a:p>
                      <a:pPr>
                        <a:lnSpc>
                          <a:spcPct val="115000"/>
                        </a:lnSpc>
                        <a:spcAft>
                          <a:spcPts val="0"/>
                        </a:spcAft>
                      </a:pPr>
                      <a:r>
                        <a:rPr lang="tr-TR" sz="1000">
                          <a:latin typeface="Times New Roman"/>
                          <a:ea typeface="Calibri"/>
                          <a:cs typeface="Times New Roman"/>
                        </a:rPr>
                        <a:t>Adı ve Soyadı</a:t>
                      </a:r>
                      <a:endParaRPr lang="tr-TR" sz="1100">
                        <a:latin typeface="Calibri"/>
                        <a:ea typeface="Calibri"/>
                        <a:cs typeface="Times New Roman"/>
                      </a:endParaRPr>
                    </a:p>
                  </a:txBody>
                  <a:tcPr marL="68580" marR="68580" marT="0" marB="0" anchor="ctr"/>
                </a:tc>
                <a:tc>
                  <a:txBody>
                    <a:bodyPr/>
                    <a:lstStyle/>
                    <a:p>
                      <a:pPr>
                        <a:lnSpc>
                          <a:spcPct val="115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nchor="ctr"/>
                </a:tc>
              </a:tr>
              <a:tr h="274092">
                <a:tc>
                  <a:txBody>
                    <a:bodyPr/>
                    <a:lstStyle/>
                    <a:p>
                      <a:pPr>
                        <a:lnSpc>
                          <a:spcPct val="115000"/>
                        </a:lnSpc>
                        <a:spcAft>
                          <a:spcPts val="0"/>
                        </a:spcAft>
                      </a:pPr>
                      <a:r>
                        <a:rPr lang="tr-TR" sz="1000" dirty="0">
                          <a:latin typeface="Times New Roman"/>
                          <a:ea typeface="Calibri"/>
                          <a:cs typeface="Times New Roman"/>
                        </a:rPr>
                        <a:t>Adresi</a:t>
                      </a:r>
                      <a:endParaRPr lang="tr-TR" sz="1100" dirty="0">
                        <a:latin typeface="Calibri"/>
                        <a:ea typeface="Calibri"/>
                        <a:cs typeface="Times New Roman"/>
                      </a:endParaRPr>
                    </a:p>
                  </a:txBody>
                  <a:tcPr marL="68580" marR="68580" marT="0" marB="0" anchor="ctr"/>
                </a:tc>
                <a:tc>
                  <a:txBody>
                    <a:bodyPr/>
                    <a:lstStyle/>
                    <a:p>
                      <a:pPr>
                        <a:lnSpc>
                          <a:spcPct val="115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nchor="ctr"/>
                </a:tc>
              </a:tr>
              <a:tr h="274092">
                <a:tc>
                  <a:txBody>
                    <a:bodyPr/>
                    <a:lstStyle/>
                    <a:p>
                      <a:pPr>
                        <a:lnSpc>
                          <a:spcPct val="115000"/>
                        </a:lnSpc>
                        <a:spcAft>
                          <a:spcPts val="0"/>
                        </a:spcAft>
                      </a:pPr>
                      <a:r>
                        <a:rPr lang="tr-TR" sz="1000">
                          <a:latin typeface="Times New Roman"/>
                          <a:ea typeface="Calibri"/>
                          <a:cs typeface="Times New Roman"/>
                        </a:rPr>
                        <a:t>Adı ve soyadı</a:t>
                      </a:r>
                      <a:endParaRPr lang="tr-TR" sz="1100">
                        <a:latin typeface="Calibri"/>
                        <a:ea typeface="Calibri"/>
                        <a:cs typeface="Times New Roman"/>
                      </a:endParaRPr>
                    </a:p>
                  </a:txBody>
                  <a:tcPr marL="68580" marR="68580" marT="0" marB="0" anchor="ctr"/>
                </a:tc>
                <a:tc>
                  <a:txBody>
                    <a:bodyPr/>
                    <a:lstStyle/>
                    <a:p>
                      <a:pPr>
                        <a:lnSpc>
                          <a:spcPct val="115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nchor="ctr"/>
                </a:tc>
              </a:tr>
              <a:tr h="274092">
                <a:tc>
                  <a:txBody>
                    <a:bodyPr/>
                    <a:lstStyle/>
                    <a:p>
                      <a:pPr>
                        <a:lnSpc>
                          <a:spcPct val="115000"/>
                        </a:lnSpc>
                        <a:spcAft>
                          <a:spcPts val="0"/>
                        </a:spcAft>
                      </a:pPr>
                      <a:r>
                        <a:rPr lang="tr-TR" sz="1000" dirty="0">
                          <a:latin typeface="Times New Roman"/>
                          <a:ea typeface="Calibri"/>
                          <a:cs typeface="Times New Roman"/>
                        </a:rPr>
                        <a:t>Adresi</a:t>
                      </a:r>
                      <a:endParaRPr lang="tr-TR" sz="1100" dirty="0">
                        <a:latin typeface="Calibri"/>
                        <a:ea typeface="Calibri"/>
                        <a:cs typeface="Times New Roman"/>
                      </a:endParaRPr>
                    </a:p>
                  </a:txBody>
                  <a:tcPr marL="68580" marR="68580" marT="0" marB="0" anchor="ctr"/>
                </a:tc>
                <a:tc>
                  <a:txBody>
                    <a:bodyPr/>
                    <a:lstStyle/>
                    <a:p>
                      <a:pPr>
                        <a:lnSpc>
                          <a:spcPct val="115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nchor="ctr"/>
                </a:tc>
              </a:tr>
              <a:tr h="274092">
                <a:tc>
                  <a:txBody>
                    <a:bodyPr/>
                    <a:lstStyle/>
                    <a:p>
                      <a:pPr>
                        <a:lnSpc>
                          <a:spcPct val="115000"/>
                        </a:lnSpc>
                        <a:spcAft>
                          <a:spcPts val="0"/>
                        </a:spcAft>
                      </a:pPr>
                      <a:r>
                        <a:rPr lang="tr-TR" sz="1000">
                          <a:latin typeface="Times New Roman"/>
                          <a:ea typeface="Calibri"/>
                          <a:cs typeface="Times New Roman"/>
                        </a:rPr>
                        <a:t>Tebliğin konusu</a:t>
                      </a:r>
                      <a:endParaRPr lang="tr-TR" sz="1100">
                        <a:latin typeface="Calibri"/>
                        <a:ea typeface="Calibri"/>
                        <a:cs typeface="Times New Roman"/>
                      </a:endParaRPr>
                    </a:p>
                  </a:txBody>
                  <a:tcPr marL="68580" marR="68580" marT="0" marB="0" anchor="ctr"/>
                </a:tc>
                <a:tc>
                  <a:txBody>
                    <a:bodyPr/>
                    <a:lstStyle/>
                    <a:p>
                      <a:pPr>
                        <a:lnSpc>
                          <a:spcPct val="115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nchor="ctr"/>
                </a:tc>
              </a:tr>
              <a:tr h="274092">
                <a:tc>
                  <a:txBody>
                    <a:bodyPr/>
                    <a:lstStyle/>
                    <a:p>
                      <a:pPr>
                        <a:lnSpc>
                          <a:spcPct val="115000"/>
                        </a:lnSpc>
                        <a:spcAft>
                          <a:spcPts val="0"/>
                        </a:spcAft>
                      </a:pPr>
                      <a:endParaRPr lang="tr-TR" sz="1000">
                        <a:latin typeface="Times New Roman"/>
                        <a:ea typeface="Calibri"/>
                        <a:cs typeface="Times New Roman"/>
                      </a:endParaRPr>
                    </a:p>
                  </a:txBody>
                  <a:tcPr marL="68580" marR="68580" marT="0" marB="0" anchor="ctr"/>
                </a:tc>
                <a:tc>
                  <a:txBody>
                    <a:bodyPr/>
                    <a:lstStyle/>
                    <a:p>
                      <a:pPr>
                        <a:lnSpc>
                          <a:spcPct val="115000"/>
                        </a:lnSpc>
                        <a:spcAft>
                          <a:spcPts val="0"/>
                        </a:spcAft>
                      </a:pPr>
                      <a:endParaRPr lang="tr-TR" sz="1000">
                        <a:latin typeface="Times New Roman"/>
                        <a:ea typeface="Calibri"/>
                        <a:cs typeface="Times New Roman"/>
                      </a:endParaRPr>
                    </a:p>
                  </a:txBody>
                  <a:tcPr marL="68580" marR="68580" marT="0" marB="0" anchor="ctr"/>
                </a:tc>
              </a:tr>
              <a:tr h="274092">
                <a:tc>
                  <a:txBody>
                    <a:bodyPr/>
                    <a:lstStyle/>
                    <a:p>
                      <a:pPr>
                        <a:lnSpc>
                          <a:spcPct val="115000"/>
                        </a:lnSpc>
                        <a:spcAft>
                          <a:spcPts val="0"/>
                        </a:spcAft>
                      </a:pPr>
                      <a:r>
                        <a:rPr lang="tr-TR" sz="1000">
                          <a:latin typeface="Times New Roman"/>
                          <a:ea typeface="Calibri"/>
                          <a:cs typeface="Times New Roman"/>
                        </a:rPr>
                        <a:t>Hazır bulunması gereken</a:t>
                      </a:r>
                      <a:endParaRPr lang="tr-TR" sz="1100">
                        <a:latin typeface="Calibri"/>
                        <a:ea typeface="Calibri"/>
                        <a:cs typeface="Times New Roman"/>
                      </a:endParaRPr>
                    </a:p>
                  </a:txBody>
                  <a:tcPr marL="68580" marR="68580" marT="0" marB="0" anchor="ctr"/>
                </a:tc>
                <a:tc>
                  <a:txBody>
                    <a:bodyPr/>
                    <a:lstStyle/>
                    <a:p>
                      <a:pPr>
                        <a:lnSpc>
                          <a:spcPct val="115000"/>
                        </a:lnSpc>
                        <a:spcAft>
                          <a:spcPts val="0"/>
                        </a:spcAft>
                      </a:pPr>
                      <a:endParaRPr lang="tr-TR" sz="1000">
                        <a:latin typeface="Times New Roman"/>
                        <a:ea typeface="Calibri"/>
                        <a:cs typeface="Times New Roman"/>
                      </a:endParaRPr>
                    </a:p>
                  </a:txBody>
                  <a:tcPr marL="68580" marR="68580" marT="0" marB="0" anchor="ctr"/>
                </a:tc>
              </a:tr>
              <a:tr h="274092">
                <a:tc>
                  <a:txBody>
                    <a:bodyPr/>
                    <a:lstStyle/>
                    <a:p>
                      <a:pPr>
                        <a:lnSpc>
                          <a:spcPct val="115000"/>
                        </a:lnSpc>
                        <a:spcAft>
                          <a:spcPts val="0"/>
                        </a:spcAft>
                      </a:pPr>
                      <a:r>
                        <a:rPr lang="tr-TR" sz="1000" dirty="0">
                          <a:latin typeface="Times New Roman"/>
                          <a:ea typeface="Calibri"/>
                          <a:cs typeface="Times New Roman"/>
                        </a:rPr>
                        <a:t>Yer</a:t>
                      </a:r>
                      <a:endParaRPr lang="tr-TR" sz="1100" dirty="0">
                        <a:latin typeface="Calibri"/>
                        <a:ea typeface="Calibri"/>
                        <a:cs typeface="Times New Roman"/>
                      </a:endParaRPr>
                    </a:p>
                  </a:txBody>
                  <a:tcPr marL="68580" marR="68580" marT="0" marB="0" anchor="ctr"/>
                </a:tc>
                <a:tc>
                  <a:txBody>
                    <a:bodyPr/>
                    <a:lstStyle/>
                    <a:p>
                      <a:pPr>
                        <a:lnSpc>
                          <a:spcPct val="115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nchor="ctr"/>
                </a:tc>
              </a:tr>
              <a:tr h="274092">
                <a:tc>
                  <a:txBody>
                    <a:bodyPr/>
                    <a:lstStyle/>
                    <a:p>
                      <a:pPr>
                        <a:lnSpc>
                          <a:spcPct val="115000"/>
                        </a:lnSpc>
                        <a:spcAft>
                          <a:spcPts val="0"/>
                        </a:spcAft>
                      </a:pPr>
                      <a:r>
                        <a:rPr lang="tr-TR" sz="1000">
                          <a:latin typeface="Times New Roman"/>
                          <a:ea typeface="Calibri"/>
                          <a:cs typeface="Times New Roman"/>
                        </a:rPr>
                        <a:t>Tarih</a:t>
                      </a:r>
                      <a:endParaRPr lang="tr-TR" sz="1100">
                        <a:latin typeface="Calibri"/>
                        <a:ea typeface="Calibri"/>
                        <a:cs typeface="Times New Roman"/>
                      </a:endParaRPr>
                    </a:p>
                  </a:txBody>
                  <a:tcPr marL="68580" marR="68580" marT="0" marB="0" anchor="ctr"/>
                </a:tc>
                <a:tc>
                  <a:txBody>
                    <a:bodyPr/>
                    <a:lstStyle/>
                    <a:p>
                      <a:pPr>
                        <a:lnSpc>
                          <a:spcPct val="115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nchor="ctr"/>
                </a:tc>
              </a:tr>
              <a:tr h="274092">
                <a:tc>
                  <a:txBody>
                    <a:bodyPr/>
                    <a:lstStyle/>
                    <a:p>
                      <a:pPr>
                        <a:lnSpc>
                          <a:spcPct val="115000"/>
                        </a:lnSpc>
                        <a:spcAft>
                          <a:spcPts val="0"/>
                        </a:spcAft>
                      </a:pPr>
                      <a:r>
                        <a:rPr lang="tr-TR" sz="1000">
                          <a:latin typeface="Times New Roman"/>
                          <a:ea typeface="Calibri"/>
                          <a:cs typeface="Times New Roman"/>
                        </a:rPr>
                        <a:t>Gün</a:t>
                      </a:r>
                      <a:endParaRPr lang="tr-TR" sz="1100">
                        <a:latin typeface="Calibri"/>
                        <a:ea typeface="Calibri"/>
                        <a:cs typeface="Times New Roman"/>
                      </a:endParaRPr>
                    </a:p>
                  </a:txBody>
                  <a:tcPr marL="68580" marR="68580" marT="0" marB="0" anchor="ctr"/>
                </a:tc>
                <a:tc>
                  <a:txBody>
                    <a:bodyPr/>
                    <a:lstStyle/>
                    <a:p>
                      <a:pPr>
                        <a:lnSpc>
                          <a:spcPct val="115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nchor="ctr"/>
                </a:tc>
              </a:tr>
              <a:tr h="274092">
                <a:tc>
                  <a:txBody>
                    <a:bodyPr/>
                    <a:lstStyle/>
                    <a:p>
                      <a:pPr>
                        <a:lnSpc>
                          <a:spcPct val="115000"/>
                        </a:lnSpc>
                        <a:spcAft>
                          <a:spcPts val="0"/>
                        </a:spcAft>
                      </a:pPr>
                      <a:r>
                        <a:rPr lang="tr-TR" sz="1000">
                          <a:latin typeface="Times New Roman"/>
                          <a:ea typeface="Calibri"/>
                          <a:cs typeface="Times New Roman"/>
                        </a:rPr>
                        <a:t>Saat</a:t>
                      </a:r>
                      <a:endParaRPr lang="tr-TR" sz="1100">
                        <a:latin typeface="Calibri"/>
                        <a:ea typeface="Calibri"/>
                        <a:cs typeface="Times New Roman"/>
                      </a:endParaRPr>
                    </a:p>
                  </a:txBody>
                  <a:tcPr marL="68580" marR="68580" marT="0" marB="0" anchor="ctr"/>
                </a:tc>
                <a:tc>
                  <a:txBody>
                    <a:bodyPr/>
                    <a:lstStyle/>
                    <a:p>
                      <a:pPr>
                        <a:lnSpc>
                          <a:spcPct val="115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nchor="ctr"/>
                </a:tc>
              </a:tr>
              <a:tr h="274092">
                <a:tc>
                  <a:txBody>
                    <a:bodyPr/>
                    <a:lstStyle/>
                    <a:p>
                      <a:pPr>
                        <a:lnSpc>
                          <a:spcPct val="115000"/>
                        </a:lnSpc>
                        <a:spcAft>
                          <a:spcPts val="0"/>
                        </a:spcAft>
                      </a:pPr>
                      <a:endParaRPr lang="tr-TR" sz="1000">
                        <a:latin typeface="Times New Roman"/>
                        <a:ea typeface="Calibri"/>
                        <a:cs typeface="Times New Roman"/>
                      </a:endParaRPr>
                    </a:p>
                  </a:txBody>
                  <a:tcPr marL="68580" marR="68580" marT="0" marB="0" anchor="ctr"/>
                </a:tc>
                <a:tc>
                  <a:txBody>
                    <a:bodyPr/>
                    <a:lstStyle/>
                    <a:p>
                      <a:pPr>
                        <a:lnSpc>
                          <a:spcPct val="115000"/>
                        </a:lnSpc>
                        <a:spcAft>
                          <a:spcPts val="0"/>
                        </a:spcAft>
                      </a:pPr>
                      <a:endParaRPr lang="tr-TR" sz="1000">
                        <a:latin typeface="Times New Roman"/>
                        <a:ea typeface="Calibri"/>
                        <a:cs typeface="Times New Roman"/>
                      </a:endParaRPr>
                    </a:p>
                  </a:txBody>
                  <a:tcPr marL="68580" marR="68580" marT="0" marB="0" anchor="ctr"/>
                </a:tc>
              </a:tr>
              <a:tr h="274092">
                <a:tc>
                  <a:txBody>
                    <a:bodyPr/>
                    <a:lstStyle/>
                    <a:p>
                      <a:pPr>
                        <a:lnSpc>
                          <a:spcPct val="115000"/>
                        </a:lnSpc>
                        <a:spcAft>
                          <a:spcPts val="0"/>
                        </a:spcAft>
                      </a:pPr>
                      <a:r>
                        <a:rPr lang="tr-TR" sz="1000">
                          <a:latin typeface="Times New Roman"/>
                          <a:ea typeface="Calibri"/>
                          <a:cs typeface="Times New Roman"/>
                        </a:rPr>
                        <a:t>Kanunlara göre derci icap eden sair hususlar</a:t>
                      </a:r>
                      <a:endParaRPr lang="tr-TR" sz="1100">
                        <a:latin typeface="Calibri"/>
                        <a:ea typeface="Calibri"/>
                        <a:cs typeface="Times New Roman"/>
                      </a:endParaRPr>
                    </a:p>
                  </a:txBody>
                  <a:tcPr marL="68580" marR="68580" marT="0" marB="0" anchor="ctr"/>
                </a:tc>
                <a:tc>
                  <a:txBody>
                    <a:bodyPr/>
                    <a:lstStyle/>
                    <a:p>
                      <a:pPr>
                        <a:lnSpc>
                          <a:spcPct val="115000"/>
                        </a:lnSpc>
                        <a:spcAft>
                          <a:spcPts val="0"/>
                        </a:spcAft>
                      </a:pPr>
                      <a:endParaRPr lang="tr-TR" sz="1000">
                        <a:latin typeface="Times New Roman"/>
                        <a:ea typeface="Calibri"/>
                        <a:cs typeface="Times New Roman"/>
                      </a:endParaRPr>
                    </a:p>
                  </a:txBody>
                  <a:tcPr marL="68580" marR="68580" marT="0" marB="0" anchor="ctr"/>
                </a:tc>
              </a:tr>
              <a:tr h="274092">
                <a:tc>
                  <a:txBody>
                    <a:bodyPr/>
                    <a:lstStyle/>
                    <a:p>
                      <a:pPr>
                        <a:lnSpc>
                          <a:spcPct val="115000"/>
                        </a:lnSpc>
                        <a:spcAft>
                          <a:spcPts val="0"/>
                        </a:spcAft>
                      </a:pPr>
                      <a:endParaRPr lang="tr-TR" sz="1000" dirty="0">
                        <a:latin typeface="Times New Roman"/>
                        <a:ea typeface="Calibri"/>
                        <a:cs typeface="Times New Roman"/>
                      </a:endParaRPr>
                    </a:p>
                  </a:txBody>
                  <a:tcPr marL="68580" marR="68580" marT="0" marB="0" anchor="ctr"/>
                </a:tc>
                <a:tc>
                  <a:txBody>
                    <a:bodyPr/>
                    <a:lstStyle/>
                    <a:p>
                      <a:pPr>
                        <a:lnSpc>
                          <a:spcPct val="115000"/>
                        </a:lnSpc>
                        <a:spcAft>
                          <a:spcPts val="0"/>
                        </a:spcAft>
                      </a:pPr>
                      <a:r>
                        <a:rPr lang="tr-TR" sz="1000" dirty="0">
                          <a:latin typeface="Times New Roman"/>
                          <a:ea typeface="Calibri"/>
                          <a:cs typeface="Times New Roman"/>
                        </a:rPr>
                        <a:t>Resmi mühür ve imza</a:t>
                      </a:r>
                      <a:endParaRPr lang="tr-TR" sz="1100" dirty="0">
                        <a:latin typeface="Calibri"/>
                        <a:ea typeface="Calibri"/>
                        <a:cs typeface="Times New Roman"/>
                      </a:endParaRPr>
                    </a:p>
                  </a:txBody>
                  <a:tcPr marL="68580" marR="68580" marT="0" marB="0" anchor="ctr"/>
                </a:tc>
              </a:tr>
            </a:tbl>
          </a:graphicData>
        </a:graphic>
      </p:graphicFrame>
      <p:graphicFrame>
        <p:nvGraphicFramePr>
          <p:cNvPr id="6" name="5 Tablo"/>
          <p:cNvGraphicFramePr>
            <a:graphicFrameLocks noGrp="1"/>
          </p:cNvGraphicFramePr>
          <p:nvPr/>
        </p:nvGraphicFramePr>
        <p:xfrm>
          <a:off x="611560" y="171567673"/>
          <a:ext cx="6480720" cy="9055463"/>
        </p:xfrm>
        <a:graphic>
          <a:graphicData uri="http://schemas.openxmlformats.org/drawingml/2006/table">
            <a:tbl>
              <a:tblPr firstRow="1" bandRow="1">
                <a:tableStyleId>{5C22544A-7EE6-4342-B048-85BDC9FD1C3A}</a:tableStyleId>
              </a:tblPr>
              <a:tblGrid>
                <a:gridCol w="3240360"/>
                <a:gridCol w="3240360"/>
              </a:tblGrid>
              <a:tr h="390581">
                <a:tc gridSpan="2">
                  <a:txBody>
                    <a:bodyPr/>
                    <a:lstStyle/>
                    <a:p>
                      <a:pPr algn="ctr">
                        <a:lnSpc>
                          <a:spcPct val="115000"/>
                        </a:lnSpc>
                        <a:spcAft>
                          <a:spcPts val="0"/>
                        </a:spcAft>
                      </a:pPr>
                      <a:r>
                        <a:rPr lang="tr-TR" sz="1000" b="1" dirty="0">
                          <a:latin typeface="Times New Roman"/>
                          <a:ea typeface="Calibri"/>
                          <a:cs typeface="Times New Roman"/>
                        </a:rPr>
                        <a:t>D A V E T İ Y E</a:t>
                      </a:r>
                      <a:endParaRPr lang="tr-TR" sz="1100" dirty="0">
                        <a:latin typeface="Calibri"/>
                        <a:ea typeface="Calibri"/>
                        <a:cs typeface="Times New Roman"/>
                      </a:endParaRPr>
                    </a:p>
                  </a:txBody>
                  <a:tcPr marL="68580" marR="68580" marT="0" marB="0" anchor="ctr"/>
                </a:tc>
                <a:tc hMerge="1">
                  <a:txBody>
                    <a:bodyPr/>
                    <a:lstStyle/>
                    <a:p>
                      <a:endParaRPr lang="tr-TR"/>
                    </a:p>
                  </a:txBody>
                  <a:tcPr/>
                </a:tc>
              </a:tr>
              <a:tr h="390581">
                <a:tc gridSpan="2">
                  <a:txBody>
                    <a:bodyPr/>
                    <a:lstStyle/>
                    <a:p>
                      <a:pPr>
                        <a:lnSpc>
                          <a:spcPct val="115000"/>
                        </a:lnSpc>
                        <a:spcAft>
                          <a:spcPts val="0"/>
                        </a:spcAft>
                      </a:pPr>
                      <a:endParaRPr lang="tr-TR" sz="1000">
                        <a:latin typeface="Times New Roman"/>
                        <a:ea typeface="Calibri"/>
                        <a:cs typeface="Times New Roman"/>
                      </a:endParaRPr>
                    </a:p>
                  </a:txBody>
                  <a:tcPr marL="68580" marR="68580" marT="0" marB="0" anchor="ctr"/>
                </a:tc>
                <a:tc hMerge="1">
                  <a:txBody>
                    <a:bodyPr/>
                    <a:lstStyle/>
                    <a:p>
                      <a:endParaRPr lang="tr-TR"/>
                    </a:p>
                  </a:txBody>
                  <a:tcPr/>
                </a:tc>
              </a:tr>
              <a:tr h="390581">
                <a:tc gridSpan="2">
                  <a:txBody>
                    <a:bodyPr/>
                    <a:lstStyle/>
                    <a:p>
                      <a:pPr>
                        <a:lnSpc>
                          <a:spcPct val="115000"/>
                        </a:lnSpc>
                        <a:spcAft>
                          <a:spcPts val="0"/>
                        </a:spcAft>
                      </a:pPr>
                      <a:r>
                        <a:rPr lang="tr-TR" sz="1000">
                          <a:latin typeface="Times New Roman"/>
                          <a:ea typeface="Calibri"/>
                          <a:cs typeface="Times New Roman"/>
                        </a:rPr>
                        <a:t>Tarafların ve varsa kanuni temsilci ve vekillerinin:</a:t>
                      </a:r>
                      <a:endParaRPr lang="tr-TR" sz="1100">
                        <a:latin typeface="Calibri"/>
                        <a:ea typeface="Calibri"/>
                        <a:cs typeface="Times New Roman"/>
                      </a:endParaRPr>
                    </a:p>
                  </a:txBody>
                  <a:tcPr marL="68580" marR="68580" marT="0" marB="0" anchor="ctr"/>
                </a:tc>
                <a:tc hMerge="1">
                  <a:txBody>
                    <a:bodyPr/>
                    <a:lstStyle/>
                    <a:p>
                      <a:endParaRPr lang="tr-TR"/>
                    </a:p>
                  </a:txBody>
                  <a:tcPr/>
                </a:tc>
              </a:tr>
              <a:tr h="539165">
                <a:tc>
                  <a:txBody>
                    <a:bodyPr/>
                    <a:lstStyle/>
                    <a:p>
                      <a:pPr>
                        <a:lnSpc>
                          <a:spcPct val="115000"/>
                        </a:lnSpc>
                        <a:spcAft>
                          <a:spcPts val="0"/>
                        </a:spcAft>
                      </a:pPr>
                      <a:r>
                        <a:rPr lang="tr-TR" sz="1000" dirty="0">
                          <a:latin typeface="Times New Roman"/>
                          <a:ea typeface="Calibri"/>
                          <a:cs typeface="Times New Roman"/>
                        </a:rPr>
                        <a:t>Adı ve soyadı</a:t>
                      </a:r>
                      <a:endParaRPr lang="tr-TR" sz="1100" dirty="0">
                        <a:latin typeface="Calibri"/>
                        <a:ea typeface="Calibri"/>
                        <a:cs typeface="Times New Roman"/>
                      </a:endParaRPr>
                    </a:p>
                  </a:txBody>
                  <a:tcPr marL="68580" marR="68580" marT="0" marB="0" anchor="ctr"/>
                </a:tc>
                <a:tc>
                  <a:txBody>
                    <a:bodyPr/>
                    <a:lstStyle/>
                    <a:p>
                      <a:pPr>
                        <a:lnSpc>
                          <a:spcPct val="115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nchor="ctr"/>
                </a:tc>
              </a:tr>
              <a:tr h="539165">
                <a:tc>
                  <a:txBody>
                    <a:bodyPr/>
                    <a:lstStyle/>
                    <a:p>
                      <a:pPr>
                        <a:lnSpc>
                          <a:spcPct val="115000"/>
                        </a:lnSpc>
                        <a:spcAft>
                          <a:spcPts val="0"/>
                        </a:spcAft>
                      </a:pPr>
                      <a:r>
                        <a:rPr lang="tr-TR" sz="1000">
                          <a:latin typeface="Times New Roman"/>
                          <a:ea typeface="Calibri"/>
                          <a:cs typeface="Times New Roman"/>
                        </a:rPr>
                        <a:t>Adresi</a:t>
                      </a:r>
                      <a:endParaRPr lang="tr-TR" sz="1100">
                        <a:latin typeface="Calibri"/>
                        <a:ea typeface="Calibri"/>
                        <a:cs typeface="Times New Roman"/>
                      </a:endParaRPr>
                    </a:p>
                  </a:txBody>
                  <a:tcPr marL="68580" marR="68580" marT="0" marB="0" anchor="ctr"/>
                </a:tc>
                <a:tc>
                  <a:txBody>
                    <a:bodyPr/>
                    <a:lstStyle/>
                    <a:p>
                      <a:pPr>
                        <a:lnSpc>
                          <a:spcPct val="115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nchor="ctr"/>
                </a:tc>
              </a:tr>
              <a:tr h="539165">
                <a:tc>
                  <a:txBody>
                    <a:bodyPr/>
                    <a:lstStyle/>
                    <a:p>
                      <a:pPr>
                        <a:lnSpc>
                          <a:spcPct val="115000"/>
                        </a:lnSpc>
                        <a:spcAft>
                          <a:spcPts val="0"/>
                        </a:spcAft>
                      </a:pPr>
                      <a:r>
                        <a:rPr lang="tr-TR" sz="1000">
                          <a:latin typeface="Times New Roman"/>
                          <a:ea typeface="Calibri"/>
                          <a:cs typeface="Times New Roman"/>
                        </a:rPr>
                        <a:t>Adı ve Soyadı</a:t>
                      </a:r>
                      <a:endParaRPr lang="tr-TR" sz="1100">
                        <a:latin typeface="Calibri"/>
                        <a:ea typeface="Calibri"/>
                        <a:cs typeface="Times New Roman"/>
                      </a:endParaRPr>
                    </a:p>
                  </a:txBody>
                  <a:tcPr marL="68580" marR="68580" marT="0" marB="0" anchor="ctr"/>
                </a:tc>
                <a:tc>
                  <a:txBody>
                    <a:bodyPr/>
                    <a:lstStyle/>
                    <a:p>
                      <a:pPr>
                        <a:lnSpc>
                          <a:spcPct val="115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nchor="ctr"/>
                </a:tc>
              </a:tr>
              <a:tr h="539165">
                <a:tc>
                  <a:txBody>
                    <a:bodyPr/>
                    <a:lstStyle/>
                    <a:p>
                      <a:pPr>
                        <a:lnSpc>
                          <a:spcPct val="115000"/>
                        </a:lnSpc>
                        <a:spcAft>
                          <a:spcPts val="0"/>
                        </a:spcAft>
                      </a:pPr>
                      <a:r>
                        <a:rPr lang="tr-TR" sz="1000">
                          <a:latin typeface="Times New Roman"/>
                          <a:ea typeface="Calibri"/>
                          <a:cs typeface="Times New Roman"/>
                        </a:rPr>
                        <a:t>Adresi</a:t>
                      </a:r>
                      <a:endParaRPr lang="tr-TR" sz="1100">
                        <a:latin typeface="Calibri"/>
                        <a:ea typeface="Calibri"/>
                        <a:cs typeface="Times New Roman"/>
                      </a:endParaRPr>
                    </a:p>
                  </a:txBody>
                  <a:tcPr marL="68580" marR="68580" marT="0" marB="0" anchor="ctr"/>
                </a:tc>
                <a:tc>
                  <a:txBody>
                    <a:bodyPr/>
                    <a:lstStyle/>
                    <a:p>
                      <a:pPr>
                        <a:lnSpc>
                          <a:spcPct val="115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nchor="ctr"/>
                </a:tc>
              </a:tr>
              <a:tr h="539165">
                <a:tc>
                  <a:txBody>
                    <a:bodyPr/>
                    <a:lstStyle/>
                    <a:p>
                      <a:pPr>
                        <a:lnSpc>
                          <a:spcPct val="115000"/>
                        </a:lnSpc>
                        <a:spcAft>
                          <a:spcPts val="0"/>
                        </a:spcAft>
                      </a:pPr>
                      <a:r>
                        <a:rPr lang="tr-TR" sz="1000">
                          <a:latin typeface="Times New Roman"/>
                          <a:ea typeface="Calibri"/>
                          <a:cs typeface="Times New Roman"/>
                        </a:rPr>
                        <a:t>Adı ve soyadı</a:t>
                      </a:r>
                      <a:endParaRPr lang="tr-TR" sz="1100">
                        <a:latin typeface="Calibri"/>
                        <a:ea typeface="Calibri"/>
                        <a:cs typeface="Times New Roman"/>
                      </a:endParaRPr>
                    </a:p>
                  </a:txBody>
                  <a:tcPr marL="68580" marR="68580" marT="0" marB="0" anchor="ctr"/>
                </a:tc>
                <a:tc>
                  <a:txBody>
                    <a:bodyPr/>
                    <a:lstStyle/>
                    <a:p>
                      <a:pPr>
                        <a:lnSpc>
                          <a:spcPct val="115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nchor="ctr"/>
                </a:tc>
              </a:tr>
              <a:tr h="539165">
                <a:tc>
                  <a:txBody>
                    <a:bodyPr/>
                    <a:lstStyle/>
                    <a:p>
                      <a:pPr>
                        <a:lnSpc>
                          <a:spcPct val="115000"/>
                        </a:lnSpc>
                        <a:spcAft>
                          <a:spcPts val="0"/>
                        </a:spcAft>
                      </a:pPr>
                      <a:r>
                        <a:rPr lang="tr-TR" sz="1000">
                          <a:latin typeface="Times New Roman"/>
                          <a:ea typeface="Calibri"/>
                          <a:cs typeface="Times New Roman"/>
                        </a:rPr>
                        <a:t>Adresi</a:t>
                      </a:r>
                      <a:endParaRPr lang="tr-TR" sz="1100">
                        <a:latin typeface="Calibri"/>
                        <a:ea typeface="Calibri"/>
                        <a:cs typeface="Times New Roman"/>
                      </a:endParaRPr>
                    </a:p>
                  </a:txBody>
                  <a:tcPr marL="68580" marR="68580" marT="0" marB="0" anchor="ctr"/>
                </a:tc>
                <a:tc>
                  <a:txBody>
                    <a:bodyPr/>
                    <a:lstStyle/>
                    <a:p>
                      <a:pPr>
                        <a:lnSpc>
                          <a:spcPct val="115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nchor="ctr"/>
                </a:tc>
              </a:tr>
              <a:tr h="539165">
                <a:tc>
                  <a:txBody>
                    <a:bodyPr/>
                    <a:lstStyle/>
                    <a:p>
                      <a:pPr>
                        <a:lnSpc>
                          <a:spcPct val="115000"/>
                        </a:lnSpc>
                        <a:spcAft>
                          <a:spcPts val="0"/>
                        </a:spcAft>
                      </a:pPr>
                      <a:r>
                        <a:rPr lang="tr-TR" sz="1000">
                          <a:latin typeface="Times New Roman"/>
                          <a:ea typeface="Calibri"/>
                          <a:cs typeface="Times New Roman"/>
                        </a:rPr>
                        <a:t>Tebliğin konusu</a:t>
                      </a:r>
                      <a:endParaRPr lang="tr-TR" sz="1100">
                        <a:latin typeface="Calibri"/>
                        <a:ea typeface="Calibri"/>
                        <a:cs typeface="Times New Roman"/>
                      </a:endParaRPr>
                    </a:p>
                  </a:txBody>
                  <a:tcPr marL="68580" marR="68580" marT="0" marB="0" anchor="ctr"/>
                </a:tc>
                <a:tc>
                  <a:txBody>
                    <a:bodyPr/>
                    <a:lstStyle/>
                    <a:p>
                      <a:pPr>
                        <a:lnSpc>
                          <a:spcPct val="115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nchor="ctr"/>
                </a:tc>
              </a:tr>
              <a:tr h="390581">
                <a:tc>
                  <a:txBody>
                    <a:bodyPr/>
                    <a:lstStyle/>
                    <a:p>
                      <a:pPr>
                        <a:lnSpc>
                          <a:spcPct val="115000"/>
                        </a:lnSpc>
                        <a:spcAft>
                          <a:spcPts val="0"/>
                        </a:spcAft>
                      </a:pPr>
                      <a:endParaRPr lang="tr-TR" sz="1000">
                        <a:latin typeface="Times New Roman"/>
                        <a:ea typeface="Calibri"/>
                        <a:cs typeface="Times New Roman"/>
                      </a:endParaRPr>
                    </a:p>
                  </a:txBody>
                  <a:tcPr marL="68580" marR="68580" marT="0" marB="0" anchor="ctr"/>
                </a:tc>
                <a:tc>
                  <a:txBody>
                    <a:bodyPr/>
                    <a:lstStyle/>
                    <a:p>
                      <a:pPr>
                        <a:lnSpc>
                          <a:spcPct val="115000"/>
                        </a:lnSpc>
                        <a:spcAft>
                          <a:spcPts val="0"/>
                        </a:spcAft>
                      </a:pPr>
                      <a:endParaRPr lang="tr-TR" sz="1000">
                        <a:latin typeface="Times New Roman"/>
                        <a:ea typeface="Calibri"/>
                        <a:cs typeface="Times New Roman"/>
                      </a:endParaRPr>
                    </a:p>
                  </a:txBody>
                  <a:tcPr marL="68580" marR="68580" marT="0" marB="0" anchor="ctr"/>
                </a:tc>
              </a:tr>
              <a:tr h="390581">
                <a:tc>
                  <a:txBody>
                    <a:bodyPr/>
                    <a:lstStyle/>
                    <a:p>
                      <a:pPr>
                        <a:lnSpc>
                          <a:spcPct val="115000"/>
                        </a:lnSpc>
                        <a:spcAft>
                          <a:spcPts val="0"/>
                        </a:spcAft>
                      </a:pPr>
                      <a:r>
                        <a:rPr lang="tr-TR" sz="1000">
                          <a:latin typeface="Times New Roman"/>
                          <a:ea typeface="Calibri"/>
                          <a:cs typeface="Times New Roman"/>
                        </a:rPr>
                        <a:t>Hazır bulunması gereken</a:t>
                      </a:r>
                      <a:endParaRPr lang="tr-TR" sz="1100">
                        <a:latin typeface="Calibri"/>
                        <a:ea typeface="Calibri"/>
                        <a:cs typeface="Times New Roman"/>
                      </a:endParaRPr>
                    </a:p>
                  </a:txBody>
                  <a:tcPr marL="68580" marR="68580" marT="0" marB="0" anchor="ctr"/>
                </a:tc>
                <a:tc>
                  <a:txBody>
                    <a:bodyPr/>
                    <a:lstStyle/>
                    <a:p>
                      <a:pPr>
                        <a:lnSpc>
                          <a:spcPct val="115000"/>
                        </a:lnSpc>
                        <a:spcAft>
                          <a:spcPts val="0"/>
                        </a:spcAft>
                      </a:pPr>
                      <a:endParaRPr lang="tr-TR" sz="1000">
                        <a:latin typeface="Times New Roman"/>
                        <a:ea typeface="Calibri"/>
                        <a:cs typeface="Times New Roman"/>
                      </a:endParaRPr>
                    </a:p>
                  </a:txBody>
                  <a:tcPr marL="68580" marR="68580" marT="0" marB="0" anchor="ctr"/>
                </a:tc>
              </a:tr>
              <a:tr h="539165">
                <a:tc>
                  <a:txBody>
                    <a:bodyPr/>
                    <a:lstStyle/>
                    <a:p>
                      <a:pPr>
                        <a:lnSpc>
                          <a:spcPct val="115000"/>
                        </a:lnSpc>
                        <a:spcAft>
                          <a:spcPts val="0"/>
                        </a:spcAft>
                      </a:pPr>
                      <a:r>
                        <a:rPr lang="tr-TR" sz="1000">
                          <a:latin typeface="Times New Roman"/>
                          <a:ea typeface="Calibri"/>
                          <a:cs typeface="Times New Roman"/>
                        </a:rPr>
                        <a:t>Yer</a:t>
                      </a:r>
                      <a:endParaRPr lang="tr-TR" sz="1100">
                        <a:latin typeface="Calibri"/>
                        <a:ea typeface="Calibri"/>
                        <a:cs typeface="Times New Roman"/>
                      </a:endParaRPr>
                    </a:p>
                  </a:txBody>
                  <a:tcPr marL="68580" marR="68580" marT="0" marB="0" anchor="ctr"/>
                </a:tc>
                <a:tc>
                  <a:txBody>
                    <a:bodyPr/>
                    <a:lstStyle/>
                    <a:p>
                      <a:pPr>
                        <a:lnSpc>
                          <a:spcPct val="115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nchor="ctr"/>
                </a:tc>
              </a:tr>
              <a:tr h="539165">
                <a:tc>
                  <a:txBody>
                    <a:bodyPr/>
                    <a:lstStyle/>
                    <a:p>
                      <a:pPr>
                        <a:lnSpc>
                          <a:spcPct val="115000"/>
                        </a:lnSpc>
                        <a:spcAft>
                          <a:spcPts val="0"/>
                        </a:spcAft>
                      </a:pPr>
                      <a:r>
                        <a:rPr lang="tr-TR" sz="1000">
                          <a:latin typeface="Times New Roman"/>
                          <a:ea typeface="Calibri"/>
                          <a:cs typeface="Times New Roman"/>
                        </a:rPr>
                        <a:t>Tarih</a:t>
                      </a:r>
                      <a:endParaRPr lang="tr-TR" sz="1100">
                        <a:latin typeface="Calibri"/>
                        <a:ea typeface="Calibri"/>
                        <a:cs typeface="Times New Roman"/>
                      </a:endParaRPr>
                    </a:p>
                  </a:txBody>
                  <a:tcPr marL="68580" marR="68580" marT="0" marB="0" anchor="ctr"/>
                </a:tc>
                <a:tc>
                  <a:txBody>
                    <a:bodyPr/>
                    <a:lstStyle/>
                    <a:p>
                      <a:pPr>
                        <a:lnSpc>
                          <a:spcPct val="115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nchor="ctr"/>
                </a:tc>
              </a:tr>
              <a:tr h="539165">
                <a:tc>
                  <a:txBody>
                    <a:bodyPr/>
                    <a:lstStyle/>
                    <a:p>
                      <a:pPr>
                        <a:lnSpc>
                          <a:spcPct val="115000"/>
                        </a:lnSpc>
                        <a:spcAft>
                          <a:spcPts val="0"/>
                        </a:spcAft>
                      </a:pPr>
                      <a:r>
                        <a:rPr lang="tr-TR" sz="1000">
                          <a:latin typeface="Times New Roman"/>
                          <a:ea typeface="Calibri"/>
                          <a:cs typeface="Times New Roman"/>
                        </a:rPr>
                        <a:t>Gün</a:t>
                      </a:r>
                      <a:endParaRPr lang="tr-TR" sz="1100">
                        <a:latin typeface="Calibri"/>
                        <a:ea typeface="Calibri"/>
                        <a:cs typeface="Times New Roman"/>
                      </a:endParaRPr>
                    </a:p>
                  </a:txBody>
                  <a:tcPr marL="68580" marR="68580" marT="0" marB="0" anchor="ctr"/>
                </a:tc>
                <a:tc>
                  <a:txBody>
                    <a:bodyPr/>
                    <a:lstStyle/>
                    <a:p>
                      <a:pPr>
                        <a:lnSpc>
                          <a:spcPct val="115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nchor="ctr"/>
                </a:tc>
              </a:tr>
              <a:tr h="539165">
                <a:tc>
                  <a:txBody>
                    <a:bodyPr/>
                    <a:lstStyle/>
                    <a:p>
                      <a:pPr>
                        <a:lnSpc>
                          <a:spcPct val="115000"/>
                        </a:lnSpc>
                        <a:spcAft>
                          <a:spcPts val="0"/>
                        </a:spcAft>
                      </a:pPr>
                      <a:r>
                        <a:rPr lang="tr-TR" sz="1000">
                          <a:latin typeface="Times New Roman"/>
                          <a:ea typeface="Calibri"/>
                          <a:cs typeface="Times New Roman"/>
                        </a:rPr>
                        <a:t>Saat</a:t>
                      </a:r>
                      <a:endParaRPr lang="tr-TR" sz="1100">
                        <a:latin typeface="Calibri"/>
                        <a:ea typeface="Calibri"/>
                        <a:cs typeface="Times New Roman"/>
                      </a:endParaRPr>
                    </a:p>
                  </a:txBody>
                  <a:tcPr marL="68580" marR="68580" marT="0" marB="0" anchor="ctr"/>
                </a:tc>
                <a:tc>
                  <a:txBody>
                    <a:bodyPr/>
                    <a:lstStyle/>
                    <a:p>
                      <a:pPr>
                        <a:lnSpc>
                          <a:spcPct val="115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nchor="ctr"/>
                </a:tc>
              </a:tr>
              <a:tr h="390581">
                <a:tc>
                  <a:txBody>
                    <a:bodyPr/>
                    <a:lstStyle/>
                    <a:p>
                      <a:pPr>
                        <a:lnSpc>
                          <a:spcPct val="115000"/>
                        </a:lnSpc>
                        <a:spcAft>
                          <a:spcPts val="0"/>
                        </a:spcAft>
                      </a:pPr>
                      <a:endParaRPr lang="tr-TR" sz="1000">
                        <a:latin typeface="Times New Roman"/>
                        <a:ea typeface="Calibri"/>
                        <a:cs typeface="Times New Roman"/>
                      </a:endParaRPr>
                    </a:p>
                  </a:txBody>
                  <a:tcPr marL="68580" marR="68580" marT="0" marB="0" anchor="ctr"/>
                </a:tc>
                <a:tc>
                  <a:txBody>
                    <a:bodyPr/>
                    <a:lstStyle/>
                    <a:p>
                      <a:pPr>
                        <a:lnSpc>
                          <a:spcPct val="115000"/>
                        </a:lnSpc>
                        <a:spcAft>
                          <a:spcPts val="0"/>
                        </a:spcAft>
                      </a:pPr>
                      <a:endParaRPr lang="tr-TR" sz="1000">
                        <a:latin typeface="Times New Roman"/>
                        <a:ea typeface="Calibri"/>
                        <a:cs typeface="Times New Roman"/>
                      </a:endParaRPr>
                    </a:p>
                  </a:txBody>
                  <a:tcPr marL="68580" marR="68580" marT="0" marB="0" anchor="ctr"/>
                </a:tc>
              </a:tr>
              <a:tr h="390581">
                <a:tc>
                  <a:txBody>
                    <a:bodyPr/>
                    <a:lstStyle/>
                    <a:p>
                      <a:pPr>
                        <a:lnSpc>
                          <a:spcPct val="115000"/>
                        </a:lnSpc>
                        <a:spcAft>
                          <a:spcPts val="0"/>
                        </a:spcAft>
                      </a:pPr>
                      <a:r>
                        <a:rPr lang="tr-TR" sz="1000">
                          <a:latin typeface="Times New Roman"/>
                          <a:ea typeface="Calibri"/>
                          <a:cs typeface="Times New Roman"/>
                        </a:rPr>
                        <a:t>Kanunlara göre derci icap eden sair hususlar</a:t>
                      </a:r>
                      <a:endParaRPr lang="tr-TR" sz="1100">
                        <a:latin typeface="Calibri"/>
                        <a:ea typeface="Calibri"/>
                        <a:cs typeface="Times New Roman"/>
                      </a:endParaRPr>
                    </a:p>
                  </a:txBody>
                  <a:tcPr marL="68580" marR="68580" marT="0" marB="0" anchor="ctr"/>
                </a:tc>
                <a:tc>
                  <a:txBody>
                    <a:bodyPr/>
                    <a:lstStyle/>
                    <a:p>
                      <a:pPr>
                        <a:lnSpc>
                          <a:spcPct val="115000"/>
                        </a:lnSpc>
                        <a:spcAft>
                          <a:spcPts val="0"/>
                        </a:spcAft>
                      </a:pPr>
                      <a:endParaRPr lang="tr-TR" sz="1000">
                        <a:latin typeface="Times New Roman"/>
                        <a:ea typeface="Calibri"/>
                        <a:cs typeface="Times New Roman"/>
                      </a:endParaRPr>
                    </a:p>
                  </a:txBody>
                  <a:tcPr marL="68580" marR="68580" marT="0" marB="0" anchor="ctr"/>
                </a:tc>
              </a:tr>
              <a:tr h="390581">
                <a:tc>
                  <a:txBody>
                    <a:bodyPr/>
                    <a:lstStyle/>
                    <a:p>
                      <a:pPr>
                        <a:lnSpc>
                          <a:spcPct val="115000"/>
                        </a:lnSpc>
                        <a:spcAft>
                          <a:spcPts val="0"/>
                        </a:spcAft>
                      </a:pPr>
                      <a:endParaRPr lang="tr-TR" sz="1000">
                        <a:latin typeface="Times New Roman"/>
                        <a:ea typeface="Calibri"/>
                        <a:cs typeface="Times New Roman"/>
                      </a:endParaRPr>
                    </a:p>
                  </a:txBody>
                  <a:tcPr marL="68580" marR="68580" marT="0" marB="0" anchor="ctr"/>
                </a:tc>
                <a:tc>
                  <a:txBody>
                    <a:bodyPr/>
                    <a:lstStyle/>
                    <a:p>
                      <a:pPr>
                        <a:lnSpc>
                          <a:spcPct val="115000"/>
                        </a:lnSpc>
                        <a:spcAft>
                          <a:spcPts val="0"/>
                        </a:spcAft>
                      </a:pPr>
                      <a:r>
                        <a:rPr lang="tr-TR" sz="1000" dirty="0">
                          <a:latin typeface="Times New Roman"/>
                          <a:ea typeface="Calibri"/>
                          <a:cs typeface="Times New Roman"/>
                        </a:rPr>
                        <a:t>Resmi mühür ve imza</a:t>
                      </a:r>
                      <a:endParaRPr lang="tr-TR" sz="1100" dirty="0">
                        <a:latin typeface="Calibri"/>
                        <a:ea typeface="Calibri"/>
                        <a:cs typeface="Times New Roman"/>
                      </a:endParaRPr>
                    </a:p>
                  </a:txBody>
                  <a:tcPr marL="68580" marR="68580" marT="0" marB="0" anchor="ctr"/>
                </a:tc>
              </a:tr>
            </a:tbl>
          </a:graphicData>
        </a:graphic>
      </p:graphicFrame>
      <p:graphicFrame>
        <p:nvGraphicFramePr>
          <p:cNvPr id="10" name="9 Tablo"/>
          <p:cNvGraphicFramePr>
            <a:graphicFrameLocks noGrp="1"/>
          </p:cNvGraphicFramePr>
          <p:nvPr/>
        </p:nvGraphicFramePr>
        <p:xfrm>
          <a:off x="827584" y="66629829"/>
          <a:ext cx="6624736" cy="5492960"/>
        </p:xfrm>
        <a:graphic>
          <a:graphicData uri="http://schemas.openxmlformats.org/drawingml/2006/table">
            <a:tbl>
              <a:tblPr firstRow="1" bandRow="1">
                <a:tableStyleId>{5C22544A-7EE6-4342-B048-85BDC9FD1C3A}</a:tableStyleId>
              </a:tblPr>
              <a:tblGrid>
                <a:gridCol w="3312368"/>
                <a:gridCol w="3312368"/>
              </a:tblGrid>
              <a:tr h="204655">
                <a:tc gridSpan="2">
                  <a:txBody>
                    <a:bodyPr/>
                    <a:lstStyle/>
                    <a:p>
                      <a:pPr algn="ctr">
                        <a:lnSpc>
                          <a:spcPct val="115000"/>
                        </a:lnSpc>
                        <a:spcAft>
                          <a:spcPts val="0"/>
                        </a:spcAft>
                      </a:pPr>
                      <a:r>
                        <a:rPr lang="tr-TR" sz="1000" b="1" dirty="0">
                          <a:latin typeface="Times New Roman"/>
                          <a:ea typeface="Calibri"/>
                          <a:cs typeface="Times New Roman"/>
                        </a:rPr>
                        <a:t>D A V E T İ Y E</a:t>
                      </a:r>
                      <a:endParaRPr lang="tr-TR" sz="1100" dirty="0">
                        <a:latin typeface="Calibri"/>
                        <a:ea typeface="Calibri"/>
                        <a:cs typeface="Times New Roman"/>
                      </a:endParaRPr>
                    </a:p>
                  </a:txBody>
                  <a:tcPr marL="68580" marR="68580" marT="0" marB="0" anchor="ctr"/>
                </a:tc>
                <a:tc hMerge="1">
                  <a:txBody>
                    <a:bodyPr/>
                    <a:lstStyle/>
                    <a:p>
                      <a:endParaRPr lang="tr-TR"/>
                    </a:p>
                  </a:txBody>
                  <a:tcPr/>
                </a:tc>
              </a:tr>
              <a:tr h="204655">
                <a:tc gridSpan="2">
                  <a:txBody>
                    <a:bodyPr/>
                    <a:lstStyle/>
                    <a:p>
                      <a:pPr>
                        <a:lnSpc>
                          <a:spcPct val="115000"/>
                        </a:lnSpc>
                        <a:spcAft>
                          <a:spcPts val="0"/>
                        </a:spcAft>
                      </a:pPr>
                      <a:endParaRPr lang="tr-TR" sz="1000">
                        <a:latin typeface="Times New Roman"/>
                        <a:ea typeface="Calibri"/>
                        <a:cs typeface="Times New Roman"/>
                      </a:endParaRPr>
                    </a:p>
                  </a:txBody>
                  <a:tcPr marL="68580" marR="68580" marT="0" marB="0" anchor="ctr"/>
                </a:tc>
                <a:tc hMerge="1">
                  <a:txBody>
                    <a:bodyPr/>
                    <a:lstStyle/>
                    <a:p>
                      <a:endParaRPr lang="tr-TR"/>
                    </a:p>
                  </a:txBody>
                  <a:tcPr/>
                </a:tc>
              </a:tr>
              <a:tr h="204655">
                <a:tc gridSpan="2">
                  <a:txBody>
                    <a:bodyPr/>
                    <a:lstStyle/>
                    <a:p>
                      <a:pPr>
                        <a:lnSpc>
                          <a:spcPct val="115000"/>
                        </a:lnSpc>
                        <a:spcAft>
                          <a:spcPts val="0"/>
                        </a:spcAft>
                      </a:pPr>
                      <a:r>
                        <a:rPr lang="tr-TR" sz="1000">
                          <a:latin typeface="Times New Roman"/>
                          <a:ea typeface="Calibri"/>
                          <a:cs typeface="Times New Roman"/>
                        </a:rPr>
                        <a:t>Tarafların ve varsa kanuni temsilci ve vekillerinin:</a:t>
                      </a:r>
                      <a:endParaRPr lang="tr-TR" sz="1100">
                        <a:latin typeface="Calibri"/>
                        <a:ea typeface="Calibri"/>
                        <a:cs typeface="Times New Roman"/>
                      </a:endParaRPr>
                    </a:p>
                  </a:txBody>
                  <a:tcPr marL="68580" marR="68580" marT="0" marB="0" anchor="ctr"/>
                </a:tc>
                <a:tc hMerge="1">
                  <a:txBody>
                    <a:bodyPr/>
                    <a:lstStyle/>
                    <a:p>
                      <a:endParaRPr lang="tr-TR"/>
                    </a:p>
                  </a:txBody>
                  <a:tcPr/>
                </a:tc>
              </a:tr>
              <a:tr h="204655">
                <a:tc>
                  <a:txBody>
                    <a:bodyPr/>
                    <a:lstStyle/>
                    <a:p>
                      <a:pPr>
                        <a:lnSpc>
                          <a:spcPct val="115000"/>
                        </a:lnSpc>
                        <a:spcAft>
                          <a:spcPts val="0"/>
                        </a:spcAft>
                      </a:pPr>
                      <a:r>
                        <a:rPr lang="tr-TR" sz="1000">
                          <a:latin typeface="Times New Roman"/>
                          <a:ea typeface="Calibri"/>
                          <a:cs typeface="Times New Roman"/>
                        </a:rPr>
                        <a:t>Adı ve soyadı</a:t>
                      </a:r>
                      <a:endParaRPr lang="tr-TR" sz="1100">
                        <a:latin typeface="Calibri"/>
                        <a:ea typeface="Calibri"/>
                        <a:cs typeface="Times New Roman"/>
                      </a:endParaRPr>
                    </a:p>
                  </a:txBody>
                  <a:tcPr marL="68580" marR="68580" marT="0" marB="0" anchor="ctr"/>
                </a:tc>
                <a:tc>
                  <a:txBody>
                    <a:bodyPr/>
                    <a:lstStyle/>
                    <a:p>
                      <a:pPr>
                        <a:lnSpc>
                          <a:spcPct val="115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nchor="ctr"/>
                </a:tc>
              </a:tr>
              <a:tr h="204655">
                <a:tc>
                  <a:txBody>
                    <a:bodyPr/>
                    <a:lstStyle/>
                    <a:p>
                      <a:pPr>
                        <a:lnSpc>
                          <a:spcPct val="115000"/>
                        </a:lnSpc>
                        <a:spcAft>
                          <a:spcPts val="0"/>
                        </a:spcAft>
                      </a:pPr>
                      <a:r>
                        <a:rPr lang="tr-TR" sz="1000">
                          <a:latin typeface="Times New Roman"/>
                          <a:ea typeface="Calibri"/>
                          <a:cs typeface="Times New Roman"/>
                        </a:rPr>
                        <a:t>Adresi</a:t>
                      </a:r>
                      <a:endParaRPr lang="tr-TR" sz="1100">
                        <a:latin typeface="Calibri"/>
                        <a:ea typeface="Calibri"/>
                        <a:cs typeface="Times New Roman"/>
                      </a:endParaRPr>
                    </a:p>
                  </a:txBody>
                  <a:tcPr marL="68580" marR="68580" marT="0" marB="0" anchor="ctr"/>
                </a:tc>
                <a:tc>
                  <a:txBody>
                    <a:bodyPr/>
                    <a:lstStyle/>
                    <a:p>
                      <a:pPr>
                        <a:lnSpc>
                          <a:spcPct val="115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nchor="ctr"/>
                </a:tc>
              </a:tr>
              <a:tr h="204655">
                <a:tc>
                  <a:txBody>
                    <a:bodyPr/>
                    <a:lstStyle/>
                    <a:p>
                      <a:pPr>
                        <a:lnSpc>
                          <a:spcPct val="115000"/>
                        </a:lnSpc>
                        <a:spcAft>
                          <a:spcPts val="0"/>
                        </a:spcAft>
                      </a:pPr>
                      <a:r>
                        <a:rPr lang="tr-TR" sz="1000">
                          <a:latin typeface="Times New Roman"/>
                          <a:ea typeface="Calibri"/>
                          <a:cs typeface="Times New Roman"/>
                        </a:rPr>
                        <a:t>Adı ve Soyadı</a:t>
                      </a:r>
                      <a:endParaRPr lang="tr-TR" sz="1100">
                        <a:latin typeface="Calibri"/>
                        <a:ea typeface="Calibri"/>
                        <a:cs typeface="Times New Roman"/>
                      </a:endParaRPr>
                    </a:p>
                  </a:txBody>
                  <a:tcPr marL="68580" marR="68580" marT="0" marB="0" anchor="ctr"/>
                </a:tc>
                <a:tc>
                  <a:txBody>
                    <a:bodyPr/>
                    <a:lstStyle/>
                    <a:p>
                      <a:pPr>
                        <a:lnSpc>
                          <a:spcPct val="115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nchor="ctr"/>
                </a:tc>
              </a:tr>
              <a:tr h="204655">
                <a:tc>
                  <a:txBody>
                    <a:bodyPr/>
                    <a:lstStyle/>
                    <a:p>
                      <a:pPr>
                        <a:lnSpc>
                          <a:spcPct val="115000"/>
                        </a:lnSpc>
                        <a:spcAft>
                          <a:spcPts val="0"/>
                        </a:spcAft>
                      </a:pPr>
                      <a:r>
                        <a:rPr lang="tr-TR" sz="1000">
                          <a:latin typeface="Times New Roman"/>
                          <a:ea typeface="Calibri"/>
                          <a:cs typeface="Times New Roman"/>
                        </a:rPr>
                        <a:t>Adresi</a:t>
                      </a:r>
                      <a:endParaRPr lang="tr-TR" sz="1100">
                        <a:latin typeface="Calibri"/>
                        <a:ea typeface="Calibri"/>
                        <a:cs typeface="Times New Roman"/>
                      </a:endParaRPr>
                    </a:p>
                  </a:txBody>
                  <a:tcPr marL="68580" marR="68580" marT="0" marB="0" anchor="ctr"/>
                </a:tc>
                <a:tc>
                  <a:txBody>
                    <a:bodyPr/>
                    <a:lstStyle/>
                    <a:p>
                      <a:pPr>
                        <a:lnSpc>
                          <a:spcPct val="115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nchor="ctr"/>
                </a:tc>
              </a:tr>
              <a:tr h="204655">
                <a:tc>
                  <a:txBody>
                    <a:bodyPr/>
                    <a:lstStyle/>
                    <a:p>
                      <a:pPr>
                        <a:lnSpc>
                          <a:spcPct val="115000"/>
                        </a:lnSpc>
                        <a:spcAft>
                          <a:spcPts val="0"/>
                        </a:spcAft>
                      </a:pPr>
                      <a:r>
                        <a:rPr lang="tr-TR" sz="1000">
                          <a:latin typeface="Times New Roman"/>
                          <a:ea typeface="Calibri"/>
                          <a:cs typeface="Times New Roman"/>
                        </a:rPr>
                        <a:t>Adı ve soyadı</a:t>
                      </a:r>
                      <a:endParaRPr lang="tr-TR" sz="1100">
                        <a:latin typeface="Calibri"/>
                        <a:ea typeface="Calibri"/>
                        <a:cs typeface="Times New Roman"/>
                      </a:endParaRPr>
                    </a:p>
                  </a:txBody>
                  <a:tcPr marL="68580" marR="68580" marT="0" marB="0" anchor="ctr"/>
                </a:tc>
                <a:tc>
                  <a:txBody>
                    <a:bodyPr/>
                    <a:lstStyle/>
                    <a:p>
                      <a:pPr>
                        <a:lnSpc>
                          <a:spcPct val="115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nchor="ctr"/>
                </a:tc>
              </a:tr>
              <a:tr h="204655">
                <a:tc>
                  <a:txBody>
                    <a:bodyPr/>
                    <a:lstStyle/>
                    <a:p>
                      <a:pPr>
                        <a:lnSpc>
                          <a:spcPct val="115000"/>
                        </a:lnSpc>
                        <a:spcAft>
                          <a:spcPts val="0"/>
                        </a:spcAft>
                      </a:pPr>
                      <a:r>
                        <a:rPr lang="tr-TR" sz="1000">
                          <a:latin typeface="Times New Roman"/>
                          <a:ea typeface="Calibri"/>
                          <a:cs typeface="Times New Roman"/>
                        </a:rPr>
                        <a:t>Adresi</a:t>
                      </a:r>
                      <a:endParaRPr lang="tr-TR" sz="1100">
                        <a:latin typeface="Calibri"/>
                        <a:ea typeface="Calibri"/>
                        <a:cs typeface="Times New Roman"/>
                      </a:endParaRPr>
                    </a:p>
                  </a:txBody>
                  <a:tcPr marL="68580" marR="68580" marT="0" marB="0" anchor="ctr"/>
                </a:tc>
                <a:tc>
                  <a:txBody>
                    <a:bodyPr/>
                    <a:lstStyle/>
                    <a:p>
                      <a:pPr>
                        <a:lnSpc>
                          <a:spcPct val="115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nchor="ctr"/>
                </a:tc>
              </a:tr>
              <a:tr h="204655">
                <a:tc>
                  <a:txBody>
                    <a:bodyPr/>
                    <a:lstStyle/>
                    <a:p>
                      <a:pPr>
                        <a:lnSpc>
                          <a:spcPct val="115000"/>
                        </a:lnSpc>
                        <a:spcAft>
                          <a:spcPts val="0"/>
                        </a:spcAft>
                      </a:pPr>
                      <a:r>
                        <a:rPr lang="tr-TR" sz="1000">
                          <a:latin typeface="Times New Roman"/>
                          <a:ea typeface="Calibri"/>
                          <a:cs typeface="Times New Roman"/>
                        </a:rPr>
                        <a:t>Tebliğin konusu</a:t>
                      </a:r>
                      <a:endParaRPr lang="tr-TR" sz="1100">
                        <a:latin typeface="Calibri"/>
                        <a:ea typeface="Calibri"/>
                        <a:cs typeface="Times New Roman"/>
                      </a:endParaRPr>
                    </a:p>
                  </a:txBody>
                  <a:tcPr marL="68580" marR="68580" marT="0" marB="0" anchor="ctr"/>
                </a:tc>
                <a:tc>
                  <a:txBody>
                    <a:bodyPr/>
                    <a:lstStyle/>
                    <a:p>
                      <a:pPr>
                        <a:lnSpc>
                          <a:spcPct val="115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nchor="ctr"/>
                </a:tc>
              </a:tr>
              <a:tr h="204655">
                <a:tc>
                  <a:txBody>
                    <a:bodyPr/>
                    <a:lstStyle/>
                    <a:p>
                      <a:pPr>
                        <a:lnSpc>
                          <a:spcPct val="115000"/>
                        </a:lnSpc>
                        <a:spcAft>
                          <a:spcPts val="0"/>
                        </a:spcAft>
                      </a:pPr>
                      <a:endParaRPr lang="tr-TR" sz="1000">
                        <a:latin typeface="Times New Roman"/>
                        <a:ea typeface="Calibri"/>
                        <a:cs typeface="Times New Roman"/>
                      </a:endParaRPr>
                    </a:p>
                  </a:txBody>
                  <a:tcPr marL="68580" marR="68580" marT="0" marB="0" anchor="ctr"/>
                </a:tc>
                <a:tc>
                  <a:txBody>
                    <a:bodyPr/>
                    <a:lstStyle/>
                    <a:p>
                      <a:pPr>
                        <a:lnSpc>
                          <a:spcPct val="115000"/>
                        </a:lnSpc>
                        <a:spcAft>
                          <a:spcPts val="0"/>
                        </a:spcAft>
                      </a:pPr>
                      <a:endParaRPr lang="tr-TR" sz="1000">
                        <a:latin typeface="Times New Roman"/>
                        <a:ea typeface="Calibri"/>
                        <a:cs typeface="Times New Roman"/>
                      </a:endParaRPr>
                    </a:p>
                  </a:txBody>
                  <a:tcPr marL="68580" marR="68580" marT="0" marB="0" anchor="ctr"/>
                </a:tc>
              </a:tr>
              <a:tr h="204655">
                <a:tc>
                  <a:txBody>
                    <a:bodyPr/>
                    <a:lstStyle/>
                    <a:p>
                      <a:pPr>
                        <a:lnSpc>
                          <a:spcPct val="115000"/>
                        </a:lnSpc>
                        <a:spcAft>
                          <a:spcPts val="0"/>
                        </a:spcAft>
                      </a:pPr>
                      <a:r>
                        <a:rPr lang="tr-TR" sz="1000">
                          <a:latin typeface="Times New Roman"/>
                          <a:ea typeface="Calibri"/>
                          <a:cs typeface="Times New Roman"/>
                        </a:rPr>
                        <a:t>Hazır bulunması gereken</a:t>
                      </a:r>
                      <a:endParaRPr lang="tr-TR" sz="1100">
                        <a:latin typeface="Calibri"/>
                        <a:ea typeface="Calibri"/>
                        <a:cs typeface="Times New Roman"/>
                      </a:endParaRPr>
                    </a:p>
                  </a:txBody>
                  <a:tcPr marL="68580" marR="68580" marT="0" marB="0" anchor="ctr"/>
                </a:tc>
                <a:tc>
                  <a:txBody>
                    <a:bodyPr/>
                    <a:lstStyle/>
                    <a:p>
                      <a:pPr>
                        <a:lnSpc>
                          <a:spcPct val="115000"/>
                        </a:lnSpc>
                        <a:spcAft>
                          <a:spcPts val="0"/>
                        </a:spcAft>
                      </a:pPr>
                      <a:endParaRPr lang="tr-TR" sz="1000">
                        <a:latin typeface="Times New Roman"/>
                        <a:ea typeface="Calibri"/>
                        <a:cs typeface="Times New Roman"/>
                      </a:endParaRPr>
                    </a:p>
                  </a:txBody>
                  <a:tcPr marL="68580" marR="68580" marT="0" marB="0" anchor="ctr"/>
                </a:tc>
              </a:tr>
              <a:tr h="204655">
                <a:tc>
                  <a:txBody>
                    <a:bodyPr/>
                    <a:lstStyle/>
                    <a:p>
                      <a:pPr>
                        <a:lnSpc>
                          <a:spcPct val="115000"/>
                        </a:lnSpc>
                        <a:spcAft>
                          <a:spcPts val="0"/>
                        </a:spcAft>
                      </a:pPr>
                      <a:r>
                        <a:rPr lang="tr-TR" sz="1000">
                          <a:latin typeface="Times New Roman"/>
                          <a:ea typeface="Calibri"/>
                          <a:cs typeface="Times New Roman"/>
                        </a:rPr>
                        <a:t>Yer</a:t>
                      </a:r>
                      <a:endParaRPr lang="tr-TR" sz="1100">
                        <a:latin typeface="Calibri"/>
                        <a:ea typeface="Calibri"/>
                        <a:cs typeface="Times New Roman"/>
                      </a:endParaRPr>
                    </a:p>
                  </a:txBody>
                  <a:tcPr marL="68580" marR="68580" marT="0" marB="0" anchor="ctr"/>
                </a:tc>
                <a:tc>
                  <a:txBody>
                    <a:bodyPr/>
                    <a:lstStyle/>
                    <a:p>
                      <a:pPr>
                        <a:lnSpc>
                          <a:spcPct val="115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nchor="ctr"/>
                </a:tc>
              </a:tr>
              <a:tr h="204655">
                <a:tc>
                  <a:txBody>
                    <a:bodyPr/>
                    <a:lstStyle/>
                    <a:p>
                      <a:pPr>
                        <a:lnSpc>
                          <a:spcPct val="115000"/>
                        </a:lnSpc>
                        <a:spcAft>
                          <a:spcPts val="0"/>
                        </a:spcAft>
                      </a:pPr>
                      <a:r>
                        <a:rPr lang="tr-TR" sz="1000">
                          <a:latin typeface="Times New Roman"/>
                          <a:ea typeface="Calibri"/>
                          <a:cs typeface="Times New Roman"/>
                        </a:rPr>
                        <a:t>Tarih</a:t>
                      </a:r>
                      <a:endParaRPr lang="tr-TR" sz="1100">
                        <a:latin typeface="Calibri"/>
                        <a:ea typeface="Calibri"/>
                        <a:cs typeface="Times New Roman"/>
                      </a:endParaRPr>
                    </a:p>
                  </a:txBody>
                  <a:tcPr marL="68580" marR="68580" marT="0" marB="0" anchor="ctr"/>
                </a:tc>
                <a:tc>
                  <a:txBody>
                    <a:bodyPr/>
                    <a:lstStyle/>
                    <a:p>
                      <a:pPr>
                        <a:lnSpc>
                          <a:spcPct val="115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nchor="ctr"/>
                </a:tc>
              </a:tr>
              <a:tr h="204655">
                <a:tc>
                  <a:txBody>
                    <a:bodyPr/>
                    <a:lstStyle/>
                    <a:p>
                      <a:pPr>
                        <a:lnSpc>
                          <a:spcPct val="115000"/>
                        </a:lnSpc>
                        <a:spcAft>
                          <a:spcPts val="0"/>
                        </a:spcAft>
                      </a:pPr>
                      <a:r>
                        <a:rPr lang="tr-TR" sz="1000">
                          <a:latin typeface="Times New Roman"/>
                          <a:ea typeface="Calibri"/>
                          <a:cs typeface="Times New Roman"/>
                        </a:rPr>
                        <a:t>Gün</a:t>
                      </a:r>
                      <a:endParaRPr lang="tr-TR" sz="1100">
                        <a:latin typeface="Calibri"/>
                        <a:ea typeface="Calibri"/>
                        <a:cs typeface="Times New Roman"/>
                      </a:endParaRPr>
                    </a:p>
                  </a:txBody>
                  <a:tcPr marL="68580" marR="68580" marT="0" marB="0" anchor="ctr"/>
                </a:tc>
                <a:tc>
                  <a:txBody>
                    <a:bodyPr/>
                    <a:lstStyle/>
                    <a:p>
                      <a:pPr>
                        <a:lnSpc>
                          <a:spcPct val="115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nchor="ctr"/>
                </a:tc>
              </a:tr>
              <a:tr h="204655">
                <a:tc>
                  <a:txBody>
                    <a:bodyPr/>
                    <a:lstStyle/>
                    <a:p>
                      <a:pPr>
                        <a:lnSpc>
                          <a:spcPct val="115000"/>
                        </a:lnSpc>
                        <a:spcAft>
                          <a:spcPts val="0"/>
                        </a:spcAft>
                      </a:pPr>
                      <a:r>
                        <a:rPr lang="tr-TR" sz="1000">
                          <a:latin typeface="Times New Roman"/>
                          <a:ea typeface="Calibri"/>
                          <a:cs typeface="Times New Roman"/>
                        </a:rPr>
                        <a:t>Saat</a:t>
                      </a:r>
                      <a:endParaRPr lang="tr-TR" sz="1100">
                        <a:latin typeface="Calibri"/>
                        <a:ea typeface="Calibri"/>
                        <a:cs typeface="Times New Roman"/>
                      </a:endParaRPr>
                    </a:p>
                  </a:txBody>
                  <a:tcPr marL="68580" marR="68580" marT="0" marB="0" anchor="ctr"/>
                </a:tc>
                <a:tc>
                  <a:txBody>
                    <a:bodyPr/>
                    <a:lstStyle/>
                    <a:p>
                      <a:pPr>
                        <a:lnSpc>
                          <a:spcPct val="115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nchor="ctr"/>
                </a:tc>
              </a:tr>
              <a:tr h="204655">
                <a:tc>
                  <a:txBody>
                    <a:bodyPr/>
                    <a:lstStyle/>
                    <a:p>
                      <a:pPr>
                        <a:lnSpc>
                          <a:spcPct val="115000"/>
                        </a:lnSpc>
                        <a:spcAft>
                          <a:spcPts val="0"/>
                        </a:spcAft>
                      </a:pPr>
                      <a:endParaRPr lang="tr-TR" sz="1000">
                        <a:latin typeface="Times New Roman"/>
                        <a:ea typeface="Calibri"/>
                        <a:cs typeface="Times New Roman"/>
                      </a:endParaRPr>
                    </a:p>
                  </a:txBody>
                  <a:tcPr marL="68580" marR="68580" marT="0" marB="0" anchor="ctr"/>
                </a:tc>
                <a:tc>
                  <a:txBody>
                    <a:bodyPr/>
                    <a:lstStyle/>
                    <a:p>
                      <a:pPr>
                        <a:lnSpc>
                          <a:spcPct val="115000"/>
                        </a:lnSpc>
                        <a:spcAft>
                          <a:spcPts val="0"/>
                        </a:spcAft>
                      </a:pPr>
                      <a:endParaRPr lang="tr-TR" sz="1000">
                        <a:latin typeface="Times New Roman"/>
                        <a:ea typeface="Calibri"/>
                        <a:cs typeface="Times New Roman"/>
                      </a:endParaRPr>
                    </a:p>
                  </a:txBody>
                  <a:tcPr marL="68580" marR="68580" marT="0" marB="0" anchor="ctr"/>
                </a:tc>
              </a:tr>
              <a:tr h="204655">
                <a:tc>
                  <a:txBody>
                    <a:bodyPr/>
                    <a:lstStyle/>
                    <a:p>
                      <a:pPr>
                        <a:lnSpc>
                          <a:spcPct val="115000"/>
                        </a:lnSpc>
                        <a:spcAft>
                          <a:spcPts val="0"/>
                        </a:spcAft>
                      </a:pPr>
                      <a:r>
                        <a:rPr lang="tr-TR" sz="1000">
                          <a:latin typeface="Times New Roman"/>
                          <a:ea typeface="Calibri"/>
                          <a:cs typeface="Times New Roman"/>
                        </a:rPr>
                        <a:t>Kanunlara göre derci icap eden sair hususlar</a:t>
                      </a:r>
                      <a:endParaRPr lang="tr-TR" sz="1100">
                        <a:latin typeface="Calibri"/>
                        <a:ea typeface="Calibri"/>
                        <a:cs typeface="Times New Roman"/>
                      </a:endParaRPr>
                    </a:p>
                  </a:txBody>
                  <a:tcPr marL="68580" marR="68580" marT="0" marB="0" anchor="ctr"/>
                </a:tc>
                <a:tc>
                  <a:txBody>
                    <a:bodyPr/>
                    <a:lstStyle/>
                    <a:p>
                      <a:pPr>
                        <a:lnSpc>
                          <a:spcPct val="115000"/>
                        </a:lnSpc>
                        <a:spcAft>
                          <a:spcPts val="0"/>
                        </a:spcAft>
                      </a:pPr>
                      <a:endParaRPr lang="tr-TR" sz="1000">
                        <a:latin typeface="Times New Roman"/>
                        <a:ea typeface="Calibri"/>
                        <a:cs typeface="Times New Roman"/>
                      </a:endParaRPr>
                    </a:p>
                  </a:txBody>
                  <a:tcPr marL="68580" marR="68580" marT="0" marB="0" anchor="ctr"/>
                </a:tc>
              </a:tr>
              <a:tr h="204655">
                <a:tc>
                  <a:txBody>
                    <a:bodyPr/>
                    <a:lstStyle/>
                    <a:p>
                      <a:pPr>
                        <a:lnSpc>
                          <a:spcPct val="115000"/>
                        </a:lnSpc>
                        <a:spcAft>
                          <a:spcPts val="0"/>
                        </a:spcAft>
                      </a:pPr>
                      <a:endParaRPr lang="tr-TR" sz="1000">
                        <a:latin typeface="Times New Roman"/>
                        <a:ea typeface="Calibri"/>
                        <a:cs typeface="Times New Roman"/>
                      </a:endParaRPr>
                    </a:p>
                  </a:txBody>
                  <a:tcPr marL="68580" marR="68580" marT="0" marB="0" anchor="ctr"/>
                </a:tc>
                <a:tc>
                  <a:txBody>
                    <a:bodyPr/>
                    <a:lstStyle/>
                    <a:p>
                      <a:pPr>
                        <a:lnSpc>
                          <a:spcPct val="115000"/>
                        </a:lnSpc>
                        <a:spcAft>
                          <a:spcPts val="0"/>
                        </a:spcAft>
                      </a:pPr>
                      <a:r>
                        <a:rPr lang="tr-TR" sz="1000" dirty="0">
                          <a:latin typeface="Times New Roman"/>
                          <a:ea typeface="Calibri"/>
                          <a:cs typeface="Times New Roman"/>
                        </a:rPr>
                        <a:t>Resmi mühür ve imza</a:t>
                      </a:r>
                      <a:endParaRPr lang="tr-TR" sz="1100" dirty="0">
                        <a:latin typeface="Calibri"/>
                        <a:ea typeface="Calibri"/>
                        <a:cs typeface="Times New Roman"/>
                      </a:endParaRPr>
                    </a:p>
                  </a:txBody>
                  <a:tcPr marL="68580" marR="68580" marT="0" marB="0" anchor="ctr"/>
                </a:tc>
              </a:tr>
            </a:tbl>
          </a:graphicData>
        </a:graphic>
      </p:graphicFrame>
      <p:graphicFrame>
        <p:nvGraphicFramePr>
          <p:cNvPr id="11" name="10 Tablo"/>
          <p:cNvGraphicFramePr>
            <a:graphicFrameLocks noGrp="1"/>
          </p:cNvGraphicFramePr>
          <p:nvPr/>
        </p:nvGraphicFramePr>
        <p:xfrm>
          <a:off x="827584" y="1397000"/>
          <a:ext cx="7776864" cy="5128339"/>
        </p:xfrm>
        <a:graphic>
          <a:graphicData uri="http://schemas.openxmlformats.org/drawingml/2006/table">
            <a:tbl>
              <a:tblPr firstRow="1" bandRow="1">
                <a:tableStyleId>{5C22544A-7EE6-4342-B048-85BDC9FD1C3A}</a:tableStyleId>
              </a:tblPr>
              <a:tblGrid>
                <a:gridCol w="3888432"/>
                <a:gridCol w="3888432"/>
              </a:tblGrid>
              <a:tr h="213515">
                <a:tc gridSpan="2">
                  <a:txBody>
                    <a:bodyPr/>
                    <a:lstStyle/>
                    <a:p>
                      <a:pPr algn="ctr">
                        <a:lnSpc>
                          <a:spcPct val="115000"/>
                        </a:lnSpc>
                        <a:spcAft>
                          <a:spcPts val="0"/>
                        </a:spcAft>
                      </a:pPr>
                      <a:r>
                        <a:rPr lang="tr-TR" sz="1000" b="1" dirty="0">
                          <a:latin typeface="Times New Roman"/>
                          <a:ea typeface="Calibri"/>
                          <a:cs typeface="Times New Roman"/>
                        </a:rPr>
                        <a:t>D A V E T İ Y E</a:t>
                      </a:r>
                      <a:endParaRPr lang="tr-TR" sz="1100" dirty="0">
                        <a:latin typeface="Calibri"/>
                        <a:ea typeface="Calibri"/>
                        <a:cs typeface="Times New Roman"/>
                      </a:endParaRPr>
                    </a:p>
                  </a:txBody>
                  <a:tcPr marL="68580" marR="68580" marT="0" marB="0" anchor="ctr"/>
                </a:tc>
                <a:tc hMerge="1">
                  <a:txBody>
                    <a:bodyPr/>
                    <a:lstStyle/>
                    <a:p>
                      <a:endParaRPr lang="tr-TR"/>
                    </a:p>
                  </a:txBody>
                  <a:tcPr/>
                </a:tc>
              </a:tr>
              <a:tr h="213515">
                <a:tc gridSpan="2">
                  <a:txBody>
                    <a:bodyPr/>
                    <a:lstStyle/>
                    <a:p>
                      <a:pPr>
                        <a:lnSpc>
                          <a:spcPct val="115000"/>
                        </a:lnSpc>
                        <a:spcAft>
                          <a:spcPts val="0"/>
                        </a:spcAft>
                      </a:pPr>
                      <a:endParaRPr lang="tr-TR" sz="1000">
                        <a:latin typeface="Times New Roman"/>
                        <a:ea typeface="Calibri"/>
                        <a:cs typeface="Times New Roman"/>
                      </a:endParaRPr>
                    </a:p>
                  </a:txBody>
                  <a:tcPr marL="68580" marR="68580" marT="0" marB="0" anchor="ctr"/>
                </a:tc>
                <a:tc hMerge="1">
                  <a:txBody>
                    <a:bodyPr/>
                    <a:lstStyle/>
                    <a:p>
                      <a:endParaRPr lang="tr-TR"/>
                    </a:p>
                  </a:txBody>
                  <a:tcPr/>
                </a:tc>
              </a:tr>
              <a:tr h="213515">
                <a:tc gridSpan="2">
                  <a:txBody>
                    <a:bodyPr/>
                    <a:lstStyle/>
                    <a:p>
                      <a:pPr>
                        <a:lnSpc>
                          <a:spcPct val="115000"/>
                        </a:lnSpc>
                        <a:spcAft>
                          <a:spcPts val="0"/>
                        </a:spcAft>
                      </a:pPr>
                      <a:r>
                        <a:rPr lang="tr-TR" sz="1000">
                          <a:latin typeface="Times New Roman"/>
                          <a:ea typeface="Calibri"/>
                          <a:cs typeface="Times New Roman"/>
                        </a:rPr>
                        <a:t>Tarafların ve varsa kanuni temsilci ve vekillerinin:</a:t>
                      </a:r>
                      <a:endParaRPr lang="tr-TR" sz="1100">
                        <a:latin typeface="Calibri"/>
                        <a:ea typeface="Calibri"/>
                        <a:cs typeface="Times New Roman"/>
                      </a:endParaRPr>
                    </a:p>
                  </a:txBody>
                  <a:tcPr marL="68580" marR="68580" marT="0" marB="0" anchor="ctr"/>
                </a:tc>
                <a:tc hMerge="1">
                  <a:txBody>
                    <a:bodyPr/>
                    <a:lstStyle/>
                    <a:p>
                      <a:endParaRPr lang="tr-TR"/>
                    </a:p>
                  </a:txBody>
                  <a:tcPr/>
                </a:tc>
              </a:tr>
              <a:tr h="310929">
                <a:tc>
                  <a:txBody>
                    <a:bodyPr/>
                    <a:lstStyle/>
                    <a:p>
                      <a:pPr>
                        <a:lnSpc>
                          <a:spcPct val="115000"/>
                        </a:lnSpc>
                        <a:spcAft>
                          <a:spcPts val="0"/>
                        </a:spcAft>
                      </a:pPr>
                      <a:r>
                        <a:rPr lang="tr-TR" sz="1000">
                          <a:latin typeface="Times New Roman"/>
                          <a:ea typeface="Calibri"/>
                          <a:cs typeface="Times New Roman"/>
                        </a:rPr>
                        <a:t>Adı ve soyadı</a:t>
                      </a:r>
                      <a:endParaRPr lang="tr-TR" sz="1100">
                        <a:latin typeface="Calibri"/>
                        <a:ea typeface="Calibri"/>
                        <a:cs typeface="Times New Roman"/>
                      </a:endParaRPr>
                    </a:p>
                  </a:txBody>
                  <a:tcPr marL="68580" marR="68580" marT="0" marB="0" anchor="ctr"/>
                </a:tc>
                <a:tc>
                  <a:txBody>
                    <a:bodyPr/>
                    <a:lstStyle/>
                    <a:p>
                      <a:pPr>
                        <a:lnSpc>
                          <a:spcPct val="115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nchor="ctr"/>
                </a:tc>
              </a:tr>
              <a:tr h="310929">
                <a:tc>
                  <a:txBody>
                    <a:bodyPr/>
                    <a:lstStyle/>
                    <a:p>
                      <a:pPr>
                        <a:lnSpc>
                          <a:spcPct val="115000"/>
                        </a:lnSpc>
                        <a:spcAft>
                          <a:spcPts val="0"/>
                        </a:spcAft>
                      </a:pPr>
                      <a:r>
                        <a:rPr lang="tr-TR" sz="1000">
                          <a:latin typeface="Times New Roman"/>
                          <a:ea typeface="Calibri"/>
                          <a:cs typeface="Times New Roman"/>
                        </a:rPr>
                        <a:t>Adresi</a:t>
                      </a:r>
                      <a:endParaRPr lang="tr-TR" sz="1100">
                        <a:latin typeface="Calibri"/>
                        <a:ea typeface="Calibri"/>
                        <a:cs typeface="Times New Roman"/>
                      </a:endParaRPr>
                    </a:p>
                  </a:txBody>
                  <a:tcPr marL="68580" marR="68580" marT="0" marB="0" anchor="ctr"/>
                </a:tc>
                <a:tc>
                  <a:txBody>
                    <a:bodyPr/>
                    <a:lstStyle/>
                    <a:p>
                      <a:pPr>
                        <a:lnSpc>
                          <a:spcPct val="115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nchor="ctr"/>
                </a:tc>
              </a:tr>
              <a:tr h="310929">
                <a:tc>
                  <a:txBody>
                    <a:bodyPr/>
                    <a:lstStyle/>
                    <a:p>
                      <a:pPr>
                        <a:lnSpc>
                          <a:spcPct val="115000"/>
                        </a:lnSpc>
                        <a:spcAft>
                          <a:spcPts val="0"/>
                        </a:spcAft>
                      </a:pPr>
                      <a:r>
                        <a:rPr lang="tr-TR" sz="1000">
                          <a:latin typeface="Times New Roman"/>
                          <a:ea typeface="Calibri"/>
                          <a:cs typeface="Times New Roman"/>
                        </a:rPr>
                        <a:t>Adı ve Soyadı</a:t>
                      </a:r>
                      <a:endParaRPr lang="tr-TR" sz="1100">
                        <a:latin typeface="Calibri"/>
                        <a:ea typeface="Calibri"/>
                        <a:cs typeface="Times New Roman"/>
                      </a:endParaRPr>
                    </a:p>
                  </a:txBody>
                  <a:tcPr marL="68580" marR="68580" marT="0" marB="0" anchor="ctr"/>
                </a:tc>
                <a:tc>
                  <a:txBody>
                    <a:bodyPr/>
                    <a:lstStyle/>
                    <a:p>
                      <a:pPr>
                        <a:lnSpc>
                          <a:spcPct val="115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nchor="ctr"/>
                </a:tc>
              </a:tr>
              <a:tr h="310929">
                <a:tc>
                  <a:txBody>
                    <a:bodyPr/>
                    <a:lstStyle/>
                    <a:p>
                      <a:pPr>
                        <a:lnSpc>
                          <a:spcPct val="115000"/>
                        </a:lnSpc>
                        <a:spcAft>
                          <a:spcPts val="0"/>
                        </a:spcAft>
                      </a:pPr>
                      <a:r>
                        <a:rPr lang="tr-TR" sz="1000">
                          <a:latin typeface="Times New Roman"/>
                          <a:ea typeface="Calibri"/>
                          <a:cs typeface="Times New Roman"/>
                        </a:rPr>
                        <a:t>Adresi</a:t>
                      </a:r>
                      <a:endParaRPr lang="tr-TR" sz="1100">
                        <a:latin typeface="Calibri"/>
                        <a:ea typeface="Calibri"/>
                        <a:cs typeface="Times New Roman"/>
                      </a:endParaRPr>
                    </a:p>
                  </a:txBody>
                  <a:tcPr marL="68580" marR="68580" marT="0" marB="0" anchor="ctr"/>
                </a:tc>
                <a:tc>
                  <a:txBody>
                    <a:bodyPr/>
                    <a:lstStyle/>
                    <a:p>
                      <a:pPr>
                        <a:lnSpc>
                          <a:spcPct val="115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nchor="ctr"/>
                </a:tc>
              </a:tr>
              <a:tr h="310929">
                <a:tc>
                  <a:txBody>
                    <a:bodyPr/>
                    <a:lstStyle/>
                    <a:p>
                      <a:pPr>
                        <a:lnSpc>
                          <a:spcPct val="115000"/>
                        </a:lnSpc>
                        <a:spcAft>
                          <a:spcPts val="0"/>
                        </a:spcAft>
                      </a:pPr>
                      <a:r>
                        <a:rPr lang="tr-TR" sz="1000">
                          <a:latin typeface="Times New Roman"/>
                          <a:ea typeface="Calibri"/>
                          <a:cs typeface="Times New Roman"/>
                        </a:rPr>
                        <a:t>Adı ve soyadı</a:t>
                      </a:r>
                      <a:endParaRPr lang="tr-TR" sz="1100">
                        <a:latin typeface="Calibri"/>
                        <a:ea typeface="Calibri"/>
                        <a:cs typeface="Times New Roman"/>
                      </a:endParaRPr>
                    </a:p>
                  </a:txBody>
                  <a:tcPr marL="68580" marR="68580" marT="0" marB="0" anchor="ctr"/>
                </a:tc>
                <a:tc>
                  <a:txBody>
                    <a:bodyPr/>
                    <a:lstStyle/>
                    <a:p>
                      <a:pPr>
                        <a:lnSpc>
                          <a:spcPct val="115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nchor="ctr"/>
                </a:tc>
              </a:tr>
              <a:tr h="310929">
                <a:tc>
                  <a:txBody>
                    <a:bodyPr/>
                    <a:lstStyle/>
                    <a:p>
                      <a:pPr>
                        <a:lnSpc>
                          <a:spcPct val="115000"/>
                        </a:lnSpc>
                        <a:spcAft>
                          <a:spcPts val="0"/>
                        </a:spcAft>
                      </a:pPr>
                      <a:r>
                        <a:rPr lang="tr-TR" sz="1000" dirty="0">
                          <a:latin typeface="Times New Roman"/>
                          <a:ea typeface="Calibri"/>
                          <a:cs typeface="Times New Roman"/>
                        </a:rPr>
                        <a:t>Adresi</a:t>
                      </a:r>
                      <a:endParaRPr lang="tr-TR" sz="1100" dirty="0">
                        <a:latin typeface="Calibri"/>
                        <a:ea typeface="Calibri"/>
                        <a:cs typeface="Times New Roman"/>
                      </a:endParaRPr>
                    </a:p>
                  </a:txBody>
                  <a:tcPr marL="68580" marR="68580" marT="0" marB="0" anchor="ctr"/>
                </a:tc>
                <a:tc>
                  <a:txBody>
                    <a:bodyPr/>
                    <a:lstStyle/>
                    <a:p>
                      <a:pPr>
                        <a:lnSpc>
                          <a:spcPct val="115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nchor="ctr"/>
                </a:tc>
              </a:tr>
              <a:tr h="310929">
                <a:tc>
                  <a:txBody>
                    <a:bodyPr/>
                    <a:lstStyle/>
                    <a:p>
                      <a:pPr>
                        <a:lnSpc>
                          <a:spcPct val="115000"/>
                        </a:lnSpc>
                        <a:spcAft>
                          <a:spcPts val="0"/>
                        </a:spcAft>
                      </a:pPr>
                      <a:r>
                        <a:rPr lang="tr-TR" sz="1000">
                          <a:latin typeface="Times New Roman"/>
                          <a:ea typeface="Calibri"/>
                          <a:cs typeface="Times New Roman"/>
                        </a:rPr>
                        <a:t>Tebliğin konusu</a:t>
                      </a:r>
                      <a:endParaRPr lang="tr-TR" sz="1100">
                        <a:latin typeface="Calibri"/>
                        <a:ea typeface="Calibri"/>
                        <a:cs typeface="Times New Roman"/>
                      </a:endParaRPr>
                    </a:p>
                  </a:txBody>
                  <a:tcPr marL="68580" marR="68580" marT="0" marB="0" anchor="ctr"/>
                </a:tc>
                <a:tc>
                  <a:txBody>
                    <a:bodyPr/>
                    <a:lstStyle/>
                    <a:p>
                      <a:pPr>
                        <a:lnSpc>
                          <a:spcPct val="115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nchor="ctr"/>
                </a:tc>
              </a:tr>
              <a:tr h="213515">
                <a:tc>
                  <a:txBody>
                    <a:bodyPr/>
                    <a:lstStyle/>
                    <a:p>
                      <a:pPr>
                        <a:lnSpc>
                          <a:spcPct val="115000"/>
                        </a:lnSpc>
                        <a:spcAft>
                          <a:spcPts val="0"/>
                        </a:spcAft>
                      </a:pPr>
                      <a:endParaRPr lang="tr-TR" sz="1000" dirty="0">
                        <a:latin typeface="Times New Roman"/>
                        <a:ea typeface="Calibri"/>
                        <a:cs typeface="Times New Roman"/>
                      </a:endParaRPr>
                    </a:p>
                  </a:txBody>
                  <a:tcPr marL="68580" marR="68580" marT="0" marB="0" anchor="ctr"/>
                </a:tc>
                <a:tc>
                  <a:txBody>
                    <a:bodyPr/>
                    <a:lstStyle/>
                    <a:p>
                      <a:pPr>
                        <a:lnSpc>
                          <a:spcPct val="115000"/>
                        </a:lnSpc>
                        <a:spcAft>
                          <a:spcPts val="0"/>
                        </a:spcAft>
                      </a:pPr>
                      <a:endParaRPr lang="tr-TR" sz="1000">
                        <a:latin typeface="Times New Roman"/>
                        <a:ea typeface="Calibri"/>
                        <a:cs typeface="Times New Roman"/>
                      </a:endParaRPr>
                    </a:p>
                  </a:txBody>
                  <a:tcPr marL="68580" marR="68580" marT="0" marB="0" anchor="ctr"/>
                </a:tc>
              </a:tr>
              <a:tr h="213515">
                <a:tc>
                  <a:txBody>
                    <a:bodyPr/>
                    <a:lstStyle/>
                    <a:p>
                      <a:pPr>
                        <a:lnSpc>
                          <a:spcPct val="115000"/>
                        </a:lnSpc>
                        <a:spcAft>
                          <a:spcPts val="0"/>
                        </a:spcAft>
                      </a:pPr>
                      <a:r>
                        <a:rPr lang="tr-TR" sz="1000">
                          <a:latin typeface="Times New Roman"/>
                          <a:ea typeface="Calibri"/>
                          <a:cs typeface="Times New Roman"/>
                        </a:rPr>
                        <a:t>Hazır bulunması gereken</a:t>
                      </a:r>
                      <a:endParaRPr lang="tr-TR" sz="1100">
                        <a:latin typeface="Calibri"/>
                        <a:ea typeface="Calibri"/>
                        <a:cs typeface="Times New Roman"/>
                      </a:endParaRPr>
                    </a:p>
                  </a:txBody>
                  <a:tcPr marL="68580" marR="68580" marT="0" marB="0" anchor="ctr"/>
                </a:tc>
                <a:tc>
                  <a:txBody>
                    <a:bodyPr/>
                    <a:lstStyle/>
                    <a:p>
                      <a:pPr>
                        <a:lnSpc>
                          <a:spcPct val="115000"/>
                        </a:lnSpc>
                        <a:spcAft>
                          <a:spcPts val="0"/>
                        </a:spcAft>
                      </a:pPr>
                      <a:endParaRPr lang="tr-TR" sz="1000">
                        <a:latin typeface="Times New Roman"/>
                        <a:ea typeface="Calibri"/>
                        <a:cs typeface="Times New Roman"/>
                      </a:endParaRPr>
                    </a:p>
                  </a:txBody>
                  <a:tcPr marL="68580" marR="68580" marT="0" marB="0" anchor="ctr"/>
                </a:tc>
              </a:tr>
              <a:tr h="310929">
                <a:tc>
                  <a:txBody>
                    <a:bodyPr/>
                    <a:lstStyle/>
                    <a:p>
                      <a:pPr>
                        <a:lnSpc>
                          <a:spcPct val="115000"/>
                        </a:lnSpc>
                        <a:spcAft>
                          <a:spcPts val="0"/>
                        </a:spcAft>
                      </a:pPr>
                      <a:r>
                        <a:rPr lang="tr-TR" sz="1000">
                          <a:latin typeface="Times New Roman"/>
                          <a:ea typeface="Calibri"/>
                          <a:cs typeface="Times New Roman"/>
                        </a:rPr>
                        <a:t>Yer</a:t>
                      </a:r>
                      <a:endParaRPr lang="tr-TR" sz="1100">
                        <a:latin typeface="Calibri"/>
                        <a:ea typeface="Calibri"/>
                        <a:cs typeface="Times New Roman"/>
                      </a:endParaRPr>
                    </a:p>
                  </a:txBody>
                  <a:tcPr marL="68580" marR="68580" marT="0" marB="0" anchor="ctr"/>
                </a:tc>
                <a:tc>
                  <a:txBody>
                    <a:bodyPr/>
                    <a:lstStyle/>
                    <a:p>
                      <a:pPr>
                        <a:lnSpc>
                          <a:spcPct val="115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nchor="ctr"/>
                </a:tc>
              </a:tr>
              <a:tr h="310929">
                <a:tc>
                  <a:txBody>
                    <a:bodyPr/>
                    <a:lstStyle/>
                    <a:p>
                      <a:pPr>
                        <a:lnSpc>
                          <a:spcPct val="115000"/>
                        </a:lnSpc>
                        <a:spcAft>
                          <a:spcPts val="0"/>
                        </a:spcAft>
                      </a:pPr>
                      <a:r>
                        <a:rPr lang="tr-TR" sz="1000">
                          <a:latin typeface="Times New Roman"/>
                          <a:ea typeface="Calibri"/>
                          <a:cs typeface="Times New Roman"/>
                        </a:rPr>
                        <a:t>Tarih</a:t>
                      </a:r>
                      <a:endParaRPr lang="tr-TR" sz="1100">
                        <a:latin typeface="Calibri"/>
                        <a:ea typeface="Calibri"/>
                        <a:cs typeface="Times New Roman"/>
                      </a:endParaRPr>
                    </a:p>
                  </a:txBody>
                  <a:tcPr marL="68580" marR="68580" marT="0" marB="0" anchor="ctr"/>
                </a:tc>
                <a:tc>
                  <a:txBody>
                    <a:bodyPr/>
                    <a:lstStyle/>
                    <a:p>
                      <a:pPr>
                        <a:lnSpc>
                          <a:spcPct val="115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nchor="ctr"/>
                </a:tc>
              </a:tr>
              <a:tr h="310929">
                <a:tc>
                  <a:txBody>
                    <a:bodyPr/>
                    <a:lstStyle/>
                    <a:p>
                      <a:pPr>
                        <a:lnSpc>
                          <a:spcPct val="115000"/>
                        </a:lnSpc>
                        <a:spcAft>
                          <a:spcPts val="0"/>
                        </a:spcAft>
                      </a:pPr>
                      <a:r>
                        <a:rPr lang="tr-TR" sz="1000">
                          <a:latin typeface="Times New Roman"/>
                          <a:ea typeface="Calibri"/>
                          <a:cs typeface="Times New Roman"/>
                        </a:rPr>
                        <a:t>Gün</a:t>
                      </a:r>
                      <a:endParaRPr lang="tr-TR" sz="1100">
                        <a:latin typeface="Calibri"/>
                        <a:ea typeface="Calibri"/>
                        <a:cs typeface="Times New Roman"/>
                      </a:endParaRPr>
                    </a:p>
                  </a:txBody>
                  <a:tcPr marL="68580" marR="68580" marT="0" marB="0" anchor="ctr"/>
                </a:tc>
                <a:tc>
                  <a:txBody>
                    <a:bodyPr/>
                    <a:lstStyle/>
                    <a:p>
                      <a:pPr>
                        <a:lnSpc>
                          <a:spcPct val="115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nchor="ctr"/>
                </a:tc>
              </a:tr>
              <a:tr h="310929">
                <a:tc>
                  <a:txBody>
                    <a:bodyPr/>
                    <a:lstStyle/>
                    <a:p>
                      <a:pPr>
                        <a:lnSpc>
                          <a:spcPct val="115000"/>
                        </a:lnSpc>
                        <a:spcAft>
                          <a:spcPts val="0"/>
                        </a:spcAft>
                      </a:pPr>
                      <a:r>
                        <a:rPr lang="tr-TR" sz="1000">
                          <a:latin typeface="Times New Roman"/>
                          <a:ea typeface="Calibri"/>
                          <a:cs typeface="Times New Roman"/>
                        </a:rPr>
                        <a:t>Saat</a:t>
                      </a:r>
                      <a:endParaRPr lang="tr-TR" sz="1100">
                        <a:latin typeface="Calibri"/>
                        <a:ea typeface="Calibri"/>
                        <a:cs typeface="Times New Roman"/>
                      </a:endParaRPr>
                    </a:p>
                  </a:txBody>
                  <a:tcPr marL="68580" marR="68580" marT="0" marB="0" anchor="ctr"/>
                </a:tc>
                <a:tc>
                  <a:txBody>
                    <a:bodyPr/>
                    <a:lstStyle/>
                    <a:p>
                      <a:pPr>
                        <a:lnSpc>
                          <a:spcPct val="115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nchor="ctr"/>
                </a:tc>
              </a:tr>
              <a:tr h="213515">
                <a:tc>
                  <a:txBody>
                    <a:bodyPr/>
                    <a:lstStyle/>
                    <a:p>
                      <a:pPr>
                        <a:lnSpc>
                          <a:spcPct val="115000"/>
                        </a:lnSpc>
                        <a:spcAft>
                          <a:spcPts val="0"/>
                        </a:spcAft>
                      </a:pPr>
                      <a:endParaRPr lang="tr-TR" sz="1000">
                        <a:latin typeface="Times New Roman"/>
                        <a:ea typeface="Calibri"/>
                        <a:cs typeface="Times New Roman"/>
                      </a:endParaRPr>
                    </a:p>
                  </a:txBody>
                  <a:tcPr marL="68580" marR="68580" marT="0" marB="0" anchor="ctr"/>
                </a:tc>
                <a:tc>
                  <a:txBody>
                    <a:bodyPr/>
                    <a:lstStyle/>
                    <a:p>
                      <a:pPr>
                        <a:lnSpc>
                          <a:spcPct val="115000"/>
                        </a:lnSpc>
                        <a:spcAft>
                          <a:spcPts val="0"/>
                        </a:spcAft>
                      </a:pPr>
                      <a:endParaRPr lang="tr-TR" sz="1000">
                        <a:latin typeface="Times New Roman"/>
                        <a:ea typeface="Calibri"/>
                        <a:cs typeface="Times New Roman"/>
                      </a:endParaRPr>
                    </a:p>
                  </a:txBody>
                  <a:tcPr marL="68580" marR="68580" marT="0" marB="0" anchor="ctr"/>
                </a:tc>
              </a:tr>
              <a:tr h="213515">
                <a:tc>
                  <a:txBody>
                    <a:bodyPr/>
                    <a:lstStyle/>
                    <a:p>
                      <a:pPr>
                        <a:lnSpc>
                          <a:spcPct val="115000"/>
                        </a:lnSpc>
                        <a:spcAft>
                          <a:spcPts val="0"/>
                        </a:spcAft>
                      </a:pPr>
                      <a:r>
                        <a:rPr lang="tr-TR" sz="1000">
                          <a:latin typeface="Times New Roman"/>
                          <a:ea typeface="Calibri"/>
                          <a:cs typeface="Times New Roman"/>
                        </a:rPr>
                        <a:t>Kanunlara göre derci icap eden sair hususlar</a:t>
                      </a:r>
                      <a:endParaRPr lang="tr-TR" sz="1100">
                        <a:latin typeface="Calibri"/>
                        <a:ea typeface="Calibri"/>
                        <a:cs typeface="Times New Roman"/>
                      </a:endParaRPr>
                    </a:p>
                  </a:txBody>
                  <a:tcPr marL="68580" marR="68580" marT="0" marB="0" anchor="ctr"/>
                </a:tc>
                <a:tc>
                  <a:txBody>
                    <a:bodyPr/>
                    <a:lstStyle/>
                    <a:p>
                      <a:pPr>
                        <a:lnSpc>
                          <a:spcPct val="115000"/>
                        </a:lnSpc>
                        <a:spcAft>
                          <a:spcPts val="0"/>
                        </a:spcAft>
                      </a:pPr>
                      <a:endParaRPr lang="tr-TR" sz="1000">
                        <a:latin typeface="Times New Roman"/>
                        <a:ea typeface="Calibri"/>
                        <a:cs typeface="Times New Roman"/>
                      </a:endParaRPr>
                    </a:p>
                  </a:txBody>
                  <a:tcPr marL="68580" marR="68580" marT="0" marB="0" anchor="ctr"/>
                </a:tc>
              </a:tr>
              <a:tr h="213515">
                <a:tc>
                  <a:txBody>
                    <a:bodyPr/>
                    <a:lstStyle/>
                    <a:p>
                      <a:pPr>
                        <a:lnSpc>
                          <a:spcPct val="115000"/>
                        </a:lnSpc>
                        <a:spcAft>
                          <a:spcPts val="0"/>
                        </a:spcAft>
                      </a:pPr>
                      <a:endParaRPr lang="tr-TR" sz="1000">
                        <a:latin typeface="Times New Roman"/>
                        <a:ea typeface="Calibri"/>
                        <a:cs typeface="Times New Roman"/>
                      </a:endParaRPr>
                    </a:p>
                  </a:txBody>
                  <a:tcPr marL="68580" marR="68580" marT="0" marB="0" anchor="ctr"/>
                </a:tc>
                <a:tc>
                  <a:txBody>
                    <a:bodyPr/>
                    <a:lstStyle/>
                    <a:p>
                      <a:pPr>
                        <a:lnSpc>
                          <a:spcPct val="115000"/>
                        </a:lnSpc>
                        <a:spcAft>
                          <a:spcPts val="0"/>
                        </a:spcAft>
                      </a:pPr>
                      <a:r>
                        <a:rPr lang="tr-TR" sz="1000" dirty="0">
                          <a:latin typeface="Times New Roman"/>
                          <a:ea typeface="Calibri"/>
                          <a:cs typeface="Times New Roman"/>
                        </a:rPr>
                        <a:t>Resmi mühür ve imza</a:t>
                      </a:r>
                      <a:endParaRPr lang="tr-TR" sz="1100" dirty="0">
                        <a:latin typeface="Calibri"/>
                        <a:ea typeface="Calibri"/>
                        <a:cs typeface="Times New Roman"/>
                      </a:endParaRPr>
                    </a:p>
                  </a:txBody>
                  <a:tcPr marL="68580" marR="68580" marT="0" marB="0" anchor="ct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88640"/>
            <a:ext cx="8229600" cy="6135960"/>
          </a:xfrm>
        </p:spPr>
        <p:txBody>
          <a:bodyPr/>
          <a:lstStyle/>
          <a:p>
            <a:r>
              <a:rPr lang="tr-TR" b="1" dirty="0" smtClean="0"/>
              <a:t>Müddet tayini</a:t>
            </a:r>
            <a:endParaRPr lang="tr-TR" dirty="0" smtClean="0"/>
          </a:p>
          <a:p>
            <a:endParaRPr lang="tr-TR" dirty="0" smtClean="0"/>
          </a:p>
          <a:p>
            <a:r>
              <a:rPr lang="tr-TR" dirty="0" smtClean="0"/>
              <a:t>uçakla veya postada kullanılan diğer seri ve özel vasıtalarla veya muhtelif işaretli telgraflarla  yapılacaklar dışındaki her çeşit tebliğ evrakı ve davetiyelerin, ilgililere ulaşması ve ilgililerin tebliğin veya davetiyenin </a:t>
            </a:r>
            <a:r>
              <a:rPr lang="tr-TR" dirty="0" smtClean="0">
                <a:solidFill>
                  <a:srgbClr val="0070C0"/>
                </a:solidFill>
              </a:rPr>
              <a:t>gereklerini yerine getirebilmesi için bu evrakı çıkaran merci tarafından tayin edilecek müddetin hesabında</a:t>
            </a:r>
            <a:r>
              <a:rPr lang="tr-TR" dirty="0" smtClean="0"/>
              <a:t>, evrakın gönderileceği mahallin yakınlık veya uzaklığı, mevsim koşulları, ulaşım araçlarının durumu gibi hususlar dikkate alınır. (Yön. Md. 15)</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326</TotalTime>
  <Words>5357</Words>
  <Application>Microsoft Office PowerPoint</Application>
  <PresentationFormat>Ekran Gösterisi (4:3)</PresentationFormat>
  <Paragraphs>393</Paragraphs>
  <Slides>55</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55</vt:i4>
      </vt:variant>
    </vt:vector>
  </HeadingPairs>
  <TitlesOfParts>
    <vt:vector size="60" baseType="lpstr">
      <vt:lpstr>Calibri</vt:lpstr>
      <vt:lpstr>Constantia</vt:lpstr>
      <vt:lpstr>Times New Roman</vt:lpstr>
      <vt:lpstr>Wingdings 2</vt:lpstr>
      <vt:lpstr>Akış</vt:lpstr>
      <vt:lpstr>TEBLİGAT NEDİR</vt:lpstr>
      <vt:lpstr>TEBLİGAT</vt:lpstr>
      <vt:lpstr>           Tebligatın memur vasıtasıyla yapılması </vt:lpstr>
      <vt:lpstr>Uçak, telgraf ve diğer seri veya özel vasıtalarla tebligat </vt:lpstr>
      <vt:lpstr>Elektronik tebligat </vt:lpstr>
      <vt:lpstr>Tebliğ evrakının nüshaları ve makbuz verilmesi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Yargı kararı</vt:lpstr>
      <vt:lpstr>Yargı kararı</vt:lpstr>
      <vt:lpstr>PowerPoint Sunusu</vt:lpstr>
      <vt:lpstr>PowerPoint Sunusu</vt:lpstr>
      <vt:lpstr>PowerPoint Sunusu</vt:lpstr>
      <vt:lpstr>PowerPoint Sunusu</vt:lpstr>
      <vt:lpstr>Yargı Kararı</vt:lpstr>
      <vt:lpstr>PowerPoint Sunusu</vt:lpstr>
      <vt:lpstr>PowerPoint Sunusu</vt:lpstr>
      <vt:lpstr>PowerPoint Sunusu</vt:lpstr>
      <vt:lpstr>PowerPoint Sunusu</vt:lpstr>
      <vt:lpstr>PowerPoint Sunusu</vt:lpstr>
      <vt:lpstr>Yargı Kararı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TEBLİGAT</dc:title>
  <dc:creator>hafize</dc:creator>
  <cp:lastModifiedBy>Hafize Zülüflü</cp:lastModifiedBy>
  <cp:revision>42</cp:revision>
  <dcterms:created xsi:type="dcterms:W3CDTF">2013-02-09T09:40:59Z</dcterms:created>
  <dcterms:modified xsi:type="dcterms:W3CDTF">2016-03-09T10:23:44Z</dcterms:modified>
</cp:coreProperties>
</file>