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4" r:id="rId1"/>
  </p:sldMasterIdLst>
  <p:sldIdLst>
    <p:sldId id="256" r:id="rId2"/>
    <p:sldId id="315" r:id="rId3"/>
    <p:sldId id="260" r:id="rId4"/>
    <p:sldId id="261" r:id="rId5"/>
    <p:sldId id="257" r:id="rId6"/>
    <p:sldId id="258" r:id="rId7"/>
    <p:sldId id="262" r:id="rId8"/>
    <p:sldId id="259"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344"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3" r:id="rId58"/>
    <p:sldId id="310" r:id="rId59"/>
    <p:sldId id="311" r:id="rId60"/>
    <p:sldId id="312"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p:cViewPr varScale="1">
        <p:scale>
          <a:sx n="67" d="100"/>
          <a:sy n="67" d="100"/>
        </p:scale>
        <p:origin x="140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5907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1543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2626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9460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27109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288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6958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952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4006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4822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22.04.2016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94215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22.04.2016</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55128195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b&#252;y&#252;k&#351;ehir%20belediyeli%20vergi%20ve%20har&#231;la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e&#287;lenve%20vergisi%20ders%20ekle.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e%20logo%20eczane%20ilan.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1484784"/>
            <a:ext cx="8712968" cy="5112568"/>
          </a:xfrm>
        </p:spPr>
        <p:txBody>
          <a:bodyPr>
            <a:noAutofit/>
          </a:bodyPr>
          <a:lstStyle/>
          <a:p>
            <a:endParaRPr lang="tr-TR" sz="4800" dirty="0" smtClean="0"/>
          </a:p>
          <a:p>
            <a:r>
              <a:rPr lang="tr-TR" sz="4800" dirty="0" smtClean="0">
                <a:solidFill>
                  <a:srgbClr val="FF0000"/>
                </a:solidFill>
              </a:rPr>
              <a:t>BELEDİYE GELİRLERİ</a:t>
            </a:r>
          </a:p>
          <a:p>
            <a:r>
              <a:rPr lang="tr-TR" sz="4800" dirty="0" smtClean="0"/>
              <a:t>VERGİLER-HARÇLAR-HARCAMALARA KATILMA PAYLARI- ÜCRETLER</a:t>
            </a:r>
            <a:endParaRPr lang="tr-TR" sz="4800" dirty="0"/>
          </a:p>
          <a:p>
            <a:endParaRPr lang="tr-TR" sz="4800" dirty="0"/>
          </a:p>
          <a:p>
            <a:r>
              <a:rPr lang="tr-TR" sz="4800" dirty="0" smtClean="0"/>
              <a:t>BELEDİYE VERGİLERİ</a:t>
            </a:r>
            <a:endParaRPr lang="tr-T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85242"/>
          </a:xfrm>
        </p:spPr>
        <p:txBody>
          <a:bodyPr>
            <a:normAutofit/>
          </a:bodyPr>
          <a:lstStyle/>
          <a:p>
            <a:r>
              <a:rPr lang="tr-TR" sz="2000" dirty="0" smtClean="0"/>
              <a:t>5216 sayılı Büyükşehir B.K.</a:t>
            </a:r>
            <a:endParaRPr lang="tr-TR" sz="2000" dirty="0"/>
          </a:p>
        </p:txBody>
      </p:sp>
      <p:sp>
        <p:nvSpPr>
          <p:cNvPr id="3" name="2 İçerik Yer Tutucusu"/>
          <p:cNvSpPr>
            <a:spLocks noGrp="1"/>
          </p:cNvSpPr>
          <p:nvPr>
            <p:ph idx="1"/>
          </p:nvPr>
        </p:nvSpPr>
        <p:spPr>
          <a:xfrm>
            <a:off x="457200" y="1052736"/>
            <a:ext cx="8229600" cy="5402072"/>
          </a:xfrm>
        </p:spPr>
        <p:txBody>
          <a:bodyPr>
            <a:normAutofit/>
          </a:bodyPr>
          <a:lstStyle/>
          <a:p>
            <a:r>
              <a:rPr lang="tr-TR" sz="1800" b="1" dirty="0" smtClean="0"/>
              <a:t>Madde 7-</a:t>
            </a:r>
            <a:r>
              <a:rPr lang="tr-TR" sz="1800" dirty="0" smtClean="0"/>
              <a:t> Büyükşehir belediyesinin görev, yetki ve sorumlulukları şunlardır:</a:t>
            </a:r>
          </a:p>
          <a:p>
            <a:r>
              <a:rPr lang="tr-TR" sz="1800" dirty="0" smtClean="0"/>
              <a:t>d) Büyükşehir belediyesi tarafından yapılan veya işletilen alanlardaki işyerlerine büyükşehir belediyesinin sorumluluğunda bulunan alanlarda işletilecek yerlere ruhsat vermek ve denetlemek.</a:t>
            </a:r>
          </a:p>
          <a:p>
            <a:r>
              <a:rPr lang="tr-TR" sz="1800" dirty="0"/>
              <a:t>g</a:t>
            </a:r>
            <a:r>
              <a:rPr lang="tr-TR" sz="1800" dirty="0" smtClean="0"/>
              <a:t>) Büyükşehir </a:t>
            </a:r>
            <a:r>
              <a:rPr lang="tr-TR" sz="1800" dirty="0"/>
              <a:t>belediyesinin yetki alanındaki mahalleleri ilçe merkezine bağlayan yollar, meydan, bulvar, cadde ve ana yolları yapmak, yaptırmak, bakım ve onarımı ile bu yolların temizliği ve karla mücadele çalışmalarını yürütmek; kentsel tasarım projelerine uygun olarak bu yerlere cephesi bulunan yapılara ilişkin yükümlülükler koymak; ilân ve reklam asılacak yerleri ve bunların şekil ve ebadını belirlemek; meydan, bulvar, cadde, yol ve sokak ad ve numaraları ile bunlar üzerindeki binalara numara verilmesi işlerini gerçekleştirmek.</a:t>
            </a:r>
          </a:p>
          <a:p>
            <a:r>
              <a:rPr lang="tr-TR" sz="1800" dirty="0" smtClean="0"/>
              <a:t>l) Yolcu ve yük terminalleri, kapalı ve açık otoparklar yapmak, yaptırmak, işletmek, işlettirmek veya ruhsat vermek. </a:t>
            </a:r>
          </a:p>
          <a:p>
            <a:r>
              <a:rPr lang="tr-TR" sz="1800" dirty="0" smtClean="0"/>
              <a:t>m) </a:t>
            </a:r>
            <a:r>
              <a:rPr lang="tr-TR" sz="1800" dirty="0" err="1" smtClean="0"/>
              <a:t>Büyükşehirin</a:t>
            </a:r>
            <a:r>
              <a:rPr lang="tr-TR" sz="1800" dirty="0" smtClean="0"/>
              <a:t> bütünlüğüne hizmet eden sosyal donatılar, bölge parkları, hayvanat bahçeleri, hayvan barınakları, kütüphane, müze, spor, dinlence, eğlence ve benzeri yerleri yapmak, yaptırmak, işletmek veya işlettirmek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194160"/>
          </a:xfrm>
        </p:spPr>
        <p:txBody>
          <a:bodyPr>
            <a:normAutofit/>
          </a:bodyPr>
          <a:lstStyle/>
          <a:p>
            <a:r>
              <a:rPr lang="tr-TR" sz="1800" dirty="0" smtClean="0"/>
              <a:t>r) Su ve kanalizasyon hizmetlerini yürütmek, bunun için gerekli baraj ve diğer tesisleri kurmak, kurdurmak ve işletmek; derelerin ıslahını yapmak; kaynak suyu veya arıtma sonunda üretilen suları pazarlamak.</a:t>
            </a:r>
          </a:p>
          <a:p>
            <a:endParaRPr lang="tr-TR" sz="1800" dirty="0" smtClean="0"/>
          </a:p>
          <a:p>
            <a:r>
              <a:rPr lang="tr-TR" sz="1800" dirty="0" smtClean="0"/>
              <a:t>n) Gerektiğinde mabetler ile sağlık, eğitim ve kültür hizmetleri için bina ve tesisler yapmak, …</a:t>
            </a:r>
          </a:p>
          <a:p>
            <a:r>
              <a:rPr lang="tr-TR" sz="1800" dirty="0" smtClean="0"/>
              <a:t>Büyükşehir içindeki toplu taşıma hizmetlerini yürütmek ve bu amaçla gerekli tesisleri kurmak, kurdurmak, işletmek veya işlettirmek</a:t>
            </a:r>
          </a:p>
          <a:p>
            <a:endParaRPr lang="tr-TR" sz="1800" dirty="0" smtClean="0"/>
          </a:p>
          <a:p>
            <a:r>
              <a:rPr lang="tr-TR" sz="1800" dirty="0" smtClean="0"/>
              <a:t>t) Her çeşit toptancı hallerini ve mezbahaları yapmak, yaptırmak, işletmek veya işlettirmek, imar plânında gösterilen yerlerde yapılacak olan özel hal ve mezbahaları ruhsatlandırmak ve denetlemek.</a:t>
            </a:r>
          </a:p>
          <a:p>
            <a:r>
              <a:rPr lang="tr-TR" sz="1800" dirty="0" smtClean="0"/>
              <a:t>y) Merkezî ısıtma sistemleri kurmak, kurdurmak, işletmek veya işlettirmek.</a:t>
            </a:r>
          </a:p>
          <a:p>
            <a:endParaRPr lang="tr-T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194160"/>
          </a:xfrm>
        </p:spPr>
        <p:txBody>
          <a:bodyPr>
            <a:normAutofit/>
          </a:bodyPr>
          <a:lstStyle/>
          <a:p>
            <a:r>
              <a:rPr lang="tr-TR" b="1" dirty="0" smtClean="0"/>
              <a:t>Madde 23-</a:t>
            </a:r>
            <a:r>
              <a:rPr lang="tr-TR" dirty="0" smtClean="0"/>
              <a:t> Büyükşehir belediyesinin gelirleri şunlardır:</a:t>
            </a:r>
          </a:p>
          <a:p>
            <a:r>
              <a:rPr lang="tr-TR" dirty="0" smtClean="0"/>
              <a:t>	…</a:t>
            </a:r>
          </a:p>
          <a:p>
            <a:r>
              <a:rPr lang="tr-TR" dirty="0" smtClean="0"/>
              <a:t>	d) Büyükşehir belediyesine bırakılan sosyal ve kültürel tesisler, spor, eğlence ve dinlenme yerleri ile yeşil sahalar içinde tahsil edilecek her türlü belediye vergi, resim ve harçları.</a:t>
            </a:r>
          </a:p>
          <a:p>
            <a:r>
              <a:rPr lang="tr-TR" dirty="0" smtClean="0"/>
              <a:t>	e) 7 </a:t>
            </a:r>
            <a:r>
              <a:rPr lang="tr-TR" dirty="0" err="1" smtClean="0"/>
              <a:t>nci</a:t>
            </a:r>
            <a:r>
              <a:rPr lang="tr-TR" dirty="0" smtClean="0"/>
              <a:t> maddenin birinci fıkrasının (g) bendinde belirtilen alanlar ile bu alanlara cephesi bulunan binalar üzerindeki her türlü ilân ve reklamların vergileri ile asma, tahsis ve bakım ücretleri.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13234"/>
          </a:xfrm>
        </p:spPr>
        <p:txBody>
          <a:bodyPr>
            <a:normAutofit/>
          </a:bodyPr>
          <a:lstStyle/>
          <a:p>
            <a:r>
              <a:rPr lang="tr-TR" sz="1600" dirty="0" smtClean="0"/>
              <a:t>Maliye Bakanlığının 25.07.2012 tarihli ve 075822 sayılı yazısı.</a:t>
            </a:r>
            <a:endParaRPr lang="tr-TR" sz="1600" dirty="0"/>
          </a:p>
        </p:txBody>
      </p:sp>
      <p:sp>
        <p:nvSpPr>
          <p:cNvPr id="3" name="2 İçerik Yer Tutucusu"/>
          <p:cNvSpPr>
            <a:spLocks noGrp="1"/>
          </p:cNvSpPr>
          <p:nvPr>
            <p:ph idx="1"/>
          </p:nvPr>
        </p:nvSpPr>
        <p:spPr>
          <a:xfrm>
            <a:off x="457200" y="980728"/>
            <a:ext cx="8229600" cy="5474080"/>
          </a:xfrm>
        </p:spPr>
        <p:txBody>
          <a:bodyPr>
            <a:normAutofit fontScale="85000" lnSpcReduction="10000"/>
          </a:bodyPr>
          <a:lstStyle/>
          <a:p>
            <a:r>
              <a:rPr lang="tr-TR" sz="2000" dirty="0" smtClean="0">
                <a:latin typeface="Arial" panose="020B0604020202020204" pitchFamily="34" charset="0"/>
                <a:cs typeface="Arial" panose="020B0604020202020204" pitchFamily="34" charset="0"/>
              </a:rPr>
              <a:t>…bulvar üzerinde bulunan işyerinin ilan ve reklam vergisinin Ankara Büyükşehir Belediyesine</a:t>
            </a:r>
            <a:r>
              <a:rPr lang="tr-TR" sz="2000" b="1" dirty="0" smtClean="0">
                <a:latin typeface="Arial" panose="020B0604020202020204" pitchFamily="34" charset="0"/>
                <a:cs typeface="Arial" panose="020B0604020202020204" pitchFamily="34" charset="0"/>
              </a:rPr>
              <a:t>, işyerinin önünde bulunan totemlerin</a:t>
            </a:r>
            <a:r>
              <a:rPr lang="tr-TR" sz="2000" dirty="0" smtClean="0">
                <a:latin typeface="Arial" panose="020B0604020202020204" pitchFamily="34" charset="0"/>
                <a:cs typeface="Arial" panose="020B0604020202020204" pitchFamily="34" charset="0"/>
              </a:rPr>
              <a:t> vergisini ise </a:t>
            </a:r>
            <a:r>
              <a:rPr lang="tr-TR" sz="2000" b="1" dirty="0" smtClean="0">
                <a:latin typeface="Arial" panose="020B0604020202020204" pitchFamily="34" charset="0"/>
                <a:cs typeface="Arial" panose="020B0604020202020204" pitchFamily="34" charset="0"/>
              </a:rPr>
              <a:t>Çankaya Belediyesine </a:t>
            </a:r>
            <a:r>
              <a:rPr lang="tr-TR" sz="2000" dirty="0" smtClean="0">
                <a:latin typeface="Arial" panose="020B0604020202020204" pitchFamily="34" charset="0"/>
                <a:cs typeface="Arial" panose="020B0604020202020204" pitchFamily="34" charset="0"/>
              </a:rPr>
              <a:t>yatırıldığı ancak, Büyükşehir Belediyesince söz konusu totemlerin vergisinin de talep edildiği belirtilerek totemlerin ilan ve reklam vergisinin hangi belediyeye yatırılacağı ….</a:t>
            </a:r>
          </a:p>
          <a:p>
            <a:r>
              <a:rPr lang="tr-TR" sz="2000" dirty="0" smtClean="0">
                <a:latin typeface="Arial" panose="020B0604020202020204" pitchFamily="34" charset="0"/>
                <a:cs typeface="Arial" panose="020B0604020202020204" pitchFamily="34" charset="0"/>
              </a:rPr>
              <a:t>Bilindiği gibi, 2464 sayılı Belediye Gelirleri Kanununun 12 </a:t>
            </a:r>
            <a:r>
              <a:rPr lang="tr-TR" sz="2000" dirty="0" err="1" smtClean="0">
                <a:latin typeface="Arial" panose="020B0604020202020204" pitchFamily="34" charset="0"/>
                <a:cs typeface="Arial" panose="020B0604020202020204" pitchFamily="34" charset="0"/>
              </a:rPr>
              <a:t>nci</a:t>
            </a:r>
            <a:r>
              <a:rPr lang="tr-TR" sz="2000" dirty="0" smtClean="0">
                <a:latin typeface="Arial" panose="020B0604020202020204" pitchFamily="34" charset="0"/>
                <a:cs typeface="Arial" panose="020B0604020202020204" pitchFamily="34" charset="0"/>
              </a:rPr>
              <a:t> maddesinde, “</a:t>
            </a:r>
            <a:r>
              <a:rPr lang="tr-TR" sz="2000" i="1" dirty="0" smtClean="0">
                <a:latin typeface="Arial" panose="020B0604020202020204" pitchFamily="34" charset="0"/>
                <a:cs typeface="Arial" panose="020B0604020202020204" pitchFamily="34" charset="0"/>
              </a:rPr>
              <a:t>Belediye sınırları ile mücavir alanları içinde yapılan her türlü İlan ve reklam, İlan ve Reklam Vergisine tabidir</a:t>
            </a:r>
            <a:r>
              <a:rPr lang="tr-TR" sz="2000" dirty="0" smtClean="0">
                <a:latin typeface="Arial" panose="020B0604020202020204" pitchFamily="34" charset="0"/>
                <a:cs typeface="Arial" panose="020B0604020202020204" pitchFamily="34" charset="0"/>
              </a:rPr>
              <a:t>.” denilmekte ve 13 üncü maddesinde de “</a:t>
            </a:r>
            <a:r>
              <a:rPr lang="tr-TR" sz="2000" i="1" dirty="0" smtClean="0">
                <a:latin typeface="Arial" panose="020B0604020202020204" pitchFamily="34" charset="0"/>
                <a:cs typeface="Arial" panose="020B0604020202020204" pitchFamily="34" charset="0"/>
              </a:rPr>
              <a:t>İlan ve Reklam Vergisinin mükellefi, yurt dışından gönderilen ilan ve reklamlar dahil olmak üzere, ilan ve reklamı kendi adına yapan veya yaptıran gerçek veya tüzelkişilerdir</a:t>
            </a:r>
            <a:r>
              <a:rPr lang="tr-TR" sz="2000" dirty="0" smtClean="0">
                <a:latin typeface="Arial" panose="020B0604020202020204" pitchFamily="34" charset="0"/>
                <a:cs typeface="Arial" panose="020B0604020202020204" pitchFamily="34" charset="0"/>
              </a:rPr>
              <a:t>.” hükmü yer almaktadır.</a:t>
            </a:r>
          </a:p>
          <a:p>
            <a:r>
              <a:rPr lang="tr-TR" sz="2000" dirty="0" smtClean="0">
                <a:latin typeface="Arial" panose="020B0604020202020204" pitchFamily="34" charset="0"/>
                <a:cs typeface="Arial" panose="020B0604020202020204" pitchFamily="34" charset="0"/>
              </a:rPr>
              <a:t>Diğer taraftan, 5216 sayılı Büyükşehir Belediyesi Kanununun büyükşehir belediyesinin görev, yetki ve sorumlulukların belirleyen 7 </a:t>
            </a:r>
            <a:r>
              <a:rPr lang="tr-TR" sz="2000" dirty="0" err="1" smtClean="0">
                <a:latin typeface="Arial" panose="020B0604020202020204" pitchFamily="34" charset="0"/>
                <a:cs typeface="Arial" panose="020B0604020202020204" pitchFamily="34" charset="0"/>
              </a:rPr>
              <a:t>nci</a:t>
            </a:r>
            <a:r>
              <a:rPr lang="tr-TR" sz="2000" dirty="0" smtClean="0">
                <a:latin typeface="Arial" panose="020B0604020202020204" pitchFamily="34" charset="0"/>
                <a:cs typeface="Arial" panose="020B0604020202020204" pitchFamily="34" charset="0"/>
              </a:rPr>
              <a:t> maddesinin (g) fıkrasında, büyükşehir belediyesinin yetki alanındaki meydan, bulvar, cadde ve ana yolları yapmak, yaptırmak, bakım ve onarımını sağlamak, kentsel tasarım projelerine uygun olarak bu yerlere cephesi bulunan yapılara ilişkin yükümlülükler koymak; ilan ve reklam asılacak yerleri ve bunların şekil ve ebadını belirlemek; meydan, bulvar, cadde, yol ve sokak ad ve numaraları ile bunlar üzerindeki binalara numara verilmesi işlerini gerçekleştirmek olduğu,  23 üncü maddesinin (e) fıkrasında da, 7 </a:t>
            </a:r>
            <a:r>
              <a:rPr lang="tr-TR" sz="2000" dirty="0" err="1" smtClean="0">
                <a:latin typeface="Arial" panose="020B0604020202020204" pitchFamily="34" charset="0"/>
                <a:cs typeface="Arial" panose="020B0604020202020204" pitchFamily="34" charset="0"/>
              </a:rPr>
              <a:t>nci</a:t>
            </a:r>
            <a:r>
              <a:rPr lang="tr-TR" sz="2000" dirty="0" smtClean="0">
                <a:latin typeface="Arial" panose="020B0604020202020204" pitchFamily="34" charset="0"/>
                <a:cs typeface="Arial" panose="020B0604020202020204" pitchFamily="34" charset="0"/>
              </a:rPr>
              <a:t> maddenin birinci fıkrasının (g) bendinde belirtilen alanlar ile bu alanlara cephesi bulunan binalar üzerindeki her türlü ilan ve reklamların vergileri ile asma, tahsis ve bakım ücretlerinin büyükşehir belediyelerinin gelirleri arasında sayıldığı belirtilmektedir.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06128"/>
          </a:xfrm>
        </p:spPr>
        <p:txBody>
          <a:bodyPr>
            <a:normAutofit fontScale="70000" lnSpcReduction="20000"/>
          </a:bodyPr>
          <a:lstStyle/>
          <a:p>
            <a:r>
              <a:rPr lang="tr-TR" sz="3200" dirty="0" smtClean="0"/>
              <a:t>Yukarıda yer alan madde hükmünden, büyükşehir belediyesinin yetki alanındaki meydan, bulvar, cadde ve ana yolları ile bu alanlara cephesi bulunan binalar üzerindeki her türlü ilan ve reklamlardan, içi ve dışı ayırımı yapılmaksızın bu binalar üzerinde yer alan bütün ilan ve reklamların anlaşılması gerekmekte olup büyükşehir belediyesinin yetki alanındaki meydan, bulvar, cadde ve ana yollar ile bu alanlara cephesi bulunan binaların (han, pasaj vb.) sokak girişine bakılmaksızın </a:t>
            </a:r>
            <a:r>
              <a:rPr lang="tr-TR" sz="3200" b="1" dirty="0" smtClean="0"/>
              <a:t>ilan ve reklam vergilerinin büyükşehir belediyesince tahsil edilmesi gerekmektedir.</a:t>
            </a:r>
            <a:endParaRPr lang="tr-TR" sz="3200" dirty="0" smtClean="0"/>
          </a:p>
          <a:p>
            <a:r>
              <a:rPr lang="tr-TR" sz="3200" dirty="0" smtClean="0"/>
              <a:t>Bu açıklamalar çerçevesinde, </a:t>
            </a:r>
            <a:r>
              <a:rPr lang="tr-TR" sz="3200" b="1" dirty="0" smtClean="0"/>
              <a:t>yazıya konu totemlerin</a:t>
            </a:r>
            <a:r>
              <a:rPr lang="tr-TR" sz="3200" dirty="0" smtClean="0"/>
              <a:t>, 5216 sayılı Kanunun 7/g maddesinde belirtilen ve büyükşehir belediyesinin yetki alanında bulunan meydan, bulvar, cadde ve ana yolları ile bu alanlara cephesi bulunan binalar </a:t>
            </a:r>
            <a:r>
              <a:rPr lang="tr-TR" sz="3200" b="1" dirty="0" smtClean="0"/>
              <a:t>üzerinde yer alması halinde bu totemler üzerindeki ilan ve reklamlara ait verginin büyükşehir belediyesince </a:t>
            </a:r>
            <a:r>
              <a:rPr lang="tr-TR" sz="3200" dirty="0" smtClean="0"/>
              <a:t>alınması gerekmektedir. Ancak, yukarıda belirtilen ilanlar dışında kalan yerlerdeki, </a:t>
            </a:r>
            <a:r>
              <a:rPr lang="tr-TR" sz="3200" b="1" dirty="0" smtClean="0"/>
              <a:t>örneğin, bulvar veya ana yollar üzerinde olmakla birlikte özel mülke konu bahçe, arsa ve araziye konulan totemler ile direkler veya panolarda bulunan ilan ve reklamlara ait verginin ilçe belediyesince alınması </a:t>
            </a:r>
            <a:r>
              <a:rPr lang="tr-TR" sz="3200" dirty="0" smtClean="0"/>
              <a:t>gerekmektedir.</a:t>
            </a:r>
          </a:p>
          <a:p>
            <a:endParaRPr lang="tr-TR" sz="3200"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Autofit/>
          </a:bodyPr>
          <a:lstStyle/>
          <a:p>
            <a:r>
              <a:rPr lang="tr-TR" sz="1600" b="1" dirty="0" smtClean="0"/>
              <a:t>Maliye Bakanlığı 21.06.2011 tarihli ve 061739 sayılı yazısı.</a:t>
            </a:r>
            <a:endParaRPr lang="tr-TR" sz="1600" dirty="0" smtClean="0"/>
          </a:p>
          <a:p>
            <a:r>
              <a:rPr lang="tr-TR" sz="1600" dirty="0" smtClean="0"/>
              <a:t>	“….. mükellef dilekçesi ile Etimesgut belediyesinin anılan yazısında, …. San. ve Tic. A.Ş.’</a:t>
            </a:r>
            <a:r>
              <a:rPr lang="tr-TR" sz="1600" dirty="0" err="1" smtClean="0"/>
              <a:t>nin</a:t>
            </a:r>
            <a:r>
              <a:rPr lang="tr-TR" sz="1600" dirty="0" smtClean="0"/>
              <a:t> Etimesgut Belediyesi sınırları içerisinde Şehit Osman Avcı Mahallesi 2648 Sok. No: 4 adresinde faaliyet gösterdiği ve cadde ve ana yola cephesinin bulunmadığı belirtilerek adı geçen şirkete ait ilan ve reklam vergilerinin anılan Belediyeye yatırıldığı; Ankara Büyükşehir belediyesinden alınan söz konusu yazıda ise, adı geçen şirket binasının Fatih Sultan Mehmet Bulvarına cephesi bulunduğu gerekçesiyle ilan ve reklam vergilerinin kendi belediyelerine yatırılmasının gerektiği belirtilmektedir.</a:t>
            </a:r>
          </a:p>
          <a:p>
            <a:r>
              <a:rPr lang="tr-TR" sz="1600" dirty="0" smtClean="0"/>
              <a:t>	Bilindiği gibi, 2464 sayılı Belediye Gelirleri Kanununun 12 </a:t>
            </a:r>
            <a:r>
              <a:rPr lang="tr-TR" sz="1600" dirty="0" err="1" smtClean="0"/>
              <a:t>nci</a:t>
            </a:r>
            <a:r>
              <a:rPr lang="tr-TR" sz="1600" dirty="0" smtClean="0"/>
              <a:t> maddesinde, “</a:t>
            </a:r>
            <a:r>
              <a:rPr lang="tr-TR" sz="1600" i="1" dirty="0" smtClean="0"/>
              <a:t>12 </a:t>
            </a:r>
            <a:r>
              <a:rPr lang="tr-TR" sz="1600" i="1" dirty="0" err="1" smtClean="0"/>
              <a:t>nci</a:t>
            </a:r>
            <a:r>
              <a:rPr lang="tr-TR" sz="1600" i="1" dirty="0" smtClean="0"/>
              <a:t> maddesinde,</a:t>
            </a:r>
            <a:endParaRPr lang="tr-TR" sz="1600" dirty="0" smtClean="0"/>
          </a:p>
          <a:p>
            <a:r>
              <a:rPr lang="tr-TR" sz="1600" b="1" i="1" dirty="0" smtClean="0"/>
              <a:t>“</a:t>
            </a:r>
            <a:r>
              <a:rPr lang="tr-TR" sz="1600" i="1" dirty="0" smtClean="0"/>
              <a:t>Belediye sınırları ile mücavir alanları içinde yapılan her türlü İlan ve reklam, İlan ve Reklam Vergisine tabidir.” </a:t>
            </a:r>
            <a:r>
              <a:rPr lang="tr-TR" sz="1600" dirty="0" smtClean="0"/>
              <a:t>denilmekte ve 13 üncü maddesinde de</a:t>
            </a:r>
            <a:r>
              <a:rPr lang="tr-TR" sz="1600" i="1" dirty="0" smtClean="0"/>
              <a:t> “İlan ve Reklam Vergisinin mükellefi, yurt dışından gönderilen ilan ve reklamlar dahil olmak üzere, ilan ve reklamı kendi adına yapan veya yaptıran gerçek veya tüzelkişilerdir.” </a:t>
            </a:r>
            <a:r>
              <a:rPr lang="tr-TR" sz="1600" dirty="0" smtClean="0"/>
              <a:t>hükmü yer almaktadır.</a:t>
            </a:r>
          </a:p>
          <a:p>
            <a:r>
              <a:rPr lang="tr-TR" sz="1600" dirty="0" smtClean="0"/>
              <a:t>5216 sayılı Büyükşehir Belediyesi Kanununun 23 üncü maddesinin (e) fıkrasında, büyükşehir belediyesinin yetki alanındaki meydan, bulvar, cadde ve ana yolları ile bu alanlara cephesi bulunan binalar üzerindeki her türlü ilan ve reklamların vergileri ile asma, tahsis ve bakım ücretleri, büyükşehir belediyelerinin gelirleri arasında sayılmıştır.</a:t>
            </a:r>
          </a:p>
          <a:p>
            <a:endParaRPr lang="tr-TR"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rmAutofit/>
          </a:bodyPr>
          <a:lstStyle/>
          <a:p>
            <a:r>
              <a:rPr lang="tr-TR" dirty="0" smtClean="0"/>
              <a:t>Yukarıda yer alan hükme göre, büyükşehir belediyesinin yetki alanındaki meydan, bulvar, cadde ve ana yollar ile bu alanlara cephesi bulunan binaların ilan ve reklam vergilerinin büyükşehir belediyesince tahsil edilmesi gerekmektedir.</a:t>
            </a:r>
          </a:p>
          <a:p>
            <a:r>
              <a:rPr lang="tr-TR" dirty="0" smtClean="0"/>
              <a:t>Söz konusu dilekçe ve yazı eklerinin incelenmesinden; şirket binasının 2648. Sokaktan </a:t>
            </a:r>
            <a:r>
              <a:rPr lang="tr-TR" dirty="0" err="1" smtClean="0"/>
              <a:t>numarataj</a:t>
            </a:r>
            <a:r>
              <a:rPr lang="tr-TR" dirty="0" smtClean="0"/>
              <a:t> aldığı gibi ana girişinin de bu cephe olduğu, şirket binası ile Fatih Sultan Mehmet Bulvarı arasında yapı bulunmayan boş bir parselin yer aldığı anlaşılmaktadır.</a:t>
            </a:r>
          </a:p>
          <a:p>
            <a:r>
              <a:rPr lang="tr-TR" dirty="0" smtClean="0"/>
              <a:t>Bu açıklamalar çerçevesinde, Etimesgut Belediyesi sınırları içerisinde faaliyet gösteren Türeli Tekstil Örme San. ve Tic. A.Ş.’</a:t>
            </a:r>
            <a:r>
              <a:rPr lang="tr-TR" dirty="0" err="1" smtClean="0"/>
              <a:t>nin</a:t>
            </a:r>
            <a:r>
              <a:rPr lang="tr-TR" dirty="0" smtClean="0"/>
              <a:t> ekli imar krokisinde de görüldüğü üzere Şirket binasının sokak üzerinde yer alması, bu binanın Fatih Sultan Mehmet Bulvarına dönük tarafında yapı bulunmayan boş bir parselin olması göz önünde bulundurulduğunda, bu durumda büyükşehir belediyesinin yetki alanındaki bulvara cephesinden söz edilemeyeceğinden adı geçen şirketin söz konusu binası üzerinde yer alan ilan ve reklamlarına ait ilan ve reklam vergisinin Etimesgut Belediyesince alınması gerekmektedir..”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rmAutofit/>
          </a:bodyPr>
          <a:lstStyle/>
          <a:p>
            <a:r>
              <a:rPr lang="tr-TR" sz="1800" b="1" i="1" dirty="0" smtClean="0"/>
              <a:t>Büyükşehir belediye sınırları içinde bulunan OSB kuruluşlarınca ilan ve reklam vergisi ödenip ödenmeyeceği</a:t>
            </a:r>
            <a:endParaRPr lang="tr-TR" sz="1800" dirty="0" smtClean="0"/>
          </a:p>
          <a:p>
            <a:r>
              <a:rPr lang="tr-TR" sz="1800" dirty="0" smtClean="0"/>
              <a:t>	</a:t>
            </a:r>
            <a:r>
              <a:rPr lang="tr-TR" sz="1800" b="1" dirty="0" smtClean="0"/>
              <a:t>Maliye Bakanlığı 18.04.2005 tarihli ve 017226 sayılı yazısı;</a:t>
            </a:r>
            <a:endParaRPr lang="tr-TR" sz="1800" dirty="0" smtClean="0"/>
          </a:p>
          <a:p>
            <a:r>
              <a:rPr lang="tr-TR" sz="1800" b="1" dirty="0" smtClean="0"/>
              <a:t>	“</a:t>
            </a:r>
            <a:r>
              <a:rPr lang="tr-TR" sz="1800" dirty="0" smtClean="0"/>
              <a:t>İlgide kayıtlı yazınız ve ekinin incelenmesinden, büyükşehir belediyesi sınırları içerisinde bulunan organize sanayi bölgesi içinde yer alan sanayi kuruluşlarınca ilan ve reklam vergisi ödenip ödenmeyeceği hususunda </a:t>
            </a:r>
            <a:r>
              <a:rPr lang="tr-TR" sz="1800" dirty="0" err="1" smtClean="0"/>
              <a:t>tereddüte</a:t>
            </a:r>
            <a:r>
              <a:rPr lang="tr-TR" sz="1800" dirty="0" smtClean="0"/>
              <a:t> düşüldüğü anlaşılmakta olup, konu ile ilgili Bakanlığımız görüşü aşağıda açıklanmıştır.</a:t>
            </a:r>
          </a:p>
          <a:p>
            <a:r>
              <a:rPr lang="tr-TR" sz="1800" dirty="0" smtClean="0"/>
              <a:t>Bilindiği gibi, 2464 sayılı Belediye Gelirleri Kanununun 12’nci maddesinde “Belediye sınırları ile mücavir alanları içinde yapılan her türlü İlan ve reklam, İlan ve Reklam Vergisine tabidir.” denilmekte ve 13’üncü maddesinde de, “İlan ve Reklam Vergisinin mükellefi, yurt dışından gönderilen ilan ve reklamlar dahil olmak üzere, ilan ve reklamı kendi adına yapan veya yaptıran gerçek veya tüzelkişilerdir.” hükmü yer almaktadır.</a:t>
            </a:r>
          </a:p>
          <a:p>
            <a:endParaRPr lang="tr-TR"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50144"/>
          </a:xfrm>
        </p:spPr>
        <p:txBody>
          <a:bodyPr>
            <a:normAutofit/>
          </a:bodyPr>
          <a:lstStyle/>
          <a:p>
            <a:r>
              <a:rPr lang="tr-TR" dirty="0" smtClean="0"/>
              <a:t>Ayrıca, anılan Kanunun 15’inci maddesi ile yapılan ilan ve reklamların mahiyetine göre alınması gereken maktu tarifeler belirlenmiş olup, söz konusu tarifeler 31.12.2004 tarihli ve 25687 (3. Mükerrer) sayılı Resmi Gazete’de yayınlanan 5281 sayılı Vergi Kanunlarının Yeni Türk Lirasına Uyumu ile Bazı Kanunlarda Değişiklik Yapılması Hakkında Kanunun 16’ncı maddesiyle yeniden tespit edilmiş bulunmaktadır.</a:t>
            </a:r>
          </a:p>
          <a:p>
            <a:r>
              <a:rPr lang="tr-TR" dirty="0" smtClean="0"/>
              <a:t>	Diğer taraftan, 5216 sayılı Kanunun 7’nci maddesi ile büyükşehir, ilçe ve ilk kademe belediyelerinin görev ve sorumlulukları belirlenmiş ve son fıkrasında da, 4562 sayılı Organize Sanayi Bölgeleri Kanunu ile Sanayi ve Ticaret Bakanlığına ve organize sanayi bölgelerine tanınan yetki ve sorumluluklar bu Kanun kapsamı dışındadır.” hükmüne yer verilmiş ve 23’üncü maddesinin (e) fıkrasında da, büyükşehir belediyesinin yetki alanındaki meydan, bulvar, cadde ve ana yolları ile bu alanlara cephesi bulunan binalar üzerindeki her türlü ilan ve reklamların vergileri ile asma, tahsis ve bakım ücretleri, büyükşehir belediyelerinin gelirleri arasında sayılmıştır.</a:t>
            </a:r>
          </a:p>
          <a:p>
            <a:r>
              <a:rPr lang="tr-TR" dirty="0" smtClean="0"/>
              <a:t>Diğer taraftan, 4562 sayılı Organize Sanayi Bölgesi Kanununun 21’inci maddesinde “OSB tüzel kişiliği, bu Kanunun uygulanması ile ilgili işlemlerde her türlü vergi, resim ve harçtan muaftır.” denilmektedir.</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978136"/>
          </a:xfrm>
        </p:spPr>
        <p:txBody>
          <a:bodyPr>
            <a:normAutofit/>
          </a:bodyPr>
          <a:lstStyle/>
          <a:p>
            <a:r>
              <a:rPr lang="tr-TR" sz="2400" dirty="0" smtClean="0"/>
              <a:t>Buna göre, ilan ve reklam vergisinin mükellefi, yurt dışından gönderilen ilan ve reklamlar da dahil olmak üzere, ilan ve reklamı kendi adına yapan veya yaptıran gerçek veya tüzel kişiler olduğundan, </a:t>
            </a:r>
            <a:r>
              <a:rPr lang="tr-TR" sz="2400" b="1" dirty="0" smtClean="0"/>
              <a:t>büyükşehir belediyesi sınırları içinde bulunan organize sanayi bölgelerinde yer alan sanayi kuruluşlarının, büyükşehir belediyesinin yetki alanındaki meydan, bulvar, cadde ve ana yollar üzerinde bulunan kendi binaları ile bu alanlara cephesi bulunan binalar üzerindeki her türlü ilan ve reklamlarının büyükşehir belediyesine, büyükşehir ilçe belediyesi sınırları içinde yapılacak ilan ve reklamlarının vergileri ise, büyükşehir ilçe belediyelerine ödenmesi gerekmekte</a:t>
            </a:r>
            <a:r>
              <a:rPr lang="tr-TR" sz="2400" dirty="0" smtClean="0"/>
              <a:t>dir.</a:t>
            </a:r>
          </a:p>
          <a:p>
            <a:r>
              <a:rPr lang="tr-TR" sz="2400" dirty="0" smtClean="0"/>
              <a:t>Ancak, </a:t>
            </a:r>
            <a:r>
              <a:rPr lang="tr-TR" sz="2400" dirty="0" smtClean="0">
                <a:solidFill>
                  <a:srgbClr val="FF0000"/>
                </a:solidFill>
              </a:rPr>
              <a:t>organize sanayi bölgesi tüzel kişiliğince </a:t>
            </a:r>
            <a:r>
              <a:rPr lang="tr-TR" sz="2400" dirty="0" smtClean="0"/>
              <a:t>yapılan veya yaptırılan ilan ve reklamların ise, 4562 sayılı Kanunun 21’inci maddesine göre ilan ve reklam vergisinden muaf tutulması gerekir.”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İlan ve reklam vergisi </a:t>
            </a:r>
          </a:p>
        </p:txBody>
      </p:sp>
      <p:sp>
        <p:nvSpPr>
          <p:cNvPr id="3" name="İçerik Yer Tutucusu 2"/>
          <p:cNvSpPr>
            <a:spLocks noGrp="1"/>
          </p:cNvSpPr>
          <p:nvPr>
            <p:ph idx="1"/>
          </p:nvPr>
        </p:nvSpPr>
        <p:spPr/>
        <p:txBody>
          <a:bodyPr/>
          <a:lstStyle/>
          <a:p>
            <a:pPr algn="just"/>
            <a:r>
              <a:rPr lang="tr-TR" sz="2400" b="1" dirty="0" smtClean="0"/>
              <a:t>Madde 12– </a:t>
            </a:r>
            <a:r>
              <a:rPr lang="tr-TR" sz="2400" b="1" dirty="0">
                <a:solidFill>
                  <a:srgbClr val="FF0000"/>
                </a:solidFill>
              </a:rPr>
              <a:t>Belediye sınırları ile mücavir alanları</a:t>
            </a:r>
            <a:r>
              <a:rPr lang="tr-TR" sz="2400" b="1" dirty="0"/>
              <a:t> </a:t>
            </a:r>
            <a:r>
              <a:rPr lang="tr-TR" sz="2400" dirty="0"/>
              <a:t>içinde yapılan her türlü İlan ve reklam, İlan ve Reklam Vergisine tabidir.</a:t>
            </a:r>
          </a:p>
          <a:p>
            <a:pPr algn="just"/>
            <a:r>
              <a:rPr lang="tr-TR" sz="2400" b="1" dirty="0"/>
              <a:t>Madde 13 – </a:t>
            </a:r>
            <a:r>
              <a:rPr lang="tr-TR" sz="2400" dirty="0"/>
              <a:t>İlan ve Reklam Vergisinin mükellefi, yurt dışından gönderilen ilan ve reklamlar dahil olmak üzere</a:t>
            </a:r>
            <a:r>
              <a:rPr lang="tr-TR" sz="2400" b="1" dirty="0"/>
              <a:t>, </a:t>
            </a:r>
            <a:r>
              <a:rPr lang="tr-TR" sz="2400" b="1" dirty="0">
                <a:solidFill>
                  <a:srgbClr val="FF0000"/>
                </a:solidFill>
              </a:rPr>
              <a:t>ilan ve reklamı kendi adına yapan veya yaptıran gerçek veya </a:t>
            </a:r>
            <a:r>
              <a:rPr lang="tr-TR" sz="2400" b="1" dirty="0"/>
              <a:t>tüzelkişilerdir.</a:t>
            </a:r>
          </a:p>
          <a:p>
            <a:pPr algn="just"/>
            <a:r>
              <a:rPr lang="tr-TR" sz="2400" b="1" dirty="0"/>
              <a:t>İlan ve reklam işlerini mutat </a:t>
            </a:r>
            <a:r>
              <a:rPr lang="tr-TR" sz="2400" dirty="0"/>
              <a:t>meslek olarak ifa edenler, başkaları adına yaptıkları ilan ve reklamlara ait vergileri mükellefler adına ilgili belediyeye yatırmaktan sorumludurlar</a:t>
            </a:r>
            <a:endParaRPr lang="tr-TR" dirty="0"/>
          </a:p>
        </p:txBody>
      </p:sp>
    </p:spTree>
    <p:extLst>
      <p:ext uri="{BB962C8B-B14F-4D97-AF65-F5344CB8AC3E}">
        <p14:creationId xmlns:p14="http://schemas.microsoft.com/office/powerpoint/2010/main" val="179913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194160"/>
          </a:xfrm>
        </p:spPr>
        <p:txBody>
          <a:bodyPr>
            <a:normAutofit/>
          </a:bodyPr>
          <a:lstStyle/>
          <a:p>
            <a:r>
              <a:rPr lang="tr-TR" b="1" i="1" dirty="0" smtClean="0"/>
              <a:t>Büyükşehir belediyelerinde çalışan servis araçlarının dış yüzeyinde bulunan logo ile ilan ve reklamların ilan ve reklam vergisinin, ilçe belediyelerine mi yoksa Büyükşehir belediyesine mi yatırılacağı</a:t>
            </a:r>
            <a:endParaRPr lang="tr-TR" dirty="0" smtClean="0"/>
          </a:p>
          <a:p>
            <a:r>
              <a:rPr lang="tr-TR" b="1" dirty="0" smtClean="0"/>
              <a:t>Maliye Bakanlığı 07.05.2008 tarihli ve 047230 sayılı görüş yazısı;</a:t>
            </a:r>
            <a:endParaRPr lang="tr-TR" dirty="0" smtClean="0"/>
          </a:p>
          <a:p>
            <a:r>
              <a:rPr lang="tr-TR" b="1" dirty="0" smtClean="0"/>
              <a:t>“</a:t>
            </a:r>
            <a:r>
              <a:rPr lang="tr-TR" i="1" dirty="0" smtClean="0"/>
              <a:t>İlgide kayıtlı yazınız ekinde, merkezi ……… İlçesinde bulunan ………. </a:t>
            </a:r>
            <a:r>
              <a:rPr lang="tr-TR" i="1" dirty="0" err="1" smtClean="0"/>
              <a:t>İnş</a:t>
            </a:r>
            <a:r>
              <a:rPr lang="tr-TR" i="1" dirty="0" smtClean="0"/>
              <a:t>. San. Tic. Tur. </a:t>
            </a:r>
            <a:r>
              <a:rPr lang="tr-TR" i="1" dirty="0" err="1" smtClean="0"/>
              <a:t>İth</a:t>
            </a:r>
            <a:r>
              <a:rPr lang="tr-TR" i="1" dirty="0" smtClean="0"/>
              <a:t>. </a:t>
            </a:r>
            <a:r>
              <a:rPr lang="tr-TR" i="1" dirty="0" err="1" smtClean="0"/>
              <a:t>İhr</a:t>
            </a:r>
            <a:r>
              <a:rPr lang="tr-TR" i="1" dirty="0" smtClean="0"/>
              <a:t>. Ltd. </a:t>
            </a:r>
            <a:r>
              <a:rPr lang="tr-TR" i="1" dirty="0" err="1" smtClean="0"/>
              <a:t>Şti’nin</a:t>
            </a:r>
            <a:r>
              <a:rPr lang="tr-TR" i="1" dirty="0" smtClean="0"/>
              <a:t> servis araçlarının dış yüzeyinde bulunan logo ile ilan ve reklamların ilan ve reklam vergisinin, ilçe belediyelerine mi yoksa Büyükşehir belediyesine mi yatırılacağı hususunda </a:t>
            </a:r>
            <a:r>
              <a:rPr lang="tr-TR" i="1" dirty="0" err="1" smtClean="0"/>
              <a:t>tereddüte</a:t>
            </a:r>
            <a:r>
              <a:rPr lang="tr-TR" i="1" dirty="0" smtClean="0"/>
              <a:t> düşüldüğü ….</a:t>
            </a:r>
            <a:endParaRPr lang="tr-TR" dirty="0" smtClean="0"/>
          </a:p>
          <a:p>
            <a:r>
              <a:rPr lang="tr-TR" i="1" dirty="0" smtClean="0"/>
              <a:t>Bilindiği gibi, 2464 sayılı Belediye Gelirleri Kanununun;</a:t>
            </a:r>
            <a:endParaRPr lang="tr-TR" dirty="0" smtClean="0"/>
          </a:p>
          <a:p>
            <a:r>
              <a:rPr lang="tr-TR" i="1" dirty="0" smtClean="0"/>
              <a:t>12 </a:t>
            </a:r>
            <a:r>
              <a:rPr lang="tr-TR" i="1" dirty="0" err="1" smtClean="0"/>
              <a:t>nci</a:t>
            </a:r>
            <a:r>
              <a:rPr lang="tr-TR" i="1" dirty="0" smtClean="0"/>
              <a:t> maddesinde,</a:t>
            </a:r>
            <a:endParaRPr lang="tr-TR" dirty="0" smtClean="0"/>
          </a:p>
          <a:p>
            <a:r>
              <a:rPr lang="tr-TR" b="1" i="1" dirty="0" smtClean="0"/>
              <a:t>“</a:t>
            </a:r>
            <a:r>
              <a:rPr lang="tr-TR" i="1" dirty="0" smtClean="0"/>
              <a:t>Belediye sınırları ile mücavir alanları içinde yapılan her türlü İlan ve reklam, İlan ve Reklam Vergisine tabidir.”,</a:t>
            </a:r>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266168"/>
          </a:xfrm>
        </p:spPr>
        <p:txBody>
          <a:bodyPr>
            <a:normAutofit/>
          </a:bodyPr>
          <a:lstStyle/>
          <a:p>
            <a:r>
              <a:rPr lang="tr-TR" i="1" dirty="0" smtClean="0"/>
              <a:t>13 üncü maddesinde,</a:t>
            </a:r>
            <a:endParaRPr lang="tr-TR" dirty="0" smtClean="0"/>
          </a:p>
          <a:p>
            <a:r>
              <a:rPr lang="tr-TR" i="1" dirty="0" smtClean="0"/>
              <a:t>“İlan ve Reklam Vergisinin mükellefi, yurt dışından gönderilen ilan ve reklamlar dahil olmak üzere, ilan ve reklamı kendi adına yapan veya yaptıran gerçek veya tüzelkişilerdir. </a:t>
            </a:r>
            <a:endParaRPr lang="tr-TR" dirty="0" smtClean="0"/>
          </a:p>
          <a:p>
            <a:r>
              <a:rPr lang="tr-TR" i="1" dirty="0" smtClean="0"/>
              <a:t>İlan ve reklam işlerini mutat meslek olarak ifa edenler, başkaları adına yaptıkları ilan ve reklamlara ait vergileri mükellefler adına ilgili belediyeye yatırmaktan sorumludurlar.”</a:t>
            </a:r>
            <a:endParaRPr lang="tr-TR" dirty="0" smtClean="0"/>
          </a:p>
          <a:p>
            <a:r>
              <a:rPr lang="tr-TR" i="1" dirty="0" smtClean="0"/>
              <a:t>16 </a:t>
            </a:r>
            <a:r>
              <a:rPr lang="tr-TR" i="1" dirty="0" err="1" smtClean="0"/>
              <a:t>ncı</a:t>
            </a:r>
            <a:r>
              <a:rPr lang="tr-TR" i="1" dirty="0" smtClean="0"/>
              <a:t> maddesinde,</a:t>
            </a:r>
            <a:endParaRPr lang="tr-TR" dirty="0" smtClean="0"/>
          </a:p>
          <a:p>
            <a:r>
              <a:rPr lang="tr-TR" i="1" dirty="0" smtClean="0"/>
              <a:t>“Vergiye tabi ilan ve reklamlarda, ilan ve reklam işinin mükellefçe yapılması halinde ilan veya reklam işinin yapılmasından önce mükellef tarafından, ilan ve reklam işinin bu işi </a:t>
            </a:r>
            <a:r>
              <a:rPr lang="tr-TR" i="1" dirty="0" err="1" smtClean="0"/>
              <a:t>mutad</a:t>
            </a:r>
            <a:r>
              <a:rPr lang="tr-TR" i="1" dirty="0" smtClean="0"/>
              <a:t> meslek olarak ifa edenler tarafından yapılması halinde ilan ve reklam işini yapanlarca ilan veya reklamın yapıldığı ayı takip eden ayın 20 </a:t>
            </a:r>
            <a:r>
              <a:rPr lang="tr-TR" i="1" dirty="0" err="1" smtClean="0"/>
              <a:t>nci</a:t>
            </a:r>
            <a:r>
              <a:rPr lang="tr-TR" i="1" dirty="0" smtClean="0"/>
              <a:t> günü akşamına kadar verilecek beyanname üzerine, tarh ve tahakkuk ettirilir. Beyannameler vergi tarifesinin 1, 2, 3, 4, 5 ve 6 </a:t>
            </a:r>
            <a:r>
              <a:rPr lang="tr-TR" i="1" dirty="0" err="1" smtClean="0"/>
              <a:t>ncı</a:t>
            </a:r>
            <a:r>
              <a:rPr lang="tr-TR" i="1" dirty="0" smtClean="0"/>
              <a:t> bentlerinde yazılı ilan ve reklamlarda bunların yayınlandığı, dağıtıldığı veya teşhir edildiği mahallin belediyesine verilir.</a:t>
            </a:r>
            <a:endParaRPr lang="tr-TR" dirty="0" smtClean="0"/>
          </a:p>
          <a:p>
            <a:r>
              <a:rPr lang="tr-TR" i="1" dirty="0" smtClean="0"/>
              <a:t>…..”</a:t>
            </a:r>
            <a:endParaRPr lang="tr-TR" dirty="0" smtClean="0"/>
          </a:p>
          <a:p>
            <a:r>
              <a:rPr lang="tr-TR" i="1" dirty="0" smtClean="0"/>
              <a:t>Hükümleri yer almaktadır.</a:t>
            </a:r>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978136"/>
          </a:xfrm>
        </p:spPr>
        <p:txBody>
          <a:bodyPr>
            <a:normAutofit/>
          </a:bodyPr>
          <a:lstStyle/>
          <a:p>
            <a:r>
              <a:rPr lang="tr-TR" dirty="0" smtClean="0"/>
              <a:t>Söz konusu maddelerin incelenmesinden de görüleceği üzere, mükelleflere ilan ve reklam işini yapmadan önce yapacakları ilan ve reklamlara ilişkin beyannameleri ilgili belediyeye verme zorunluluğu getirilmiştir. Ancak, birden fazla belediyeyi ilgilendiren ilan ve reklamlarda her belediyenin ayrı ayrı ilan ve reklam vergisi alması söz konusu olamayacağından, yükümlülerin bu şekilde yapacakları ilan ve reklamlarda ilan ve reklam </a:t>
            </a:r>
            <a:r>
              <a:rPr lang="tr-TR" b="1" dirty="0" smtClean="0"/>
              <a:t>vergisini iş bakımından muamelelerin bilfiil toplandığı ve idare edildiği iş merkezlerinin bulunduğu yer belediyesine </a:t>
            </a:r>
            <a:r>
              <a:rPr lang="tr-TR" dirty="0" smtClean="0"/>
              <a:t>vermeleri gerekir.</a:t>
            </a:r>
          </a:p>
          <a:p>
            <a:r>
              <a:rPr lang="tr-TR" dirty="0" smtClean="0"/>
              <a:t>Bu durumda</a:t>
            </a:r>
            <a:r>
              <a:rPr lang="tr-TR" b="1" dirty="0" smtClean="0"/>
              <a:t>, birden fazla belediye sınırları içinde yolcu ve yük taşıyan araçlar üzerindeki ilan ve reklamların vergisinin</a:t>
            </a:r>
            <a:r>
              <a:rPr lang="tr-TR" dirty="0" smtClean="0"/>
              <a:t>, ilan ve reklamları kendi adına yapan veya yaptıranlarca</a:t>
            </a:r>
            <a:r>
              <a:rPr lang="tr-TR" b="1" dirty="0" smtClean="0"/>
              <a:t>, iş merkezlerinin bilfiil toplandığı ve idare edildiği belediyeye ödenmesi </a:t>
            </a:r>
            <a:r>
              <a:rPr lang="tr-TR" dirty="0" smtClean="0"/>
              <a:t>gerekmektedir.”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lstStyle/>
          <a:p>
            <a:pPr marL="0" indent="0">
              <a:buNone/>
            </a:pPr>
            <a:endParaRPr lang="tr-TR" dirty="0" smtClean="0">
              <a:hlinkClick r:id="rId2" action="ppaction://hlinkfile"/>
            </a:endParaRPr>
          </a:p>
          <a:p>
            <a:pPr marL="0" indent="0">
              <a:buNone/>
            </a:pPr>
            <a:endParaRPr lang="tr-TR" dirty="0">
              <a:hlinkClick r:id="rId2" action="ppaction://hlinkfile"/>
            </a:endParaRPr>
          </a:p>
          <a:p>
            <a:pPr marL="0" indent="0">
              <a:buNone/>
            </a:pPr>
            <a:endParaRPr lang="tr-TR" dirty="0" smtClean="0">
              <a:hlinkClick r:id="rId2" action="ppaction://hlinkfile"/>
            </a:endParaRPr>
          </a:p>
          <a:p>
            <a:pPr marL="0" indent="0">
              <a:buNone/>
            </a:pPr>
            <a:endParaRPr lang="tr-TR" dirty="0">
              <a:hlinkClick r:id="rId2" action="ppaction://hlinkfile"/>
            </a:endParaRPr>
          </a:p>
          <a:p>
            <a:pPr marL="0" indent="0">
              <a:buNone/>
            </a:pPr>
            <a:endParaRPr lang="tr-TR" dirty="0" smtClean="0">
              <a:hlinkClick r:id="rId2" action="ppaction://hlinkfile"/>
            </a:endParaRPr>
          </a:p>
          <a:p>
            <a:pPr marL="0" indent="0">
              <a:buNone/>
            </a:pPr>
            <a:r>
              <a:rPr lang="tr-TR" dirty="0" smtClean="0">
                <a:hlinkClick r:id="rId2" action="ppaction://hlinkfile"/>
              </a:rPr>
              <a:t>BÜYÜKŞEHİR BELEDİYESİNCE TAHSİL </a:t>
            </a:r>
            <a:r>
              <a:rPr lang="tr-TR" dirty="0" smtClean="0"/>
              <a:t>EDİLECEK VERGİ VE HARÇLAR</a:t>
            </a:r>
            <a:endParaRPr lang="tr-TR" dirty="0"/>
          </a:p>
        </p:txBody>
      </p:sp>
    </p:spTree>
    <p:extLst>
      <p:ext uri="{BB962C8B-B14F-4D97-AF65-F5344CB8AC3E}">
        <p14:creationId xmlns:p14="http://schemas.microsoft.com/office/powerpoint/2010/main" val="541707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rmAutofit/>
          </a:bodyPr>
          <a:lstStyle/>
          <a:p>
            <a:r>
              <a:rPr lang="tr-TR" sz="1900" b="1" dirty="0" smtClean="0"/>
              <a:t>işyeri ruhsatı alamadıklarından dolayı mühürlenen işyerlerinin  ticareti terk etmeleri nedeniyle bu işyeri için ödenen …ilan ve reklam vergisinin yılı içindeki tutarlarının iade edilip edilmeyeceği</a:t>
            </a:r>
            <a:endParaRPr lang="tr-TR" sz="1900" dirty="0" smtClean="0"/>
          </a:p>
          <a:p>
            <a:r>
              <a:rPr lang="tr-TR" sz="1900" dirty="0" smtClean="0"/>
              <a:t> </a:t>
            </a:r>
          </a:p>
          <a:p>
            <a:r>
              <a:rPr lang="tr-TR" sz="1900" b="1" dirty="0" smtClean="0"/>
              <a:t>Maliye Bakanlığı 04.05.2012  tarihli ve 048585 sayılı yazısı.</a:t>
            </a:r>
            <a:endParaRPr lang="tr-TR" sz="1900" dirty="0" smtClean="0"/>
          </a:p>
          <a:p>
            <a:r>
              <a:rPr lang="tr-TR" sz="1900" dirty="0" smtClean="0"/>
              <a:t>…Söz konusu maddelerin incelenmesinden de görüleceği üzere, vergiye tabi ilan ve reklamlarda ilan ve reklam işinin mükellefçe yapılması halinde ilan veya reklam işinin yapılmasından önce mükellef tarafından; ilan ve reklam işinin bu işi </a:t>
            </a:r>
            <a:r>
              <a:rPr lang="tr-TR" sz="1900" dirty="0" err="1" smtClean="0"/>
              <a:t>mutad</a:t>
            </a:r>
            <a:r>
              <a:rPr lang="tr-TR" sz="1900" dirty="0" smtClean="0"/>
              <a:t> meslek olarak ifa edenler tarafından yapılması halinde ise ilan ve reklam işini yapanlarca ilan veya reklamın yapıldığı ayı takip eden ayın 20 </a:t>
            </a:r>
            <a:r>
              <a:rPr lang="tr-TR" sz="1900" dirty="0" err="1" smtClean="0"/>
              <a:t>nci</a:t>
            </a:r>
            <a:r>
              <a:rPr lang="tr-TR" sz="1900" dirty="0" smtClean="0"/>
              <a:t> günü akşamına kadar ilgili belediyeye beyanname verme zorunluluğu getirilmiştir…..</a:t>
            </a:r>
          </a:p>
          <a:p>
            <a:r>
              <a:rPr lang="tr-TR" sz="2000" dirty="0" smtClean="0"/>
              <a:t>Yukarıda yer alan hükümlere göre, ruhsat alınmaması nedeniyle mühürlenen işletmelerin, mühürlenme tarihine kadar faaliyette bulunmaları halinde, peşin tahsil edilen ilan ve reklam vergisi ile çevre temizlik vergisinin, 2464 sayılı Kanununda söz konusu vergilere ilişkin hükümleri düzenleyen maddelerinde iade edileceğine ilişkin bir hüküm bulunmadığından </a:t>
            </a:r>
            <a:r>
              <a:rPr lang="tr-TR" sz="2000" b="1" dirty="0" smtClean="0"/>
              <a:t>bu vergilerin iadesine imkan bulunmamakta</a:t>
            </a:r>
            <a:r>
              <a:rPr lang="tr-TR" sz="2000" dirty="0" smtClean="0"/>
              <a:t>dır.</a:t>
            </a:r>
          </a:p>
          <a:p>
            <a:endParaRPr lang="tr-TR" sz="1900" dirty="0" smtClean="0"/>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50144"/>
          </a:xfrm>
        </p:spPr>
        <p:txBody>
          <a:bodyPr>
            <a:normAutofit/>
          </a:bodyPr>
          <a:lstStyle/>
          <a:p>
            <a:pPr rtl="1"/>
            <a:r>
              <a:rPr lang="ar-SA" dirty="0" smtClean="0"/>
              <a:t> </a:t>
            </a:r>
            <a:r>
              <a:rPr lang="tr-TR" b="1" i="1" dirty="0" smtClean="0"/>
              <a:t>Serbest bölgelerde emlak, ilan ve reklam ve çevre temizlik vergilerinin alınıp alınmayacağı</a:t>
            </a:r>
            <a:endParaRPr lang="tr-TR" dirty="0" smtClean="0"/>
          </a:p>
          <a:p>
            <a:r>
              <a:rPr lang="tr-TR" b="1" dirty="0" smtClean="0"/>
              <a:t>Maliye Bakanlığı Gelir İdaresi Başkanlığının 06.07.2006 tarihli ve B.07.1.GİB.0.66/6685-5099/050063 sayılı yazısı;</a:t>
            </a:r>
            <a:endParaRPr lang="tr-TR" dirty="0" smtClean="0"/>
          </a:p>
          <a:p>
            <a:r>
              <a:rPr lang="tr-TR" dirty="0" smtClean="0"/>
              <a:t>“…. serbest bölgelerde emlak, ilan ve reklam ve çevre temizlik vergilerinin alınıp alınmayacağı hususları ile ilgili olarak bilgi verilmesi istenilmekte olup, konu hakkındaki açıklamalar aşağıda yer almaktadır.</a:t>
            </a:r>
          </a:p>
          <a:p>
            <a:r>
              <a:rPr lang="tr-TR" dirty="0" smtClean="0"/>
              <a:t>3218 sayılı Serbest Bölgeler Kanununun 5084 sayılı Kanunla değişik 6 </a:t>
            </a:r>
            <a:r>
              <a:rPr lang="tr-TR" dirty="0" err="1" smtClean="0"/>
              <a:t>ncı</a:t>
            </a:r>
            <a:r>
              <a:rPr lang="tr-TR" dirty="0" smtClean="0"/>
              <a:t> maddesinde, “Serbest bölgeler gümrük bölgesi dışında sayılır. Bu bölgelerde gümrük ve kambiyo mükellefiyetine dair mevzuat hükümleri uygulanmaz” denilmekte ve anılan Kanunun aynı Kanunla eklenen geçici 3 üncü maddesinin (c) fıkrasında ise, “bu bölgelerde gerçekleştirdikleri faaliyetleri ile ilgili olarak yaptıkları işlemler 31.12.2008 tarihine kadar her türlü vergi, resim ve harçtan müstesnadır.” hükmü yer almaktadır.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50144"/>
          </a:xfrm>
        </p:spPr>
        <p:txBody>
          <a:bodyPr>
            <a:normAutofit/>
          </a:bodyPr>
          <a:lstStyle/>
          <a:p>
            <a:r>
              <a:rPr lang="tr-TR" dirty="0" smtClean="0"/>
              <a:t>Bu düzenlemelere göre, serbest bölgeler gümrük bölgesi dışında sayılmakla birlikte, </a:t>
            </a:r>
            <a:r>
              <a:rPr lang="tr-TR" b="1" dirty="0" smtClean="0"/>
              <a:t>vergi, resim ve harç istisna hükümleri mükelleflerin faaliyetleri ile ilgili olarak yaptıkları işlemlerle sınırlandırılmış </a:t>
            </a:r>
            <a:r>
              <a:rPr lang="tr-TR" dirty="0" smtClean="0"/>
              <a:t>bulunmaktadır.</a:t>
            </a:r>
          </a:p>
          <a:p>
            <a:r>
              <a:rPr lang="tr-TR" dirty="0" smtClean="0"/>
              <a:t>….</a:t>
            </a:r>
          </a:p>
          <a:p>
            <a:r>
              <a:rPr lang="tr-TR" dirty="0" smtClean="0"/>
              <a:t>Ayrıca, 2464 sayılı Belediye Gelirleri Kanunu ile belediyelerce alınmakta olan vergi, harç ve harcamalara katılma paylarına ilişkin hükümler düzenlenmiş ve </a:t>
            </a:r>
            <a:r>
              <a:rPr lang="tr-TR" b="1" dirty="0" smtClean="0"/>
              <a:t>anılan Kanunun vergi, harç ve katılma paylarının muafiyet ve istisna hükümlerini düzenleyen maddelerinde serbest bölgelerle ilgili herhangi bir muafiyet veya istisna hükmüne yer verilmemiştir.</a:t>
            </a:r>
          </a:p>
          <a:p>
            <a:r>
              <a:rPr lang="tr-TR" dirty="0" smtClean="0"/>
              <a:t>Bu nedenle, serbest bölgelerde bulunan bina, arsa ve arazilerin emlak vergisine tabi tutulması, ayrıca bu bölgelerde çevre temizlik vergisi </a:t>
            </a:r>
            <a:r>
              <a:rPr lang="tr-TR" b="1" dirty="0" smtClean="0"/>
              <a:t>ve ilan ve reklam vergisinin alınması gerekmektedir</a:t>
            </a:r>
            <a:r>
              <a:rPr lang="tr-TR" dirty="0" smtClean="0"/>
              <a:t>.” </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50144"/>
          </a:xfrm>
        </p:spPr>
        <p:txBody>
          <a:bodyPr>
            <a:normAutofit lnSpcReduction="10000"/>
          </a:bodyPr>
          <a:lstStyle/>
          <a:p>
            <a:pPr rtl="1"/>
            <a:r>
              <a:rPr lang="tr-TR" dirty="0" smtClean="0"/>
              <a:t> </a:t>
            </a:r>
            <a:r>
              <a:rPr lang="tr-TR" b="1" i="1" dirty="0" smtClean="0"/>
              <a:t>Ticari amaçlı çalışan minibüslerin üzerindeki adres ve yön gösteren ışıklı levhalardan ilan ve reklam vergisi alınıp alınmayacağı</a:t>
            </a:r>
            <a:endParaRPr lang="tr-TR" dirty="0" smtClean="0"/>
          </a:p>
          <a:p>
            <a:r>
              <a:rPr lang="tr-TR" dirty="0" smtClean="0"/>
              <a:t>	</a:t>
            </a:r>
            <a:r>
              <a:rPr lang="tr-TR" b="1" dirty="0" smtClean="0"/>
              <a:t>İçişleri Bakanlığı Mahalli İdareler Genel Müdürlüğünün 08.09.2006 tarihli ve B050MAH0740001/46239 sayılı görüş yazısı;</a:t>
            </a:r>
            <a:endParaRPr lang="tr-TR" dirty="0" smtClean="0"/>
          </a:p>
          <a:p>
            <a:r>
              <a:rPr lang="tr-TR" dirty="0" smtClean="0"/>
              <a:t>	“İlgi yazınızda ticari amaçlı çalışan minibüslerin üzerindeki adres ve yön gösteren ışıklı levhalardan ilan ve reklam vergisi alınıp alınmaması hususundan Bakanlığımız görüşü sorulmaktadır.</a:t>
            </a:r>
          </a:p>
          <a:p>
            <a:r>
              <a:rPr lang="tr-TR" dirty="0" smtClean="0"/>
              <a:t>2464 sayılı Belediye Gelirleri Kanunun 12 inci maddesinde “Belediye sınırları ile mücavir alanları içinde yapılan her türlü ilan ve reklam, İlan ve Reklam Vergisine tabidir.” , 14 üncü maddesinde “ 5. Gerçek veya tüzel kişilere ait işyerlerinin içine veya dışına asılan iş sahibinin kimliği ile işin mahiyetini gösteren ve alanı 1/2 metrekareyi aşmayan ışıksız levhalar, (Alanı 1/2 metrekareyi aşan levhalar, aşan kısım üzerinden vergiye tabidir.)” hükmü yer almaktadır.</a:t>
            </a:r>
          </a:p>
          <a:p>
            <a:r>
              <a:rPr lang="tr-TR" dirty="0" smtClean="0"/>
              <a:t>Açıklanan Kanun hükümleri doğrultusunda beldenizde faaliyet gösteren </a:t>
            </a:r>
            <a:r>
              <a:rPr lang="tr-TR" b="1" dirty="0" smtClean="0"/>
              <a:t>ticari minibüslerin üzerindeki adres ve yön gösteren ışıklı levhaların, reklam mahiyetinde olmayıp çalıştığı güzergahları gösterdiğinden, İlan ve Reklam Vergisinden muaf olduğu </a:t>
            </a:r>
            <a:r>
              <a:rPr lang="tr-TR" dirty="0" smtClean="0"/>
              <a:t>değerlendirilmektedir.” </a:t>
            </a:r>
          </a:p>
          <a:p>
            <a:r>
              <a:rPr lang="tr-TR" dirty="0" smtClean="0"/>
              <a:t> </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857250"/>
          </a:xfrm>
        </p:spPr>
        <p:txBody>
          <a:bodyPr/>
          <a:lstStyle/>
          <a:p>
            <a:r>
              <a:rPr lang="tr-TR" sz="2000" b="1" i="1" dirty="0" smtClean="0"/>
              <a:t>YARGI KARARLARI</a:t>
            </a:r>
            <a:endParaRPr lang="tr-TR" dirty="0"/>
          </a:p>
        </p:txBody>
      </p:sp>
      <p:sp>
        <p:nvSpPr>
          <p:cNvPr id="3" name="2 İçerik Yer Tutucusu"/>
          <p:cNvSpPr>
            <a:spLocks noGrp="1"/>
          </p:cNvSpPr>
          <p:nvPr>
            <p:ph idx="1"/>
          </p:nvPr>
        </p:nvSpPr>
        <p:spPr>
          <a:xfrm>
            <a:off x="457200" y="1196752"/>
            <a:ext cx="8229600" cy="5258056"/>
          </a:xfrm>
        </p:spPr>
        <p:txBody>
          <a:bodyPr>
            <a:normAutofit/>
          </a:bodyPr>
          <a:lstStyle/>
          <a:p>
            <a:r>
              <a:rPr lang="tr-TR" b="1" dirty="0" smtClean="0"/>
              <a:t>Danıştay 9. Dairesinin E.1985/1706, K.1987/725</a:t>
            </a:r>
            <a:endParaRPr lang="tr-TR" dirty="0" smtClean="0"/>
          </a:p>
          <a:p>
            <a:r>
              <a:rPr lang="tr-TR" dirty="0" smtClean="0"/>
              <a:t>Fabrika binası önündeki bayrak direğinde asılı bulunan ve firmanın amblemini taşıyan flamanın ilan ve reklam vergisine tabi tutulması gerekmez.</a:t>
            </a:r>
          </a:p>
          <a:p>
            <a:r>
              <a:rPr lang="ar-SA" dirty="0" smtClean="0"/>
              <a:t>  </a:t>
            </a:r>
            <a:r>
              <a:rPr lang="tr-TR" b="1" dirty="0" smtClean="0"/>
              <a:t>Danıştay 9. Dairesinin E.1987/1196, K.1988/652</a:t>
            </a:r>
            <a:endParaRPr lang="tr-TR" dirty="0" smtClean="0"/>
          </a:p>
          <a:p>
            <a:r>
              <a:rPr lang="tr-TR" dirty="0" smtClean="0"/>
              <a:t>Mevsim sonlarında belli sürelerde Ticaret Odasından alınan izin ile yapılmakta olan tenzilatlı satışlara ilişkin olarak vitrin camlarına yazılan yazılar ilan ve reklam niteliği taşımaz.</a:t>
            </a:r>
          </a:p>
          <a:p>
            <a:r>
              <a:rPr lang="tr-TR" b="1" dirty="0" smtClean="0"/>
              <a:t>Danıştay 9. Dairesinin E.1992/725, K.1992/2374</a:t>
            </a:r>
            <a:endParaRPr lang="tr-TR" dirty="0" smtClean="0"/>
          </a:p>
          <a:p>
            <a:r>
              <a:rPr lang="tr-TR" dirty="0" smtClean="0"/>
              <a:t>Büyükşehir belediye sınırları dahilinde bulunan meydan, cadde ve anayollardaki ilan asma yerleri, elektrik direkleri, büfeler ile tercihli yollardaki birilerine konulacak her türlü ilan ve reklam vergilerinin büyükşehir belediyelerince tahsil edileceği</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rmAutofit/>
          </a:bodyPr>
          <a:lstStyle/>
          <a:p>
            <a:pPr rtl="1"/>
            <a:r>
              <a:rPr lang="tr-TR" dirty="0" smtClean="0"/>
              <a:t> </a:t>
            </a:r>
            <a:r>
              <a:rPr lang="tr-TR" b="1" dirty="0" smtClean="0"/>
              <a:t>Danıştay 8. Dairesinin E.1994/1133, K.1995/694</a:t>
            </a:r>
            <a:endParaRPr lang="tr-TR" dirty="0" smtClean="0"/>
          </a:p>
          <a:p>
            <a:r>
              <a:rPr lang="tr-TR" dirty="0" smtClean="0"/>
              <a:t>Büyükşehir dahilinde bulunan meydan, cadde ve ana yollarda reklam asma yerlerinin belirlenmesi, izin verme ve vergisini alma yetkisinin reklam özel bina cephesine asılmış olsa dahi büyükşehir belediyesine aittir.</a:t>
            </a:r>
          </a:p>
          <a:p>
            <a:r>
              <a:rPr lang="ar-SA" dirty="0" smtClean="0"/>
              <a:t>  </a:t>
            </a:r>
            <a:endParaRPr lang="tr-TR" dirty="0" smtClean="0"/>
          </a:p>
          <a:p>
            <a:r>
              <a:rPr lang="tr-TR" b="1" dirty="0" smtClean="0"/>
              <a:t>Danıştay Sekizinci Dairesinin 01.02.1988 tarihli ve E:1987/91, K:1988/73 sayılı kararı </a:t>
            </a:r>
            <a:endParaRPr lang="tr-TR" dirty="0" smtClean="0"/>
          </a:p>
          <a:p>
            <a:r>
              <a:rPr lang="tr-TR" dirty="0" smtClean="0"/>
              <a:t>Şirketin levha koymak için önce ilgili belediyeden izin alması ve daha sonra da vergisini yatırması gerektiği </a:t>
            </a:r>
          </a:p>
          <a:p>
            <a:r>
              <a:rPr lang="tr-TR" b="1" dirty="0" smtClean="0"/>
              <a:t>Danıştay Vergi Dava Dairelerinin 15.01.1993 tarihli ve E:1992/140, K:1993/5 sayılı kararı</a:t>
            </a:r>
            <a:endParaRPr lang="tr-TR" dirty="0" smtClean="0"/>
          </a:p>
          <a:p>
            <a:r>
              <a:rPr lang="tr-TR" i="1" dirty="0" smtClean="0"/>
              <a:t>P.T.T. işletmesinin</a:t>
            </a:r>
            <a:r>
              <a:rPr lang="tr-TR" dirty="0" smtClean="0"/>
              <a:t> yapacağı her türlü ilan ve reklamların vergiden muaf olduğu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01266"/>
          </a:xfrm>
        </p:spPr>
        <p:txBody>
          <a:bodyPr/>
          <a:lstStyle/>
          <a:p>
            <a:r>
              <a:rPr lang="tr-TR" dirty="0" smtClean="0"/>
              <a:t>İstisna ve Muaflıklar</a:t>
            </a:r>
            <a:endParaRPr lang="tr-TR" dirty="0"/>
          </a:p>
        </p:txBody>
      </p:sp>
      <p:sp>
        <p:nvSpPr>
          <p:cNvPr id="3" name="2 İçerik Yer Tutucusu"/>
          <p:cNvSpPr>
            <a:spLocks noGrp="1"/>
          </p:cNvSpPr>
          <p:nvPr>
            <p:ph idx="1"/>
          </p:nvPr>
        </p:nvSpPr>
        <p:spPr>
          <a:xfrm>
            <a:off x="457200" y="1412776"/>
            <a:ext cx="8229600" cy="5042032"/>
          </a:xfrm>
        </p:spPr>
        <p:txBody>
          <a:bodyPr>
            <a:normAutofit/>
          </a:bodyPr>
          <a:lstStyle/>
          <a:p>
            <a:r>
              <a:rPr lang="tr-TR" dirty="0" smtClean="0"/>
              <a:t>1. </a:t>
            </a:r>
            <a:r>
              <a:rPr lang="tr-TR" b="1" dirty="0" smtClean="0"/>
              <a:t>Türkiye Radyo Televizyon </a:t>
            </a:r>
            <a:r>
              <a:rPr lang="tr-TR" dirty="0" smtClean="0"/>
              <a:t>Kurumu tarafından yayınlanan ve yapılan ilan ve reklamlar,</a:t>
            </a:r>
          </a:p>
          <a:p>
            <a:r>
              <a:rPr lang="tr-TR" dirty="0" smtClean="0"/>
              <a:t>2. Her türlü </a:t>
            </a:r>
            <a:r>
              <a:rPr lang="tr-TR" b="1" dirty="0" smtClean="0"/>
              <a:t>gazete, dergi ve kitaplarda </a:t>
            </a:r>
            <a:r>
              <a:rPr lang="tr-TR" dirty="0" smtClean="0"/>
              <a:t>yapılan ilan ve reklamlar, </a:t>
            </a:r>
          </a:p>
          <a:p>
            <a:r>
              <a:rPr lang="tr-TR" dirty="0" smtClean="0"/>
              <a:t>3. Gerçek kişilerin ikametgahlarının </a:t>
            </a:r>
            <a:r>
              <a:rPr lang="tr-TR" b="1" dirty="0" smtClean="0"/>
              <a:t>iç veya dış kapılarına konan ve kimliklerini gösteren </a:t>
            </a:r>
            <a:r>
              <a:rPr lang="tr-TR" dirty="0" smtClean="0"/>
              <a:t>levhalar, </a:t>
            </a:r>
          </a:p>
          <a:p>
            <a:r>
              <a:rPr lang="tr-TR" dirty="0" smtClean="0"/>
              <a:t>4. </a:t>
            </a:r>
            <a:r>
              <a:rPr lang="tr-TR" b="1" dirty="0" smtClean="0"/>
              <a:t>İşletmelerin iştigal veya imal konusu </a:t>
            </a:r>
            <a:r>
              <a:rPr lang="tr-TR" dirty="0" smtClean="0"/>
              <a:t>maddelerinin </a:t>
            </a:r>
            <a:r>
              <a:rPr lang="tr-TR" b="1" dirty="0" smtClean="0"/>
              <a:t>ambalajları üzerinde bulunan ve kendi işlerine ait ilan ve reklamla</a:t>
            </a:r>
          </a:p>
          <a:p>
            <a:r>
              <a:rPr lang="tr-TR" b="1" dirty="0" err="1" smtClean="0"/>
              <a:t>rı</a:t>
            </a:r>
            <a:r>
              <a:rPr lang="tr-TR" b="1" dirty="0" smtClean="0"/>
              <a:t> ile ambalaj </a:t>
            </a:r>
            <a:r>
              <a:rPr lang="tr-TR" dirty="0" smtClean="0"/>
              <a:t>muhtevasından olan prospektüs ve tarifnameler,</a:t>
            </a:r>
          </a:p>
          <a:p>
            <a:r>
              <a:rPr lang="tr-TR" dirty="0" smtClean="0"/>
              <a:t>5. </a:t>
            </a:r>
            <a:r>
              <a:rPr lang="tr-TR" b="1" dirty="0" smtClean="0"/>
              <a:t>Gerçek veya tüzel kişilere ait işyerlerinin içine veya dışına asılan </a:t>
            </a:r>
            <a:r>
              <a:rPr lang="tr-TR" dirty="0" smtClean="0"/>
              <a:t>iş sahibinin </a:t>
            </a:r>
            <a:r>
              <a:rPr lang="tr-TR" b="1" dirty="0" smtClean="0"/>
              <a:t>kimliği ile işin mahiyetini gösteren ve alanı 1/2 metrekareyi aşmayan </a:t>
            </a:r>
            <a:r>
              <a:rPr lang="tr-TR" dirty="0" smtClean="0"/>
              <a:t>ışıksız levhalar, (Alanı 1/2 metrekareyi aşan levhalar, aşan kısım üzerinden vergiye tabidir.) </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06128"/>
          </a:xfrm>
        </p:spPr>
        <p:txBody>
          <a:bodyPr/>
          <a:lstStyle/>
          <a:p>
            <a:r>
              <a:rPr lang="tr-TR" b="1" i="1" dirty="0" smtClean="0"/>
              <a:t>Danıştay Sekizinci Dairesinin 13.09.1994 tarihli ve E: 1994/351, K:1994/3352</a:t>
            </a:r>
            <a:r>
              <a:rPr lang="tr-TR" dirty="0" smtClean="0"/>
              <a:t> </a:t>
            </a:r>
            <a:r>
              <a:rPr lang="tr-TR" b="1" dirty="0" smtClean="0"/>
              <a:t>sayılı kararı;</a:t>
            </a:r>
            <a:endParaRPr lang="tr-TR" dirty="0" smtClean="0"/>
          </a:p>
          <a:p>
            <a:r>
              <a:rPr lang="tr-TR" dirty="0" smtClean="0"/>
              <a:t>“Kredi kartı hizmetlerinin tanıtılmasına ilişkin "Bankamatikten Yararlanırken" isimli broşürlere ait ilan ve reklam vergisi…</a:t>
            </a:r>
          </a:p>
          <a:p>
            <a:r>
              <a:rPr lang="tr-TR" dirty="0" smtClean="0"/>
              <a:t>"kullanma kılavuzu" niteliği taşıyan broşürlerin, 2464 sayılı Kanunun 12. maddesi kapsamı içinde düşünülerek ilan ve reklam vergisi istenilmesine yasal olanak bulunmadığından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lstStyle/>
          <a:p>
            <a:r>
              <a:rPr lang="tr-TR" b="1" dirty="0" smtClean="0"/>
              <a:t>Danıştay Dokuzuncu Dairesinin 29/05/2007 tarihli ve E:2006/1779, K:2007/2092 sayılı kararı</a:t>
            </a:r>
            <a:endParaRPr lang="tr-TR" dirty="0" smtClean="0"/>
          </a:p>
          <a:p>
            <a:r>
              <a:rPr lang="tr-TR" b="1" dirty="0" smtClean="0"/>
              <a:t> </a:t>
            </a:r>
            <a:endParaRPr lang="tr-TR" dirty="0" smtClean="0"/>
          </a:p>
          <a:p>
            <a:r>
              <a:rPr lang="tr-TR" b="1" dirty="0" smtClean="0"/>
              <a:t>ÖZEL MÜLKE DİKİLİ DİREKTE BULUNAN İLAN VE REKLAMLAR İÇİN BU YERİN 5216 YASA'NIN 23. MADDESİNİN (E) BENDİNDE SAYILAN YERLERDEN OLMAMASI NEDENİYLE, BÜYÜKŞEHİR BELEDİYESİNİN İLAN VE REKLAM VERGİSİ VE ASMA TAHSİS ÜCRETİ İSTEME YETKİSİNİN BULUNMADIĞI HK.</a:t>
            </a:r>
            <a:endParaRPr lang="tr-TR" dirty="0" smtClean="0"/>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194160"/>
          </a:xfrm>
        </p:spPr>
        <p:txBody>
          <a:bodyPr/>
          <a:lstStyle/>
          <a:p>
            <a:r>
              <a:rPr lang="tr-TR" b="1" dirty="0" smtClean="0"/>
              <a:t>Danıştay Dokuzuncu Dairesinin 22/05/2007 tarihli ve E:2006/2122, K:2007/2029</a:t>
            </a:r>
            <a:endParaRPr lang="tr-TR" dirty="0" smtClean="0"/>
          </a:p>
          <a:p>
            <a:r>
              <a:rPr lang="tr-TR" b="1" dirty="0" smtClean="0"/>
              <a:t> </a:t>
            </a:r>
            <a:endParaRPr lang="tr-TR" dirty="0" smtClean="0"/>
          </a:p>
          <a:p>
            <a:r>
              <a:rPr lang="tr-TR" b="1" dirty="0" smtClean="0"/>
              <a:t>ARA ARTERE CEPHELİ BİNALAR ÜZERİNDEKİ İLAN VE REKLAMLARDAN, 5216 SAYILI YASA UYARINCA BÜYÜKŞEHİR BELEDİYELERİNİN İLAN VE REKLAM VERGİSİ İSTEME YETKİSİ BULUNDUĞU, ANCAK ASMA TAHSİS ÜCRETİ İSTENİLEBİLMESİ İÇİN HİZMETİN VERİLMESİ GEREKTİĞİ HK.</a:t>
            </a:r>
            <a:endParaRPr lang="tr-TR" dirty="0" smtClean="0"/>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4"/>
          </a:xfrm>
        </p:spPr>
        <p:txBody>
          <a:bodyPr>
            <a:normAutofit/>
          </a:bodyPr>
          <a:lstStyle/>
          <a:p>
            <a:pPr algn="ctr"/>
            <a:r>
              <a:rPr lang="tr-TR" sz="2000" dirty="0" smtClean="0"/>
              <a:t>EĞLENCE VERGİSİ</a:t>
            </a:r>
            <a:endParaRPr lang="tr-TR" sz="2000" dirty="0"/>
          </a:p>
        </p:txBody>
      </p:sp>
      <p:sp>
        <p:nvSpPr>
          <p:cNvPr id="3" name="İçerik Yer Tutucusu 2"/>
          <p:cNvSpPr>
            <a:spLocks noGrp="1"/>
          </p:cNvSpPr>
          <p:nvPr>
            <p:ph idx="1"/>
          </p:nvPr>
        </p:nvSpPr>
        <p:spPr>
          <a:xfrm>
            <a:off x="628650" y="908721"/>
            <a:ext cx="7886700" cy="5268242"/>
          </a:xfrm>
        </p:spPr>
        <p:txBody>
          <a:bodyPr>
            <a:normAutofit fontScale="92500" lnSpcReduction="10000"/>
          </a:bodyPr>
          <a:lstStyle/>
          <a:p>
            <a:pPr fontAlgn="base"/>
            <a:r>
              <a:rPr lang="tr-TR" dirty="0"/>
              <a:t> 2464 sayılı Belediye Gelirleri Kanununun 17 </a:t>
            </a:r>
            <a:r>
              <a:rPr lang="tr-TR" dirty="0" err="1"/>
              <a:t>nci</a:t>
            </a:r>
            <a:r>
              <a:rPr lang="tr-TR" dirty="0"/>
              <a:t> maddesinde;</a:t>
            </a:r>
          </a:p>
          <a:p>
            <a:pPr fontAlgn="base"/>
            <a:r>
              <a:rPr lang="tr-TR" dirty="0"/>
              <a:t>“</a:t>
            </a:r>
            <a:r>
              <a:rPr lang="tr-TR" b="1" dirty="0"/>
              <a:t>Bu Kanunun 21 inci maddesinde belirtilen ve belediye sınırları ile mücavir alanlar içinde yer alan eğlence işletmelerinin faaliyetleri Eğlence Vergisine tabidir.”</a:t>
            </a:r>
            <a:endParaRPr lang="tr-TR" dirty="0"/>
          </a:p>
          <a:p>
            <a:pPr fontAlgn="base"/>
            <a:r>
              <a:rPr lang="tr-TR" dirty="0"/>
              <a:t>Hükmü yer almaktadır.</a:t>
            </a:r>
          </a:p>
          <a:p>
            <a:pPr fontAlgn="base"/>
            <a:r>
              <a:rPr lang="tr-TR" dirty="0"/>
              <a:t>Bu hükme göre, 2464 sayılı Kanunun 21 inci maddesinde </a:t>
            </a:r>
            <a:r>
              <a:rPr lang="tr-TR" dirty="0" smtClean="0"/>
              <a:t>belirtilen;</a:t>
            </a:r>
          </a:p>
          <a:p>
            <a:pPr fontAlgn="base"/>
            <a:r>
              <a:rPr lang="tr-TR" dirty="0" smtClean="0">
                <a:hlinkClick r:id="rId2" action="ppaction://hlinkfile"/>
              </a:rPr>
              <a:t>yerli </a:t>
            </a:r>
            <a:r>
              <a:rPr lang="tr-TR" dirty="0">
                <a:hlinkClick r:id="rId2" action="ppaction://hlinkfile"/>
              </a:rPr>
              <a:t>ve yabancı film </a:t>
            </a:r>
            <a:r>
              <a:rPr lang="tr-TR" dirty="0"/>
              <a:t>göstermeleri, </a:t>
            </a:r>
            <a:endParaRPr lang="tr-TR" dirty="0" smtClean="0"/>
          </a:p>
          <a:p>
            <a:pPr fontAlgn="base"/>
            <a:r>
              <a:rPr lang="tr-TR" dirty="0" smtClean="0"/>
              <a:t>tiyatro</a:t>
            </a:r>
            <a:r>
              <a:rPr lang="tr-TR" dirty="0"/>
              <a:t>, opera, operet, bale, karagöz, kukla ve orta oyunu, </a:t>
            </a:r>
            <a:endParaRPr lang="tr-TR" dirty="0" smtClean="0"/>
          </a:p>
          <a:p>
            <a:pPr fontAlgn="base"/>
            <a:r>
              <a:rPr lang="tr-TR" dirty="0" smtClean="0"/>
              <a:t>spor </a:t>
            </a:r>
            <a:r>
              <a:rPr lang="tr-TR" dirty="0"/>
              <a:t>müsabakaları, </a:t>
            </a:r>
            <a:endParaRPr lang="tr-TR" dirty="0" smtClean="0"/>
          </a:p>
          <a:p>
            <a:pPr fontAlgn="base"/>
            <a:r>
              <a:rPr lang="tr-TR" dirty="0" smtClean="0"/>
              <a:t>opera</a:t>
            </a:r>
            <a:r>
              <a:rPr lang="tr-TR" dirty="0"/>
              <a:t>, at yarışları, konserler, sirkler, lunaparklar, </a:t>
            </a:r>
            <a:endParaRPr lang="tr-TR" dirty="0" smtClean="0"/>
          </a:p>
          <a:p>
            <a:pPr fontAlgn="base"/>
            <a:r>
              <a:rPr lang="tr-TR" dirty="0" smtClean="0"/>
              <a:t>çalgılı </a:t>
            </a:r>
            <a:r>
              <a:rPr lang="tr-TR" dirty="0"/>
              <a:t>bahçeler ve benzerleri, </a:t>
            </a:r>
            <a:endParaRPr lang="tr-TR" dirty="0" smtClean="0"/>
          </a:p>
          <a:p>
            <a:pPr fontAlgn="base"/>
            <a:r>
              <a:rPr lang="tr-TR" dirty="0" smtClean="0"/>
              <a:t>müşterek bahisler</a:t>
            </a:r>
          </a:p>
          <a:p>
            <a:pPr fontAlgn="base"/>
            <a:r>
              <a:rPr lang="tr-TR" dirty="0" smtClean="0"/>
              <a:t>biletle </a:t>
            </a:r>
            <a:r>
              <a:rPr lang="tr-TR" dirty="0"/>
              <a:t>girilmesi zorunlu olmayan bar, pavyon, gazino, gece kulübü, taverna, diskotek, kabare, dansing, bilardo ve masa futbolu salonları gibi eğlence faaliyeti yürüten işletmeler, </a:t>
            </a:r>
            <a:endParaRPr lang="tr-TR" dirty="0" smtClean="0"/>
          </a:p>
          <a:p>
            <a:pPr fontAlgn="base"/>
            <a:r>
              <a:rPr lang="tr-TR" b="1" dirty="0" smtClean="0"/>
              <a:t>belediye </a:t>
            </a:r>
            <a:r>
              <a:rPr lang="tr-TR" b="1" dirty="0"/>
              <a:t>ve mücavir alan sınırları içinde yer almak kaydıyla Eğlence Vergisine </a:t>
            </a:r>
            <a:r>
              <a:rPr lang="tr-TR" dirty="0"/>
              <a:t>tabi bulunmaktadır.</a:t>
            </a:r>
          </a:p>
        </p:txBody>
      </p:sp>
    </p:spTree>
    <p:extLst>
      <p:ext uri="{BB962C8B-B14F-4D97-AF65-F5344CB8AC3E}">
        <p14:creationId xmlns:p14="http://schemas.microsoft.com/office/powerpoint/2010/main" val="11470316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4"/>
          </a:xfrm>
        </p:spPr>
        <p:txBody>
          <a:bodyPr>
            <a:normAutofit/>
          </a:bodyPr>
          <a:lstStyle/>
          <a:p>
            <a:pPr algn="ctr"/>
            <a:r>
              <a:rPr lang="tr-TR" sz="1600" dirty="0" smtClean="0"/>
              <a:t>EĞLENCE VERGİSİ MÜKELLEFİ</a:t>
            </a:r>
            <a:endParaRPr lang="tr-TR" sz="1600" dirty="0"/>
          </a:p>
        </p:txBody>
      </p:sp>
      <p:sp>
        <p:nvSpPr>
          <p:cNvPr id="3" name="İçerik Yer Tutucusu 2"/>
          <p:cNvSpPr>
            <a:spLocks noGrp="1"/>
          </p:cNvSpPr>
          <p:nvPr>
            <p:ph idx="1"/>
          </p:nvPr>
        </p:nvSpPr>
        <p:spPr>
          <a:xfrm>
            <a:off x="628650" y="980728"/>
            <a:ext cx="7886700" cy="5196235"/>
          </a:xfrm>
        </p:spPr>
        <p:txBody>
          <a:bodyPr/>
          <a:lstStyle/>
          <a:p>
            <a:pPr marL="0" indent="0" fontAlgn="base">
              <a:buNone/>
            </a:pPr>
            <a:r>
              <a:rPr lang="tr-TR" sz="3200" dirty="0" smtClean="0"/>
              <a:t>2464 </a:t>
            </a:r>
            <a:r>
              <a:rPr lang="tr-TR" sz="3200" dirty="0"/>
              <a:t>sayılı Belediye Gelirleri Kanununun “</a:t>
            </a:r>
            <a:r>
              <a:rPr lang="tr-TR" sz="3200" i="1" dirty="0"/>
              <a:t>Mükellef” </a:t>
            </a:r>
            <a:r>
              <a:rPr lang="tr-TR" sz="3200" dirty="0"/>
              <a:t>başlıklı 18 inci maddesinde;</a:t>
            </a:r>
          </a:p>
          <a:p>
            <a:pPr fontAlgn="base"/>
            <a:r>
              <a:rPr lang="tr-TR" sz="3200" dirty="0"/>
              <a:t>“</a:t>
            </a:r>
            <a:r>
              <a:rPr lang="tr-TR" sz="3200" b="1" dirty="0"/>
              <a:t>Verginin mükellefi, eğlence yerlerini işleten gerçek veya tüzelkişilerdir.”</a:t>
            </a:r>
            <a:r>
              <a:rPr lang="tr-TR" sz="3200" dirty="0"/>
              <a:t> </a:t>
            </a:r>
          </a:p>
          <a:p>
            <a:pPr fontAlgn="base"/>
            <a:r>
              <a:rPr lang="tr-TR" sz="3200" dirty="0"/>
              <a:t>Hükmü yer almaktadır.</a:t>
            </a:r>
          </a:p>
          <a:p>
            <a:pPr fontAlgn="base"/>
            <a:r>
              <a:rPr lang="tr-TR" sz="3200" dirty="0" smtClean="0"/>
              <a:t>Türk </a:t>
            </a:r>
            <a:r>
              <a:rPr lang="tr-TR" sz="3200" dirty="0"/>
              <a:t>Medeni Kanunu çerçevesinde iki tür kişilik bulunmaktadır. Gerçek kişiler, tüzel kişiler.</a:t>
            </a:r>
          </a:p>
          <a:p>
            <a:endParaRPr lang="tr-TR" dirty="0"/>
          </a:p>
        </p:txBody>
      </p:sp>
    </p:spTree>
    <p:extLst>
      <p:ext uri="{BB962C8B-B14F-4D97-AF65-F5344CB8AC3E}">
        <p14:creationId xmlns:p14="http://schemas.microsoft.com/office/powerpoint/2010/main" val="11079316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471585"/>
          </a:xfrm>
        </p:spPr>
        <p:txBody>
          <a:bodyPr>
            <a:normAutofit fontScale="90000"/>
          </a:bodyPr>
          <a:lstStyle/>
          <a:p>
            <a:r>
              <a:rPr lang="tr-TR" sz="2400" b="1" dirty="0" smtClean="0"/>
              <a:t/>
            </a:r>
            <a:br>
              <a:rPr lang="tr-TR" sz="2400" b="1" dirty="0" smtClean="0"/>
            </a:br>
            <a:r>
              <a:rPr lang="tr-TR" sz="2400" b="1" dirty="0" smtClean="0"/>
              <a:t>Gerçek kişiler:</a:t>
            </a:r>
            <a:r>
              <a:rPr lang="tr-TR" sz="2400" dirty="0" smtClean="0"/>
              <a:t/>
            </a:r>
            <a:br>
              <a:rPr lang="tr-TR" sz="2400" dirty="0" smtClean="0"/>
            </a:br>
            <a:endParaRPr lang="tr-TR" sz="2400" dirty="0"/>
          </a:p>
        </p:txBody>
      </p:sp>
      <p:sp>
        <p:nvSpPr>
          <p:cNvPr id="3" name="İçerik Yer Tutucusu 2"/>
          <p:cNvSpPr>
            <a:spLocks noGrp="1"/>
          </p:cNvSpPr>
          <p:nvPr>
            <p:ph idx="1"/>
          </p:nvPr>
        </p:nvSpPr>
        <p:spPr>
          <a:xfrm>
            <a:off x="628650" y="908720"/>
            <a:ext cx="7886700" cy="5071418"/>
          </a:xfrm>
        </p:spPr>
        <p:txBody>
          <a:bodyPr>
            <a:normAutofit/>
          </a:bodyPr>
          <a:lstStyle/>
          <a:p>
            <a:pPr fontAlgn="base"/>
            <a:r>
              <a:rPr lang="tr-TR" b="1" dirty="0" smtClean="0"/>
              <a:t>Gerçek </a:t>
            </a:r>
            <a:r>
              <a:rPr lang="tr-TR" b="1" dirty="0"/>
              <a:t>kişilik</a:t>
            </a:r>
            <a:r>
              <a:rPr lang="tr-TR" dirty="0"/>
              <a:t>, çocuğun </a:t>
            </a:r>
            <a:r>
              <a:rPr lang="tr-TR" b="1" dirty="0"/>
              <a:t>sağ olarak tamamıyla doğduğu </a:t>
            </a:r>
            <a:r>
              <a:rPr lang="tr-TR" dirty="0"/>
              <a:t>anda başlar ve </a:t>
            </a:r>
            <a:r>
              <a:rPr lang="tr-TR" b="1" dirty="0"/>
              <a:t>ölümle sona erer</a:t>
            </a:r>
            <a:r>
              <a:rPr lang="tr-TR" dirty="0"/>
              <a:t>. Çocuk hak ehliyetini, sağ doğmak koşuluyla, ana rahmine düştüğü andan başlayarak elde eder.   Her insanın hak ehliyeti vardır. Buna göre bütün insanlar, hukuk düzeninin sınırları içinde, haklara ve borçlara  ehil olmada eşittirler. Fiil ehliyetine sahip olan kimse, kendi fiilleriyle hak edinebilir ve borç altına girebilir. Ayırt etme gücüne sahip ve kısıtlı olmayan her ergin kişinin fiil ehliyeti vardır. </a:t>
            </a:r>
            <a:r>
              <a:rPr lang="tr-TR" b="1" dirty="0"/>
              <a:t>Erginlik </a:t>
            </a:r>
            <a:r>
              <a:rPr lang="tr-TR" b="1" dirty="0" err="1"/>
              <a:t>onsekiz</a:t>
            </a:r>
            <a:r>
              <a:rPr lang="tr-TR" b="1" dirty="0"/>
              <a:t> yaşın doldurulmasıyla başlar</a:t>
            </a:r>
            <a:r>
              <a:rPr lang="tr-TR" dirty="0"/>
              <a:t>. Evlenme kişiyi ergin kılar. </a:t>
            </a:r>
            <a:r>
              <a:rPr lang="tr-TR" dirty="0" err="1"/>
              <a:t>Onbeş</a:t>
            </a:r>
            <a:r>
              <a:rPr lang="tr-TR" dirty="0"/>
              <a:t> yaşını dolduran küçük, kendi isteği ve velisinin  rızasıyla mahkemece ergin kılınabilir. Yaşının küçüklüğü yüzünden veya akıl hastalığı, akıl zayıflığı, sarhoşluk ya da bunlara benzer sebeplerden biriyle akla uygun biçimde davranma yeteneğinden yoksun olmayan herkes, bu Kanuna göre ayırt etme gücüne sahiptir.</a:t>
            </a:r>
          </a:p>
          <a:p>
            <a:endParaRPr lang="tr-TR" dirty="0"/>
          </a:p>
        </p:txBody>
      </p:sp>
    </p:spTree>
    <p:extLst>
      <p:ext uri="{BB962C8B-B14F-4D97-AF65-F5344CB8AC3E}">
        <p14:creationId xmlns:p14="http://schemas.microsoft.com/office/powerpoint/2010/main" val="7764041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a:t>
            </a:r>
            <a:endParaRPr lang="tr-TR" dirty="0"/>
          </a:p>
        </p:txBody>
      </p:sp>
      <p:sp>
        <p:nvSpPr>
          <p:cNvPr id="3" name="İçerik Yer Tutucusu 2"/>
          <p:cNvSpPr>
            <a:spLocks noGrp="1"/>
          </p:cNvSpPr>
          <p:nvPr>
            <p:ph idx="1"/>
          </p:nvPr>
        </p:nvSpPr>
        <p:spPr/>
        <p:txBody>
          <a:bodyPr>
            <a:normAutofit fontScale="92500" lnSpcReduction="20000"/>
          </a:bodyPr>
          <a:lstStyle/>
          <a:p>
            <a:pPr fontAlgn="base"/>
            <a:r>
              <a:rPr lang="tr-TR" dirty="0" err="1" smtClean="0"/>
              <a:t>Başlıbaşına</a:t>
            </a:r>
            <a:r>
              <a:rPr lang="tr-TR" dirty="0" smtClean="0"/>
              <a:t> </a:t>
            </a:r>
            <a:r>
              <a:rPr lang="tr-TR" dirty="0"/>
              <a:t>bir varlığı olmak </a:t>
            </a:r>
            <a:r>
              <a:rPr lang="tr-TR" b="1" dirty="0"/>
              <a:t>üzere örgütlenmiş kişi toplulukları </a:t>
            </a:r>
            <a:r>
              <a:rPr lang="tr-TR" dirty="0"/>
              <a:t>ve </a:t>
            </a:r>
            <a:r>
              <a:rPr lang="tr-TR" b="1" dirty="0"/>
              <a:t>belli bir amaca özgülenmiş olan bağımsız mal toplulukları</a:t>
            </a:r>
            <a:r>
              <a:rPr lang="tr-TR" dirty="0"/>
              <a:t>, kendileri ile ilgili özel hükümler uyarınca tüzel kişilik kazanırlar.</a:t>
            </a:r>
          </a:p>
          <a:p>
            <a:pPr fontAlgn="base"/>
            <a:r>
              <a:rPr lang="tr-TR" b="1" dirty="0" smtClean="0"/>
              <a:t>Tüzel </a:t>
            </a:r>
            <a:r>
              <a:rPr lang="tr-TR" b="1" dirty="0"/>
              <a:t>kişiler, </a:t>
            </a:r>
            <a:r>
              <a:rPr lang="tr-TR" dirty="0"/>
              <a:t>cins, yaş, hısımlık gibi yaradılış gereği insana özgü niteliklere bağlı olanlar dışındaki bütün </a:t>
            </a:r>
            <a:r>
              <a:rPr lang="tr-TR" b="1" dirty="0"/>
              <a:t>haklara ve borçlara ehildirler.</a:t>
            </a:r>
          </a:p>
          <a:p>
            <a:pPr fontAlgn="base"/>
            <a:r>
              <a:rPr lang="tr-TR" dirty="0"/>
              <a:t>Tüzel kişiler, kanuna ve kuruluş belgelerine göre gerekli organlara sahip olmakla, fiil ehliyetini kazanırlar.</a:t>
            </a:r>
          </a:p>
          <a:p>
            <a:pPr fontAlgn="base"/>
            <a:r>
              <a:rPr lang="tr-TR" dirty="0"/>
              <a:t>Tüzel kişinin iradesi, </a:t>
            </a:r>
            <a:r>
              <a:rPr lang="tr-TR" b="1" dirty="0"/>
              <a:t>organları aracılığıyla açıklanır.</a:t>
            </a:r>
          </a:p>
          <a:p>
            <a:pPr fontAlgn="base"/>
            <a:r>
              <a:rPr lang="tr-TR" dirty="0"/>
              <a:t>Tüzel kişiler de, kamu tüzel kişisi ve özel hukuk tüzel kişisi olarak ikiye ayrılır.</a:t>
            </a:r>
          </a:p>
          <a:p>
            <a:pPr fontAlgn="base"/>
            <a:r>
              <a:rPr lang="tr-TR" dirty="0"/>
              <a:t>Bu kapsamda, belediyeler belde halkının yerel ve ortak ihtiyaçlarını karşılamak üzere kurulan, organları seçimle işbaşına gelen idari ve mali özerkliğe sahip kamu tüzel kişileridir.</a:t>
            </a:r>
          </a:p>
          <a:p>
            <a:pPr fontAlgn="base"/>
            <a:r>
              <a:rPr lang="tr-TR" dirty="0"/>
              <a:t>Türk Ticaret Kanunu hükümlerine uygun olarak kurulan bir şirket ise, özel hukuk tüzel kişisidir. Dernek, vakıf, sendika, gibi teşekküller de hukuken varlık kazandıkları anda tüzel kişilik kazanırlar ve bunlar da özel hukuk tüzel kişisidir.</a:t>
            </a:r>
          </a:p>
          <a:p>
            <a:endParaRPr lang="tr-TR" dirty="0"/>
          </a:p>
        </p:txBody>
      </p:sp>
    </p:spTree>
    <p:extLst>
      <p:ext uri="{BB962C8B-B14F-4D97-AF65-F5344CB8AC3E}">
        <p14:creationId xmlns:p14="http://schemas.microsoft.com/office/powerpoint/2010/main" val="2648432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615602"/>
          </a:xfrm>
        </p:spPr>
        <p:txBody>
          <a:bodyPr>
            <a:normAutofit/>
          </a:bodyPr>
          <a:lstStyle/>
          <a:p>
            <a:pPr algn="ctr"/>
            <a:r>
              <a:rPr lang="tr-TR" sz="2000" b="1" dirty="0" smtClean="0"/>
              <a:t>Eğlence vergisi istisnaları</a:t>
            </a:r>
            <a:endParaRPr lang="tr-TR" sz="2000" b="1" dirty="0"/>
          </a:p>
        </p:txBody>
      </p:sp>
      <p:sp>
        <p:nvSpPr>
          <p:cNvPr id="3" name="İçerik Yer Tutucusu 2"/>
          <p:cNvSpPr>
            <a:spLocks noGrp="1"/>
          </p:cNvSpPr>
          <p:nvPr>
            <p:ph idx="1"/>
          </p:nvPr>
        </p:nvSpPr>
        <p:spPr>
          <a:xfrm>
            <a:off x="628650" y="980729"/>
            <a:ext cx="7886700" cy="5196234"/>
          </a:xfrm>
        </p:spPr>
        <p:txBody>
          <a:bodyPr>
            <a:normAutofit fontScale="92500"/>
          </a:bodyPr>
          <a:lstStyle/>
          <a:p>
            <a:r>
              <a:rPr lang="tr-TR" dirty="0"/>
              <a:t>2464 sayılı Belediye Gelirleri Kanununun 19 uncu </a:t>
            </a:r>
            <a:r>
              <a:rPr lang="tr-TR" dirty="0" smtClean="0"/>
              <a:t>maddesine göre;</a:t>
            </a:r>
            <a:endParaRPr lang="tr-TR" dirty="0"/>
          </a:p>
          <a:p>
            <a:r>
              <a:rPr lang="tr-TR" dirty="0"/>
              <a:t>- </a:t>
            </a:r>
            <a:r>
              <a:rPr lang="tr-TR" b="1" dirty="0"/>
              <a:t>Ulusal bayramlar veya tarihi özellik taşıyan günler nedeniyle </a:t>
            </a:r>
            <a:r>
              <a:rPr lang="tr-TR" dirty="0"/>
              <a:t>genel ve katma bütçeli idareler, il özel idareleri, belediyeler, köyler ve bunların kurdukları birlikler tarafından </a:t>
            </a:r>
            <a:r>
              <a:rPr lang="tr-TR" b="1" dirty="0"/>
              <a:t>düzenlenen ve kazanç amacı gütmeyen tören, şenlik, müsabaka ve gösterilerle balo, temsil ve benzeri faaliyetler</a:t>
            </a:r>
            <a:r>
              <a:rPr lang="tr-TR" dirty="0"/>
              <a:t>,</a:t>
            </a:r>
          </a:p>
          <a:p>
            <a:r>
              <a:rPr lang="tr-TR" dirty="0"/>
              <a:t>- Genel ve katma bütçeli idareler, il özel idareleri, </a:t>
            </a:r>
            <a:r>
              <a:rPr lang="tr-TR" b="1" dirty="0"/>
              <a:t>belediyeler </a:t>
            </a:r>
            <a:r>
              <a:rPr lang="tr-TR" dirty="0"/>
              <a:t>ve köyler </a:t>
            </a:r>
            <a:r>
              <a:rPr lang="tr-TR" b="1" dirty="0"/>
              <a:t>tarafından kültürel, sosyal, turistik ve ekonomik amaçlarla düzenlenen kongre, konferans, fuar, festival, şenlik, sergi ve benzeri faaliyetler ile tertip edilen eğlenceler ve konserler</a:t>
            </a:r>
            <a:r>
              <a:rPr lang="tr-TR" dirty="0"/>
              <a:t>,</a:t>
            </a:r>
          </a:p>
          <a:p>
            <a:r>
              <a:rPr lang="tr-TR" dirty="0"/>
              <a:t>- Eğitim ve öğretim kuruluşları ile okul dernekleri, kamu yararına çalışan dernekler, orduevleri, askeri gazinolar ve askeri dinlenme tesislerinde tertiplenen eğlenceler,</a:t>
            </a:r>
          </a:p>
          <a:p>
            <a:r>
              <a:rPr lang="tr-TR" dirty="0"/>
              <a:t>- </a:t>
            </a:r>
            <a:r>
              <a:rPr lang="tr-TR" b="1" dirty="0"/>
              <a:t>Spor Toto Teşkilat Başkanlığı tarafından düzenlenen müşterek bahis </a:t>
            </a:r>
            <a:r>
              <a:rPr lang="tr-TR" dirty="0"/>
              <a:t>oynanması,</a:t>
            </a:r>
          </a:p>
          <a:p>
            <a:r>
              <a:rPr lang="tr-TR" dirty="0"/>
              <a:t>- Bira ve alkollü içki içilmeyen, satılmayan ve işyeri açma ve çalışma ruhsatlarında </a:t>
            </a:r>
            <a:r>
              <a:rPr lang="tr-TR" b="1" dirty="0"/>
              <a:t>kahvehane, kıraathane, çayhane ve çay ocağı yazan yerler</a:t>
            </a:r>
            <a:r>
              <a:rPr lang="tr-TR" dirty="0"/>
              <a:t>,</a:t>
            </a:r>
          </a:p>
          <a:p>
            <a:r>
              <a:rPr lang="tr-TR" dirty="0"/>
              <a:t>eğlence vergisinden muaftır.</a:t>
            </a:r>
          </a:p>
          <a:p>
            <a:endParaRPr lang="tr-TR" dirty="0"/>
          </a:p>
        </p:txBody>
      </p:sp>
    </p:spTree>
    <p:extLst>
      <p:ext uri="{BB962C8B-B14F-4D97-AF65-F5344CB8AC3E}">
        <p14:creationId xmlns:p14="http://schemas.microsoft.com/office/powerpoint/2010/main" val="14418482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687610"/>
          </a:xfrm>
        </p:spPr>
        <p:txBody>
          <a:bodyPr/>
          <a:lstStyle/>
          <a:p>
            <a:r>
              <a:rPr lang="tr-TR" b="1" dirty="0" smtClean="0"/>
              <a:t>Eğlence vergisinin matrahı</a:t>
            </a:r>
            <a:endParaRPr lang="tr-TR" b="1" dirty="0"/>
          </a:p>
        </p:txBody>
      </p:sp>
      <p:sp>
        <p:nvSpPr>
          <p:cNvPr id="3" name="İçerik Yer Tutucusu 2"/>
          <p:cNvSpPr>
            <a:spLocks noGrp="1"/>
          </p:cNvSpPr>
          <p:nvPr>
            <p:ph idx="1"/>
          </p:nvPr>
        </p:nvSpPr>
        <p:spPr>
          <a:xfrm>
            <a:off x="628650" y="1052737"/>
            <a:ext cx="7886700" cy="5124226"/>
          </a:xfrm>
        </p:spPr>
        <p:txBody>
          <a:bodyPr/>
          <a:lstStyle/>
          <a:p>
            <a:r>
              <a:rPr lang="tr-TR" dirty="0" smtClean="0"/>
              <a:t>2464 sayılı Kanunun </a:t>
            </a:r>
            <a:r>
              <a:rPr lang="tr-TR" dirty="0"/>
              <a:t>20 inci maddesinde eğlence vergisinin hesaplanmasında esas alınacak unsurlar düzenlenmiş olup bu kapsamda; </a:t>
            </a:r>
          </a:p>
          <a:p>
            <a:r>
              <a:rPr lang="tr-TR" dirty="0"/>
              <a:t>- </a:t>
            </a:r>
            <a:r>
              <a:rPr lang="tr-TR" b="1" dirty="0"/>
              <a:t>Biletle girilen yerlerde</a:t>
            </a:r>
            <a:r>
              <a:rPr lang="tr-TR" dirty="0"/>
              <a:t>, bilet bedeli dışında bağış veya başka adlar altında alınan paralar dahil, </a:t>
            </a:r>
            <a:r>
              <a:rPr lang="tr-TR" b="1" dirty="0"/>
              <a:t>Eğlence Vergisi hariç </a:t>
            </a:r>
            <a:r>
              <a:rPr lang="tr-TR" dirty="0"/>
              <a:t>olmak üzere </a:t>
            </a:r>
            <a:r>
              <a:rPr lang="tr-TR" b="1" dirty="0"/>
              <a:t>bilet bedeli olarak sağlanan gayri safi hasılat</a:t>
            </a:r>
            <a:r>
              <a:rPr lang="tr-TR" dirty="0"/>
              <a:t> esas alınarak eğlence vergisi miktarı bulunacaktır.</a:t>
            </a:r>
          </a:p>
          <a:p>
            <a:r>
              <a:rPr lang="tr-TR" dirty="0"/>
              <a:t>            - </a:t>
            </a:r>
            <a:r>
              <a:rPr lang="tr-TR" b="1" dirty="0"/>
              <a:t>Müşterek bahislerde</a:t>
            </a:r>
            <a:r>
              <a:rPr lang="tr-TR" dirty="0"/>
              <a:t>, iştirakçilerden tahsil edilen tutardan </a:t>
            </a:r>
            <a:r>
              <a:rPr lang="tr-TR" b="1" dirty="0"/>
              <a:t>Katma Değer Vergisi düşüldükten </a:t>
            </a:r>
            <a:r>
              <a:rPr lang="tr-TR" dirty="0"/>
              <a:t>sonra kalan tutar eğlence vergisi matrahına esas teşkil edecektir.</a:t>
            </a:r>
          </a:p>
          <a:p>
            <a:r>
              <a:rPr lang="tr-TR" dirty="0"/>
              <a:t>- </a:t>
            </a:r>
            <a:r>
              <a:rPr lang="tr-TR" b="1" dirty="0"/>
              <a:t>Biletle girilmesi zorunlu olmayan </a:t>
            </a:r>
            <a:r>
              <a:rPr lang="tr-TR" dirty="0"/>
              <a:t>bar, pavyon, gazino, gece kulübü, taverna, diskotek, kabare, dansing, bilardo ve masa futbolu salonları gibi eğlence yerlerinde işin mahiyetine göre çalışılan </a:t>
            </a:r>
            <a:r>
              <a:rPr lang="tr-TR" b="1" dirty="0"/>
              <a:t>her gün için </a:t>
            </a:r>
            <a:r>
              <a:rPr lang="en-US" b="1" dirty="0"/>
              <a:t>2464 </a:t>
            </a:r>
            <a:r>
              <a:rPr lang="en-US" b="1" dirty="0" err="1"/>
              <a:t>sayılı</a:t>
            </a:r>
            <a:r>
              <a:rPr lang="en-US" b="1" dirty="0"/>
              <a:t> </a:t>
            </a:r>
            <a:r>
              <a:rPr lang="en-US" b="1" dirty="0" err="1"/>
              <a:t>Kanunun</a:t>
            </a:r>
            <a:r>
              <a:rPr lang="en-US" b="1" dirty="0"/>
              <a:t> 96 </a:t>
            </a:r>
            <a:r>
              <a:rPr lang="en-US" b="1" dirty="0" err="1"/>
              <a:t>ncı</a:t>
            </a:r>
            <a:r>
              <a:rPr lang="en-US" b="1" dirty="0"/>
              <a:t> </a:t>
            </a:r>
            <a:r>
              <a:rPr lang="en-US" b="1" dirty="0" err="1"/>
              <a:t>maddesine</a:t>
            </a:r>
            <a:r>
              <a:rPr lang="en-US" b="1" dirty="0"/>
              <a:t> </a:t>
            </a:r>
            <a:r>
              <a:rPr lang="en-US" b="1" dirty="0" err="1"/>
              <a:t>göre</a:t>
            </a:r>
            <a:r>
              <a:rPr lang="en-US" b="1" dirty="0"/>
              <a:t> </a:t>
            </a:r>
            <a:r>
              <a:rPr lang="en-US" b="1" dirty="0" err="1"/>
              <a:t>tespit</a:t>
            </a:r>
            <a:r>
              <a:rPr lang="en-US" b="1" dirty="0"/>
              <a:t> </a:t>
            </a:r>
            <a:r>
              <a:rPr lang="en-US" b="1" dirty="0" err="1"/>
              <a:t>edilen</a:t>
            </a:r>
            <a:r>
              <a:rPr lang="en-US" b="1" dirty="0"/>
              <a:t> </a:t>
            </a:r>
            <a:r>
              <a:rPr lang="en-US" b="1" dirty="0" err="1"/>
              <a:t>miktar</a:t>
            </a:r>
            <a:r>
              <a:rPr lang="en-US" dirty="0"/>
              <a:t> </a:t>
            </a:r>
            <a:r>
              <a:rPr lang="en-US" dirty="0" err="1"/>
              <a:t>eğlence</a:t>
            </a:r>
            <a:r>
              <a:rPr lang="en-US" dirty="0"/>
              <a:t> </a:t>
            </a:r>
            <a:r>
              <a:rPr lang="en-US" dirty="0" err="1"/>
              <a:t>vergisinin</a:t>
            </a:r>
            <a:r>
              <a:rPr lang="en-US" dirty="0"/>
              <a:t> </a:t>
            </a:r>
            <a:r>
              <a:rPr lang="en-US" dirty="0" err="1"/>
              <a:t>matrahının</a:t>
            </a:r>
            <a:r>
              <a:rPr lang="en-US" dirty="0"/>
              <a:t> </a:t>
            </a:r>
            <a:r>
              <a:rPr lang="en-US" dirty="0" err="1"/>
              <a:t>esasını</a:t>
            </a:r>
            <a:r>
              <a:rPr lang="en-US" dirty="0"/>
              <a:t> </a:t>
            </a:r>
            <a:r>
              <a:rPr lang="en-US" dirty="0" err="1"/>
              <a:t>teşkil</a:t>
            </a:r>
            <a:r>
              <a:rPr lang="en-US" dirty="0"/>
              <a:t> </a:t>
            </a:r>
            <a:r>
              <a:rPr lang="en-US" dirty="0" err="1"/>
              <a:t>etmektedir</a:t>
            </a:r>
            <a:r>
              <a:rPr lang="en-US" dirty="0"/>
              <a:t>.</a:t>
            </a:r>
            <a:endParaRPr lang="tr-TR" dirty="0"/>
          </a:p>
          <a:p>
            <a:endParaRPr lang="tr-TR" dirty="0"/>
          </a:p>
        </p:txBody>
      </p:sp>
    </p:spTree>
    <p:extLst>
      <p:ext uri="{BB962C8B-B14F-4D97-AF65-F5344CB8AC3E}">
        <p14:creationId xmlns:p14="http://schemas.microsoft.com/office/powerpoint/2010/main" val="674189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4"/>
          </a:xfrm>
        </p:spPr>
        <p:txBody>
          <a:bodyPr>
            <a:normAutofit/>
          </a:bodyPr>
          <a:lstStyle/>
          <a:p>
            <a:r>
              <a:rPr lang="tr-TR" sz="2000" b="1" dirty="0" smtClean="0"/>
              <a:t>EĞLENCE VERGİSİ MİKTAR VE ORANI</a:t>
            </a:r>
            <a:endParaRPr lang="tr-TR" sz="2000"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90211624"/>
              </p:ext>
            </p:extLst>
          </p:nvPr>
        </p:nvGraphicFramePr>
        <p:xfrm>
          <a:off x="2195736" y="2266043"/>
          <a:ext cx="4569460" cy="3094419"/>
        </p:xfrm>
        <a:graphic>
          <a:graphicData uri="http://schemas.openxmlformats.org/drawingml/2006/table">
            <a:tbl>
              <a:tblPr firstRow="1" firstCol="1" bandRow="1">
                <a:tableStyleId>{5C22544A-7EE6-4342-B048-85BDC9FD1C3A}</a:tableStyleId>
              </a:tblPr>
              <a:tblGrid>
                <a:gridCol w="3039110"/>
                <a:gridCol w="1530350"/>
              </a:tblGrid>
              <a:tr h="0">
                <a:tc>
                  <a:txBody>
                    <a:bodyPr/>
                    <a:lstStyle/>
                    <a:p>
                      <a:pPr marL="342900" marR="201295" lvl="0" indent="-342900" algn="l">
                        <a:lnSpc>
                          <a:spcPct val="115000"/>
                        </a:lnSpc>
                        <a:spcBef>
                          <a:spcPts val="600"/>
                        </a:spcBef>
                        <a:spcAft>
                          <a:spcPts val="0"/>
                        </a:spcAft>
                        <a:buFont typeface="+mj-lt"/>
                        <a:buAutoNum type="romanUcPeriod"/>
                      </a:pPr>
                      <a:r>
                        <a:rPr lang="tr-TR" sz="1000" dirty="0">
                          <a:effectLst/>
                        </a:rPr>
                        <a:t>Biletle girilen yerlerde</a:t>
                      </a:r>
                      <a:endParaRPr lang="tr-TR" sz="900" dirty="0">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marR="292100" algn="just">
                        <a:lnSpc>
                          <a:spcPct val="115000"/>
                        </a:lnSpc>
                        <a:spcBef>
                          <a:spcPts val="600"/>
                        </a:spcBef>
                        <a:spcAft>
                          <a:spcPts val="0"/>
                        </a:spcAft>
                      </a:pPr>
                      <a:r>
                        <a:rPr lang="tr-TR" sz="1000">
                          <a:effectLst/>
                        </a:rPr>
                        <a:t>Verginin   Oranı  (%)  </a:t>
                      </a:r>
                      <a:endParaRPr lang="tr-TR" sz="900">
                        <a:effectLst/>
                      </a:endParaRPr>
                    </a:p>
                    <a:p>
                      <a:pPr marR="1259840" algn="just">
                        <a:lnSpc>
                          <a:spcPct val="115000"/>
                        </a:lnSpc>
                        <a:spcBef>
                          <a:spcPts val="600"/>
                        </a:spcBef>
                        <a:spcAft>
                          <a:spcPts val="0"/>
                        </a:spcAft>
                      </a:pPr>
                      <a:r>
                        <a:rPr lang="tr-TR" sz="1000">
                          <a:effectLst/>
                        </a:rPr>
                        <a:t> </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r>
              <a:tr h="0">
                <a:tc>
                  <a:txBody>
                    <a:bodyPr/>
                    <a:lstStyle/>
                    <a:p>
                      <a:pPr marR="201295" algn="just">
                        <a:lnSpc>
                          <a:spcPct val="115000"/>
                        </a:lnSpc>
                        <a:spcBef>
                          <a:spcPts val="600"/>
                        </a:spcBef>
                        <a:spcAft>
                          <a:spcPts val="0"/>
                        </a:spcAft>
                      </a:pPr>
                      <a:r>
                        <a:rPr lang="tr-TR" sz="1000" dirty="0">
                          <a:effectLst/>
                        </a:rPr>
                        <a:t>1. Yerli film göstermelerinden  </a:t>
                      </a:r>
                      <a:endParaRPr lang="tr-TR" sz="900" dirty="0">
                        <a:effectLst/>
                      </a:endParaRPr>
                    </a:p>
                    <a:p>
                      <a:pPr marR="201295" algn="just">
                        <a:lnSpc>
                          <a:spcPct val="115000"/>
                        </a:lnSpc>
                        <a:spcBef>
                          <a:spcPts val="600"/>
                        </a:spcBef>
                        <a:spcAft>
                          <a:spcPts val="0"/>
                        </a:spcAft>
                      </a:pPr>
                      <a:r>
                        <a:rPr lang="tr-TR" sz="1000" dirty="0">
                          <a:effectLst/>
                        </a:rPr>
                        <a:t>2. Yabancı film göstermelerinden  </a:t>
                      </a:r>
                      <a:endParaRPr lang="tr-TR" sz="900" dirty="0">
                        <a:effectLst/>
                      </a:endParaRPr>
                    </a:p>
                    <a:p>
                      <a:pPr marR="201295" algn="just">
                        <a:lnSpc>
                          <a:spcPct val="115000"/>
                        </a:lnSpc>
                        <a:spcBef>
                          <a:spcPts val="600"/>
                        </a:spcBef>
                        <a:spcAft>
                          <a:spcPts val="0"/>
                        </a:spcAft>
                      </a:pPr>
                      <a:r>
                        <a:rPr lang="tr-TR" sz="1000" dirty="0">
                          <a:effectLst/>
                        </a:rPr>
                        <a:t>3. Tiyatro, opera, operet, bale, karagöz, kukla ve orta oyunundan </a:t>
                      </a:r>
                      <a:endParaRPr lang="tr-TR" sz="900" dirty="0">
                        <a:effectLst/>
                      </a:endParaRPr>
                    </a:p>
                    <a:p>
                      <a:pPr marR="201295" algn="just">
                        <a:lnSpc>
                          <a:spcPct val="115000"/>
                        </a:lnSpc>
                        <a:spcBef>
                          <a:spcPts val="600"/>
                        </a:spcBef>
                        <a:spcAft>
                          <a:spcPts val="0"/>
                        </a:spcAft>
                      </a:pPr>
                      <a:r>
                        <a:rPr lang="tr-TR" sz="1000" dirty="0">
                          <a:effectLst/>
                        </a:rPr>
                        <a:t>4. Spor müsabakaları, at yarışları ve konserlerde</a:t>
                      </a:r>
                      <a:endParaRPr lang="tr-TR" sz="900" dirty="0">
                        <a:effectLst/>
                      </a:endParaRPr>
                    </a:p>
                    <a:p>
                      <a:pPr marR="201295" algn="just">
                        <a:lnSpc>
                          <a:spcPct val="115000"/>
                        </a:lnSpc>
                        <a:spcBef>
                          <a:spcPts val="600"/>
                        </a:spcBef>
                        <a:spcAft>
                          <a:spcPts val="0"/>
                        </a:spcAft>
                      </a:pPr>
                      <a:r>
                        <a:rPr lang="tr-TR" sz="1000" dirty="0">
                          <a:effectLst/>
                        </a:rPr>
                        <a:t>5. </a:t>
                      </a:r>
                      <a:r>
                        <a:rPr lang="tr-TR" sz="1000" spc="25" dirty="0">
                          <a:effectLst/>
                        </a:rPr>
                        <a:t>Sirkler, lunaparklar, çalgılı bahçeler ve benzerler</a:t>
                      </a:r>
                      <a:r>
                        <a:rPr lang="tr-TR" sz="1000" dirty="0">
                          <a:effectLst/>
                        </a:rPr>
                        <a:t>inden</a:t>
                      </a:r>
                      <a:endParaRPr lang="tr-TR" sz="900" dirty="0">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marR="201295" algn="just">
                        <a:lnSpc>
                          <a:spcPct val="115000"/>
                        </a:lnSpc>
                        <a:spcBef>
                          <a:spcPts val="600"/>
                        </a:spcBef>
                        <a:spcAft>
                          <a:spcPts val="0"/>
                        </a:spcAft>
                      </a:pPr>
                      <a:r>
                        <a:rPr lang="tr-TR" sz="1000" dirty="0">
                          <a:effectLst/>
                        </a:rPr>
                        <a:t>20 (10)</a:t>
                      </a:r>
                      <a:endParaRPr lang="tr-TR" sz="900" dirty="0">
                        <a:effectLst/>
                      </a:endParaRPr>
                    </a:p>
                    <a:p>
                      <a:pPr marR="201295" algn="just">
                        <a:lnSpc>
                          <a:spcPct val="115000"/>
                        </a:lnSpc>
                        <a:spcBef>
                          <a:spcPts val="600"/>
                        </a:spcBef>
                        <a:spcAft>
                          <a:spcPts val="0"/>
                        </a:spcAft>
                      </a:pPr>
                      <a:r>
                        <a:rPr lang="tr-TR" sz="1000" dirty="0">
                          <a:effectLst/>
                        </a:rPr>
                        <a:t>50 (10)</a:t>
                      </a:r>
                      <a:endParaRPr lang="tr-TR" sz="900" dirty="0">
                        <a:effectLst/>
                      </a:endParaRPr>
                    </a:p>
                    <a:p>
                      <a:pPr marR="201295" algn="just">
                        <a:lnSpc>
                          <a:spcPct val="115000"/>
                        </a:lnSpc>
                        <a:spcBef>
                          <a:spcPts val="600"/>
                        </a:spcBef>
                        <a:spcAft>
                          <a:spcPts val="0"/>
                        </a:spcAft>
                      </a:pPr>
                      <a:endParaRPr lang="tr-TR" sz="1000" dirty="0" smtClean="0">
                        <a:effectLst/>
                      </a:endParaRPr>
                    </a:p>
                    <a:p>
                      <a:pPr marR="201295" algn="just">
                        <a:lnSpc>
                          <a:spcPct val="115000"/>
                        </a:lnSpc>
                        <a:spcBef>
                          <a:spcPts val="600"/>
                        </a:spcBef>
                        <a:spcAft>
                          <a:spcPts val="0"/>
                        </a:spcAft>
                      </a:pPr>
                      <a:r>
                        <a:rPr lang="tr-TR" sz="1000" dirty="0" smtClean="0">
                          <a:effectLst/>
                        </a:rPr>
                        <a:t>5</a:t>
                      </a:r>
                      <a:r>
                        <a:rPr lang="tr-TR" sz="1000" spc="-50" dirty="0" smtClean="0">
                          <a:effectLst/>
                        </a:rPr>
                        <a:t> </a:t>
                      </a:r>
                      <a:r>
                        <a:rPr lang="tr-TR" sz="1000" spc="-50" dirty="0">
                          <a:effectLst/>
                        </a:rPr>
                        <a:t> </a:t>
                      </a:r>
                      <a:r>
                        <a:rPr lang="tr-TR" sz="1000" dirty="0">
                          <a:effectLst/>
                        </a:rPr>
                        <a:t>(0)</a:t>
                      </a:r>
                      <a:endParaRPr lang="tr-TR" sz="900" dirty="0">
                        <a:effectLst/>
                      </a:endParaRPr>
                    </a:p>
                    <a:p>
                      <a:pPr marR="201295" algn="just">
                        <a:lnSpc>
                          <a:spcPct val="115000"/>
                        </a:lnSpc>
                        <a:spcBef>
                          <a:spcPts val="600"/>
                        </a:spcBef>
                        <a:spcAft>
                          <a:spcPts val="0"/>
                        </a:spcAft>
                      </a:pPr>
                      <a:r>
                        <a:rPr lang="tr-TR" sz="1000" dirty="0" smtClean="0">
                          <a:effectLst/>
                        </a:rPr>
                        <a:t>10</a:t>
                      </a:r>
                      <a:endParaRPr lang="tr-TR" sz="900" dirty="0">
                        <a:effectLst/>
                      </a:endParaRPr>
                    </a:p>
                    <a:p>
                      <a:pPr marR="201295" algn="just">
                        <a:lnSpc>
                          <a:spcPct val="115000"/>
                        </a:lnSpc>
                        <a:spcBef>
                          <a:spcPts val="600"/>
                        </a:spcBef>
                        <a:spcAft>
                          <a:spcPts val="0"/>
                        </a:spcAft>
                      </a:pPr>
                      <a:r>
                        <a:rPr lang="tr-TR" sz="1000" dirty="0" smtClean="0">
                          <a:effectLst/>
                        </a:rPr>
                        <a:t>20</a:t>
                      </a:r>
                      <a:endParaRPr lang="tr-TR" sz="900" dirty="0">
                        <a:effectLst/>
                        <a:latin typeface="New York"/>
                        <a:ea typeface="Arial Unicode MS" panose="020B0604020202020204" pitchFamily="34" charset="-128"/>
                        <a:cs typeface="Arial Unicode MS" panose="020B0604020202020204" pitchFamily="34" charset="-128"/>
                      </a:endParaRPr>
                    </a:p>
                  </a:txBody>
                  <a:tcPr marL="68580" marR="68580" marT="0" marB="0"/>
                </a:tc>
              </a:tr>
              <a:tr h="0">
                <a:tc>
                  <a:txBody>
                    <a:bodyPr/>
                    <a:lstStyle/>
                    <a:p>
                      <a:pPr marR="1259840">
                        <a:lnSpc>
                          <a:spcPct val="115000"/>
                        </a:lnSpc>
                        <a:spcBef>
                          <a:spcPts val="600"/>
                        </a:spcBef>
                        <a:spcAft>
                          <a:spcPts val="0"/>
                        </a:spcAft>
                      </a:pPr>
                      <a:r>
                        <a:rPr lang="tr-TR" sz="1000">
                          <a:effectLst/>
                        </a:rPr>
                        <a:t>              </a:t>
                      </a:r>
                      <a:endParaRPr lang="tr-TR" sz="900" i="1">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marR="201295" algn="just">
                        <a:lnSpc>
                          <a:spcPct val="115000"/>
                        </a:lnSpc>
                        <a:spcBef>
                          <a:spcPts val="600"/>
                        </a:spcBef>
                        <a:spcAft>
                          <a:spcPts val="0"/>
                        </a:spcAft>
                      </a:pPr>
                      <a:r>
                        <a:rPr lang="tr-TR" sz="1000">
                          <a:effectLst/>
                        </a:rPr>
                        <a:t> </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r>
              <a:tr h="480060">
                <a:tc>
                  <a:txBody>
                    <a:bodyPr/>
                    <a:lstStyle/>
                    <a:p>
                      <a:pPr marR="111125" algn="just">
                        <a:lnSpc>
                          <a:spcPct val="115000"/>
                        </a:lnSpc>
                        <a:spcBef>
                          <a:spcPts val="600"/>
                        </a:spcBef>
                        <a:spcAft>
                          <a:spcPts val="0"/>
                        </a:spcAft>
                      </a:pPr>
                      <a:r>
                        <a:rPr lang="tr-TR" sz="1000">
                          <a:effectLst/>
                        </a:rPr>
                        <a:t>II –  (Değişik: 14/3/2007-5602/10 md.) Müşterek Bahislerde:		</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marR="201295" algn="just">
                        <a:lnSpc>
                          <a:spcPct val="115000"/>
                        </a:lnSpc>
                        <a:spcBef>
                          <a:spcPts val="600"/>
                        </a:spcBef>
                        <a:spcAft>
                          <a:spcPts val="0"/>
                        </a:spcAft>
                      </a:pPr>
                      <a:r>
                        <a:rPr lang="tr-TR" sz="1000">
                          <a:effectLst/>
                        </a:rPr>
                        <a:t>5</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r>
              <a:tr h="0">
                <a:tc>
                  <a:txBody>
                    <a:bodyPr/>
                    <a:lstStyle/>
                    <a:p>
                      <a:pPr marR="111125" algn="just">
                        <a:lnSpc>
                          <a:spcPct val="115000"/>
                        </a:lnSpc>
                        <a:spcBef>
                          <a:spcPts val="600"/>
                        </a:spcBef>
                        <a:spcAft>
                          <a:spcPts val="0"/>
                        </a:spcAft>
                      </a:pPr>
                      <a:r>
                        <a:rPr lang="tr-TR" sz="1000">
                          <a:effectLst/>
                        </a:rPr>
                        <a:t>III – (Değişik: 30/12/2004-5281/17 md.) Biletle girilmesi zorunlu olmayan eğlence yerlerinden (Günlük, YTL)			</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201295" algn="just">
                        <a:lnSpc>
                          <a:spcPct val="115000"/>
                        </a:lnSpc>
                        <a:spcBef>
                          <a:spcPts val="600"/>
                        </a:spcBef>
                        <a:spcAft>
                          <a:spcPts val="0"/>
                        </a:spcAft>
                      </a:pPr>
                      <a:r>
                        <a:rPr lang="tr-TR" sz="1000" dirty="0">
                          <a:effectLst/>
                        </a:rPr>
                        <a:t>5        100</a:t>
                      </a:r>
                      <a:endParaRPr lang="tr-TR" sz="900" dirty="0">
                        <a:effectLst/>
                        <a:latin typeface="New York"/>
                        <a:ea typeface="Arial Unicode MS" panose="020B0604020202020204" pitchFamily="34" charset="-128"/>
                        <a:cs typeface="Arial Unicode MS" panose="020B0604020202020204" pitchFamily="34" charset="-128"/>
                      </a:endParaRPr>
                    </a:p>
                  </a:txBody>
                  <a:tcPr marL="68580" marR="68580" marT="0" marB="0"/>
                </a:tc>
              </a:tr>
            </a:tbl>
          </a:graphicData>
        </a:graphic>
      </p:graphicFrame>
      <p:sp>
        <p:nvSpPr>
          <p:cNvPr id="5" name="Rectangle 1"/>
          <p:cNvSpPr>
            <a:spLocks noChangeArrowheads="1"/>
          </p:cNvSpPr>
          <p:nvPr/>
        </p:nvSpPr>
        <p:spPr bwMode="auto">
          <a:xfrm>
            <a:off x="2287588" y="1471652"/>
            <a:ext cx="435888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endParaRPr kumimoji="0" lang="tr-TR" altLang="tr-T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New York"/>
                <a:ea typeface="Arial Unicode MS" panose="020B0604020202020204" pitchFamily="34" charset="-128"/>
                <a:cs typeface="Arial Unicode MS" panose="020B0604020202020204" pitchFamily="34" charset="-128"/>
              </a:rPr>
              <a:t>2464 sayılı Belediye Gelirleri Kanununun 21 inci maddesinde;</a:t>
            </a:r>
            <a:endParaRPr kumimoji="0" lang="tr-TR" altLang="tr-T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New York"/>
                <a:ea typeface="Arial Unicode MS" panose="020B0604020202020204" pitchFamily="34" charset="-128"/>
                <a:cs typeface="Arial Unicode MS" panose="020B0604020202020204" pitchFamily="34" charset="-128"/>
              </a:rPr>
              <a:t>“</a:t>
            </a:r>
            <a:r>
              <a:rPr kumimoji="0" lang="tr-TR" altLang="tr-TR" sz="1200" b="1" i="0" u="none" strike="noStrike" cap="none" normalizeH="0" baseline="0" dirty="0" smtClean="0">
                <a:ln>
                  <a:noFill/>
                </a:ln>
                <a:solidFill>
                  <a:schemeClr val="tx1"/>
                </a:solidFill>
                <a:effectLst/>
                <a:latin typeface="New York"/>
                <a:ea typeface="Arial Unicode MS" panose="020B0604020202020204" pitchFamily="34" charset="-128"/>
                <a:cs typeface="Arial Unicode MS" panose="020B0604020202020204" pitchFamily="34" charset="-128"/>
              </a:rPr>
              <a:t>Eğlence Vergisi aşağıdaki nispet ve miktarlarda alınır.</a:t>
            </a:r>
            <a:endParaRPr kumimoji="0" lang="tr-TR" altLang="tr-T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rPr>
              <a:t/>
            </a:r>
            <a:br>
              <a:rPr kumimoji="0" lang="tr-TR" altLang="tr-TR" sz="1800" b="0" i="0" u="none" strike="noStrike" cap="none" normalizeH="0" baseline="0" dirty="0" smtClean="0">
                <a:ln>
                  <a:noFill/>
                </a:ln>
                <a:solidFill>
                  <a:schemeClr val="tx1"/>
                </a:solidFill>
                <a:effectLst/>
                <a:latin typeface="Arial" panose="020B0604020202020204" pitchFamily="34" charset="0"/>
              </a:rPr>
            </a:b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2287588" y="2254250"/>
            <a:ext cx="3017837"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3"/>
          <p:cNvSpPr>
            <a:spLocks noChangeArrowheads="1"/>
          </p:cNvSpPr>
          <p:nvPr/>
        </p:nvSpPr>
        <p:spPr bwMode="auto">
          <a:xfrm>
            <a:off x="2287588" y="2350701"/>
            <a:ext cx="2696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30000" dirty="0" smtClean="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hlinkClick r:id="rId2"/>
              </a:rPr>
              <a:t>[</a:t>
            </a:r>
            <a:r>
              <a:rPr kumimoji="0" lang="tr-TR" altLang="tr-TR" sz="1200" b="0" i="0" u="none" strike="noStrike" cap="none" normalizeH="0" baseline="30000" dirty="0" smtClean="0" bmk="">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hlinkClick r:id="rId2"/>
              </a:rPr>
              <a:t>1</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42639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normAutofit lnSpcReduction="10000"/>
          </a:bodyPr>
          <a:lstStyle/>
          <a:p>
            <a:pPr>
              <a:spcAft>
                <a:spcPts val="600"/>
              </a:spcAft>
            </a:pPr>
            <a:r>
              <a:rPr lang="tr-TR" dirty="0" smtClean="0"/>
              <a:t>6. </a:t>
            </a:r>
            <a:r>
              <a:rPr lang="tr-TR" b="1" dirty="0" smtClean="0"/>
              <a:t>Genel ve katma bütçeli idareler ile il özel idarelerinin, belediyelerin, köylerin ve bunların kuracakları birliklerin ve Posta-Telgraf-Telefon ve T.C. Devlet Demiryolları </a:t>
            </a:r>
            <a:r>
              <a:rPr lang="tr-TR" dirty="0" smtClean="0"/>
              <a:t>İşletmelerinin yapacakları her türlü ilan ve reklamlar,</a:t>
            </a:r>
          </a:p>
          <a:p>
            <a:pPr>
              <a:spcAft>
                <a:spcPts val="600"/>
              </a:spcAft>
            </a:pPr>
            <a:r>
              <a:rPr lang="tr-TR" dirty="0" smtClean="0"/>
              <a:t>7. Siyasi Partiler Kanununa göre, </a:t>
            </a:r>
            <a:r>
              <a:rPr lang="tr-TR" b="1" dirty="0" smtClean="0"/>
              <a:t>siyasi partilerin </a:t>
            </a:r>
            <a:r>
              <a:rPr lang="tr-TR" dirty="0" smtClean="0"/>
              <a:t>siyasi faaliyet sınırları içinde yapacakları ilan ve reklamlar,</a:t>
            </a:r>
          </a:p>
          <a:p>
            <a:pPr>
              <a:spcAft>
                <a:spcPts val="600"/>
              </a:spcAft>
            </a:pPr>
            <a:r>
              <a:rPr lang="tr-TR" dirty="0" smtClean="0"/>
              <a:t>8. Altıncı bentte yazılı idarelerle, kooperatifler ve kamu kurumu niteliğindeki meslek kuruluşları </a:t>
            </a:r>
            <a:r>
              <a:rPr lang="tr-TR" b="1" dirty="0" smtClean="0"/>
              <a:t>tarafından ülke ürünlerinin ve turizminin reklamını yapmak ve herhangi bir ticari ve sınai kuruluşa ait olmamak üzere </a:t>
            </a:r>
            <a:r>
              <a:rPr lang="tr-TR" dirty="0" smtClean="0"/>
              <a:t>hazırlanan her türlü levha ve afişlerle, aynı kuruluşlar tarafından Türkiye'deki ticaret, sanayi, tarım ve mesleki müesseselerinin isim ve ticaret unvanları ile ad ve adreslerini ihtiva etmek üzere yayınlanacak kitap, broşür, katalog ve dergiler,</a:t>
            </a:r>
          </a:p>
          <a:p>
            <a:pPr>
              <a:spcAft>
                <a:spcPts val="600"/>
              </a:spcAft>
            </a:pPr>
            <a:r>
              <a:rPr lang="tr-TR" dirty="0" smtClean="0"/>
              <a:t>9. </a:t>
            </a:r>
            <a:r>
              <a:rPr lang="tr-TR" b="1" dirty="0" smtClean="0"/>
              <a:t>Umumi mahallere reklam amacı ile konulacak sıra, bank ve benzeri gereçler </a:t>
            </a:r>
            <a:r>
              <a:rPr lang="tr-TR" dirty="0" smtClean="0"/>
              <a:t>üzerindeki ilan ve reklamlar, </a:t>
            </a:r>
          </a:p>
          <a:p>
            <a:pPr>
              <a:spcAft>
                <a:spcPts val="600"/>
              </a:spcAft>
            </a:pPr>
            <a:r>
              <a:rPr lang="tr-TR" dirty="0" smtClean="0"/>
              <a:t>10</a:t>
            </a:r>
            <a:r>
              <a:rPr lang="tr-TR" b="1" dirty="0" smtClean="0"/>
              <a:t>. Sinema ve tiyatroların kendi programlarına ilişkin olarak gösterinin yapıldığı binanın içinde ve dış yüzünde </a:t>
            </a:r>
            <a:r>
              <a:rPr lang="tr-TR" dirty="0" smtClean="0"/>
              <a:t>yaptıkları ilan ve reklamlar. </a:t>
            </a:r>
          </a:p>
          <a:p>
            <a:pPr>
              <a:spcAft>
                <a:spcPts val="600"/>
              </a:spcAft>
            </a:pPr>
            <a:r>
              <a:rPr lang="tr-TR" dirty="0" smtClean="0">
                <a:hlinkClick r:id="rId2" action="ppaction://hlinkfile"/>
              </a:rPr>
              <a:t>ECZANE «E» </a:t>
            </a:r>
            <a:r>
              <a:rPr lang="tr-TR" dirty="0" smtClean="0"/>
              <a:t>LOGO</a:t>
            </a:r>
          </a:p>
          <a:p>
            <a:pPr>
              <a:spcAft>
                <a:spcPts val="600"/>
              </a:spcAft>
            </a:pP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lstStyle/>
          <a:p>
            <a:r>
              <a:rPr lang="tr-TR" dirty="0"/>
              <a:t>Yerli ve yabancı film gösterimlerine ilişkin belirlenen vergi bu Kanunun 22 </a:t>
            </a:r>
            <a:r>
              <a:rPr lang="tr-TR" dirty="0" err="1"/>
              <a:t>nci</a:t>
            </a:r>
            <a:r>
              <a:rPr lang="tr-TR" dirty="0"/>
              <a:t> maddesinin (1) numaralı bendinde öngörüldüğü şekilde </a:t>
            </a:r>
            <a:r>
              <a:rPr lang="tr-TR" b="1" dirty="0"/>
              <a:t>bilet bedellerine eklenmek suretiyle </a:t>
            </a:r>
            <a:r>
              <a:rPr lang="tr-TR" dirty="0"/>
              <a:t>hesaplanarak biletler kullanılmadan önce mahallin mal müdürlüğüne veya muhasebe müdürlüğüne emaneten yatırılacaktır. </a:t>
            </a:r>
            <a:r>
              <a:rPr lang="tr-TR" b="1" dirty="0"/>
              <a:t>Ödemenin yapıldığına dair banka dekontunun belediyeye ibraz edilmesi üzerine belediye tarafından biletlere özel damga konulacaktır</a:t>
            </a:r>
            <a:r>
              <a:rPr lang="tr-TR" dirty="0"/>
              <a:t>. Ödeme yapmayanlar hakkında ise 6183 sayılı Amme Alacaklarının Tahsil Usulü Hakkında Kanun hükümleri uygulanarak haklarında takip başlatılacaktır. Bahsi geçen yerlerde toplanan meblağın % 75’i Kültür ve Turizm Bakanlığı Merkez Saymanlık hesabına, </a:t>
            </a:r>
            <a:r>
              <a:rPr lang="tr-TR" b="1" dirty="0"/>
              <a:t>% 25’i ilgili belediyeye tahsilini takip eden ayın </a:t>
            </a:r>
            <a:r>
              <a:rPr lang="tr-TR" b="1" dirty="0" err="1"/>
              <a:t>onbeşinci</a:t>
            </a:r>
            <a:r>
              <a:rPr lang="tr-TR" b="1" dirty="0"/>
              <a:t> günü akşamına kadar aktarılacaktır</a:t>
            </a:r>
            <a:r>
              <a:rPr lang="tr-TR" dirty="0"/>
              <a:t>. Maliye Bakanlığı yukarıdaki şartlara bağlı kalmaksızın, biletle girilen yerlere ilişkin eğlence vergisinin hesaplanması ve ödenmesine dair işlemlerin ödeme kaydedici cihaz kullanılarak yapılmasına ait </a:t>
            </a:r>
            <a:r>
              <a:rPr lang="tr-TR" dirty="0" err="1"/>
              <a:t>usûl</a:t>
            </a:r>
            <a:r>
              <a:rPr lang="tr-TR" dirty="0"/>
              <a:t> ve esasları belirlemeye yetkilidir.</a:t>
            </a:r>
          </a:p>
          <a:p>
            <a:endParaRPr lang="tr-TR" dirty="0"/>
          </a:p>
        </p:txBody>
      </p:sp>
    </p:spTree>
    <p:extLst>
      <p:ext uri="{BB962C8B-B14F-4D97-AF65-F5344CB8AC3E}">
        <p14:creationId xmlns:p14="http://schemas.microsoft.com/office/powerpoint/2010/main" val="1081472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831626"/>
          </a:xfrm>
        </p:spPr>
        <p:txBody>
          <a:bodyPr/>
          <a:lstStyle/>
          <a:p>
            <a:r>
              <a:rPr lang="tr-TR" dirty="0" smtClean="0"/>
              <a:t>Eğlence vergisinin ödenmesi</a:t>
            </a:r>
            <a:endParaRPr lang="tr-TR" dirty="0"/>
          </a:p>
        </p:txBody>
      </p:sp>
      <p:sp>
        <p:nvSpPr>
          <p:cNvPr id="3" name="İçerik Yer Tutucusu 2"/>
          <p:cNvSpPr>
            <a:spLocks noGrp="1"/>
          </p:cNvSpPr>
          <p:nvPr>
            <p:ph idx="1"/>
          </p:nvPr>
        </p:nvSpPr>
        <p:spPr>
          <a:xfrm>
            <a:off x="628650" y="1196752"/>
            <a:ext cx="8191822" cy="5400599"/>
          </a:xfrm>
        </p:spPr>
        <p:txBody>
          <a:bodyPr>
            <a:normAutofit lnSpcReduction="10000"/>
          </a:bodyPr>
          <a:lstStyle/>
          <a:p>
            <a:r>
              <a:rPr lang="tr-TR" dirty="0" smtClean="0"/>
              <a:t>2464 </a:t>
            </a:r>
            <a:r>
              <a:rPr lang="tr-TR" dirty="0"/>
              <a:t>sayılı</a:t>
            </a:r>
            <a:r>
              <a:rPr lang="tr-TR" b="1" dirty="0"/>
              <a:t> </a:t>
            </a:r>
            <a:r>
              <a:rPr lang="tr-TR" dirty="0"/>
              <a:t>Kanunun 22 </a:t>
            </a:r>
            <a:r>
              <a:rPr lang="tr-TR" dirty="0" err="1"/>
              <a:t>nci</a:t>
            </a:r>
            <a:r>
              <a:rPr lang="tr-TR" dirty="0"/>
              <a:t> </a:t>
            </a:r>
            <a:r>
              <a:rPr lang="tr-TR" dirty="0" smtClean="0"/>
              <a:t>maddesi çerçevesinde vergi;</a:t>
            </a:r>
          </a:p>
          <a:p>
            <a:pPr algn="just"/>
            <a:r>
              <a:rPr lang="tr-TR" dirty="0" smtClean="0"/>
              <a:t> </a:t>
            </a:r>
            <a:r>
              <a:rPr lang="tr-TR" dirty="0"/>
              <a:t>biletle girilen yerlerde bilet bedellerine eklenmek suretiyle hesaplanacak ve belediye tarafından özel damga  konulması  sırasında   ödenecektir.  </a:t>
            </a:r>
          </a:p>
          <a:p>
            <a:r>
              <a:rPr lang="tr-TR" dirty="0"/>
              <a:t>Vergisi ödenip damga basılmak suretiyle   alınan   biletlerin   kullanılmadan   iadesi   halinde   ise peşin   olarak   ödenen   vergi   geri verilecektir.</a:t>
            </a:r>
          </a:p>
          <a:p>
            <a:r>
              <a:rPr lang="tr-TR" dirty="0"/>
              <a:t>Genel ve Katma Bütçeli idareler ile, il özel idareleri ve köyler tarafından yürütülen </a:t>
            </a:r>
            <a:r>
              <a:rPr lang="tr-TR" b="1" dirty="0"/>
              <a:t>spor müsabakaları</a:t>
            </a:r>
            <a:r>
              <a:rPr lang="tr-TR" dirty="0"/>
              <a:t>, </a:t>
            </a:r>
            <a:r>
              <a:rPr lang="tr-TR" b="1" dirty="0"/>
              <a:t>at yarışları ve benzeri faaliyetlerde vergi bilet bedeli ile birlikte alınacak </a:t>
            </a:r>
            <a:r>
              <a:rPr lang="tr-TR" dirty="0"/>
              <a:t>ve </a:t>
            </a:r>
            <a:r>
              <a:rPr lang="tr-TR" b="1" dirty="0"/>
              <a:t>takip eden 20 gün içinde ilgili </a:t>
            </a:r>
            <a:r>
              <a:rPr lang="tr-TR" dirty="0"/>
              <a:t>belediyeye ödenecektir.</a:t>
            </a:r>
          </a:p>
          <a:p>
            <a:r>
              <a:rPr lang="tr-TR" b="1" dirty="0"/>
              <a:t>Müşterek bahislerde her aya ait vergi o ayı takip eden ayın 20 </a:t>
            </a:r>
            <a:r>
              <a:rPr lang="tr-TR" b="1" dirty="0" err="1"/>
              <a:t>nci</a:t>
            </a:r>
            <a:r>
              <a:rPr lang="tr-TR" b="1" dirty="0"/>
              <a:t> günü akşamına kadar ilgili belediyeye </a:t>
            </a:r>
            <a:r>
              <a:rPr lang="tr-TR" dirty="0"/>
              <a:t>bir beyanname ile bildirilecek ve aynı sürede ödenecektir. </a:t>
            </a:r>
          </a:p>
          <a:p>
            <a:r>
              <a:rPr lang="tr-TR" dirty="0"/>
              <a:t> Biletle girilmesi zorunlu olmayan eğlence yerlerinde her aya ait vergi o ayı takip eden </a:t>
            </a:r>
            <a:r>
              <a:rPr lang="tr-TR" b="1" dirty="0"/>
              <a:t>ayın 20 </a:t>
            </a:r>
            <a:r>
              <a:rPr lang="tr-TR" b="1" dirty="0" err="1"/>
              <a:t>nci</a:t>
            </a:r>
            <a:r>
              <a:rPr lang="tr-TR" b="1" dirty="0"/>
              <a:t> günü akşamına kadar ilgili belediyeye </a:t>
            </a:r>
            <a:r>
              <a:rPr lang="tr-TR" dirty="0"/>
              <a:t>yatırılacaktır.</a:t>
            </a:r>
          </a:p>
          <a:p>
            <a:endParaRPr lang="tr-TR" dirty="0"/>
          </a:p>
        </p:txBody>
      </p:sp>
    </p:spTree>
    <p:extLst>
      <p:ext uri="{BB962C8B-B14F-4D97-AF65-F5344CB8AC3E}">
        <p14:creationId xmlns:p14="http://schemas.microsoft.com/office/powerpoint/2010/main" val="3592764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3"/>
          </a:xfrm>
        </p:spPr>
        <p:txBody>
          <a:bodyPr>
            <a:normAutofit fontScale="90000"/>
          </a:bodyPr>
          <a:lstStyle/>
          <a:p>
            <a:pPr algn="ctr"/>
            <a:r>
              <a:rPr lang="tr-TR" sz="2000" dirty="0" smtClean="0"/>
              <a:t/>
            </a:r>
            <a:br>
              <a:rPr lang="tr-TR" sz="2000" dirty="0" smtClean="0"/>
            </a:br>
            <a:r>
              <a:rPr lang="tr-TR" sz="2000" b="1" dirty="0" smtClean="0"/>
              <a:t>HABERLEŞME </a:t>
            </a:r>
            <a:r>
              <a:rPr lang="tr-TR" sz="2000" b="1" dirty="0"/>
              <a:t>VERGİSİ</a:t>
            </a:r>
            <a:r>
              <a:rPr lang="tr-TR" dirty="0"/>
              <a:t/>
            </a:r>
            <a:br>
              <a:rPr lang="tr-TR" dirty="0"/>
            </a:br>
            <a:endParaRPr lang="tr-TR" dirty="0"/>
          </a:p>
        </p:txBody>
      </p:sp>
      <p:sp>
        <p:nvSpPr>
          <p:cNvPr id="3" name="İçerik Yer Tutucusu 2"/>
          <p:cNvSpPr>
            <a:spLocks noGrp="1"/>
          </p:cNvSpPr>
          <p:nvPr>
            <p:ph idx="1"/>
          </p:nvPr>
        </p:nvSpPr>
        <p:spPr>
          <a:xfrm>
            <a:off x="628650" y="908720"/>
            <a:ext cx="7886700" cy="5268243"/>
          </a:xfrm>
        </p:spPr>
        <p:txBody>
          <a:bodyPr/>
          <a:lstStyle/>
          <a:p>
            <a:pPr marL="0" indent="0">
              <a:buNone/>
            </a:pPr>
            <a:r>
              <a:rPr lang="tr-TR" sz="3600" dirty="0"/>
              <a:t>2464 sayılı Belediye Gelirleri Kanununun 29 uncu maddesinde;</a:t>
            </a:r>
          </a:p>
          <a:p>
            <a:r>
              <a:rPr lang="tr-TR" sz="3600" dirty="0"/>
              <a:t>“</a:t>
            </a:r>
            <a:r>
              <a:rPr lang="tr-TR" sz="3600" i="1" dirty="0"/>
              <a:t>Belediye sınırları ve mücavir alanlar içinde Posta Telgraf Telefon işletmesi tarafından tahsil edilen </a:t>
            </a:r>
            <a:r>
              <a:rPr lang="tr-TR" sz="3600" b="1" i="1" dirty="0"/>
              <a:t>telefon, teleks, </a:t>
            </a:r>
            <a:r>
              <a:rPr lang="tr-TR" sz="3600" b="1" i="1" dirty="0" err="1"/>
              <a:t>faksimili</a:t>
            </a:r>
            <a:r>
              <a:rPr lang="tr-TR" sz="3600" b="1" i="1" dirty="0"/>
              <a:t> </a:t>
            </a:r>
            <a:r>
              <a:rPr lang="tr-TR" sz="3600" i="1" dirty="0"/>
              <a:t>ve </a:t>
            </a:r>
            <a:r>
              <a:rPr lang="tr-TR" sz="3600" b="1" i="1" dirty="0"/>
              <a:t>data ücretleri </a:t>
            </a:r>
            <a:r>
              <a:rPr lang="tr-TR" sz="3600" i="1" dirty="0"/>
              <a:t>(tesis, devir ve nakil ücretleri hariç) </a:t>
            </a:r>
            <a:r>
              <a:rPr lang="tr-TR" sz="3600" b="1" i="1" dirty="0"/>
              <a:t>Haberleşme Vergisine </a:t>
            </a:r>
            <a:r>
              <a:rPr lang="tr-TR" sz="3600" i="1" dirty="0"/>
              <a:t>tabidir.”</a:t>
            </a:r>
            <a:endParaRPr lang="tr-TR" sz="3600" dirty="0"/>
          </a:p>
          <a:p>
            <a:pPr marL="0" indent="0">
              <a:buNone/>
            </a:pPr>
            <a:r>
              <a:rPr lang="tr-TR" sz="3600" dirty="0"/>
              <a:t>Hükmü yer almaktadır.</a:t>
            </a:r>
          </a:p>
          <a:p>
            <a:endParaRPr lang="tr-TR" dirty="0"/>
          </a:p>
        </p:txBody>
      </p:sp>
    </p:spTree>
    <p:extLst>
      <p:ext uri="{BB962C8B-B14F-4D97-AF65-F5344CB8AC3E}">
        <p14:creationId xmlns:p14="http://schemas.microsoft.com/office/powerpoint/2010/main" val="395571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687610"/>
          </a:xfrm>
        </p:spPr>
        <p:txBody>
          <a:bodyPr>
            <a:normAutofit/>
          </a:bodyPr>
          <a:lstStyle/>
          <a:p>
            <a:r>
              <a:rPr lang="tr-TR" sz="2000" b="1" dirty="0" smtClean="0"/>
              <a:t>HABERLEŞME VERGİSİNİN MÜKELLEFİ</a:t>
            </a:r>
            <a:endParaRPr lang="tr-TR" sz="2000" b="1" dirty="0"/>
          </a:p>
        </p:txBody>
      </p:sp>
      <p:sp>
        <p:nvSpPr>
          <p:cNvPr id="3" name="İçerik Yer Tutucusu 2"/>
          <p:cNvSpPr>
            <a:spLocks noGrp="1"/>
          </p:cNvSpPr>
          <p:nvPr>
            <p:ph idx="1"/>
          </p:nvPr>
        </p:nvSpPr>
        <p:spPr>
          <a:xfrm>
            <a:off x="628650" y="1052738"/>
            <a:ext cx="7886700" cy="5124226"/>
          </a:xfrm>
        </p:spPr>
        <p:txBody>
          <a:bodyPr>
            <a:normAutofit/>
          </a:bodyPr>
          <a:lstStyle/>
          <a:p>
            <a:r>
              <a:rPr lang="tr-TR" sz="3600" dirty="0"/>
              <a:t>2464 sayılı Belediye Gelirleri Kanununun “Mükellef” başlıklı 30 uncu </a:t>
            </a:r>
            <a:r>
              <a:rPr lang="tr-TR" sz="3600" dirty="0" smtClean="0"/>
              <a:t>maddesine GÖRE;</a:t>
            </a:r>
            <a:endParaRPr lang="tr-TR" sz="3600" dirty="0"/>
          </a:p>
          <a:p>
            <a:r>
              <a:rPr lang="tr-TR" sz="3600" dirty="0" smtClean="0"/>
              <a:t>Haberleşme </a:t>
            </a:r>
            <a:r>
              <a:rPr lang="tr-TR" sz="3600" dirty="0"/>
              <a:t>Vergisinin mükellefi, telefon, teleks, </a:t>
            </a:r>
            <a:r>
              <a:rPr lang="tr-TR" sz="3600" dirty="0" err="1"/>
              <a:t>faksimili</a:t>
            </a:r>
            <a:r>
              <a:rPr lang="tr-TR" sz="3600" dirty="0"/>
              <a:t> ve data ücretlerini tahsil eden Posta Telgraf Telefon İdaresi (</a:t>
            </a:r>
            <a:r>
              <a:rPr lang="tr-TR" sz="3600" b="1" dirty="0"/>
              <a:t>PTT)</a:t>
            </a:r>
            <a:r>
              <a:rPr lang="tr-TR" sz="3600" b="1" dirty="0" err="1"/>
              <a:t>dir</a:t>
            </a:r>
            <a:r>
              <a:rPr lang="tr-TR" sz="3600" b="1" dirty="0"/>
              <a:t>.</a:t>
            </a:r>
          </a:p>
          <a:p>
            <a:endParaRPr lang="tr-TR" sz="3600" dirty="0"/>
          </a:p>
        </p:txBody>
      </p:sp>
    </p:spTree>
    <p:extLst>
      <p:ext uri="{BB962C8B-B14F-4D97-AF65-F5344CB8AC3E}">
        <p14:creationId xmlns:p14="http://schemas.microsoft.com/office/powerpoint/2010/main" val="1161597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smtClean="0"/>
              <a:t>Haberleşme vergisinin matrahı ve oranı</a:t>
            </a:r>
            <a:endParaRPr lang="tr-TR" sz="2000" dirty="0"/>
          </a:p>
        </p:txBody>
      </p:sp>
      <p:sp>
        <p:nvSpPr>
          <p:cNvPr id="3" name="İçerik Yer Tutucusu 2"/>
          <p:cNvSpPr>
            <a:spLocks noGrp="1"/>
          </p:cNvSpPr>
          <p:nvPr>
            <p:ph idx="1"/>
          </p:nvPr>
        </p:nvSpPr>
        <p:spPr>
          <a:xfrm>
            <a:off x="628650" y="1268760"/>
            <a:ext cx="7886700" cy="4908203"/>
          </a:xfrm>
        </p:spPr>
        <p:txBody>
          <a:bodyPr/>
          <a:lstStyle/>
          <a:p>
            <a:r>
              <a:rPr lang="tr-TR" sz="2800" dirty="0" smtClean="0"/>
              <a:t>2464 sayılı Kanunun 31 inci maddesine göre; Haberleşme </a:t>
            </a:r>
            <a:r>
              <a:rPr lang="tr-TR" sz="2800" dirty="0"/>
              <a:t>Vergisinin matrahı, </a:t>
            </a:r>
            <a:r>
              <a:rPr lang="tr-TR" sz="2800" b="1" dirty="0"/>
              <a:t>tesis, devir ve nakil ücretleri hariç tutulmak </a:t>
            </a:r>
            <a:r>
              <a:rPr lang="tr-TR" sz="2800" dirty="0"/>
              <a:t>üzere </a:t>
            </a:r>
            <a:r>
              <a:rPr lang="tr-TR" sz="2800" b="1" dirty="0"/>
              <a:t>tahsil edilen ücrettir. </a:t>
            </a:r>
            <a:r>
              <a:rPr lang="tr-TR" sz="2800" dirty="0"/>
              <a:t>Ancak, hesaplamaya gider vergileri dahil edilmeyecektir.</a:t>
            </a:r>
          </a:p>
          <a:p>
            <a:r>
              <a:rPr lang="tr-TR" sz="2800" dirty="0"/>
              <a:t>Haberleşme vergisinin oranı da </a:t>
            </a:r>
            <a:r>
              <a:rPr lang="tr-TR" sz="2800" b="1" dirty="0"/>
              <a:t>yüzde 1 olarak</a:t>
            </a:r>
            <a:r>
              <a:rPr lang="tr-TR" sz="2800" dirty="0"/>
              <a:t> tespit edilmiştir. </a:t>
            </a:r>
            <a:endParaRPr lang="tr-TR" sz="2800" dirty="0" smtClean="0"/>
          </a:p>
          <a:p>
            <a:r>
              <a:rPr lang="tr-TR" sz="2800" dirty="0" smtClean="0"/>
              <a:t>Genel </a:t>
            </a:r>
            <a:r>
              <a:rPr lang="tr-TR" sz="2800" dirty="0"/>
              <a:t>ve katma bütçeli kurumlarla il özel idare ve belediyelere ve bunların kurdukları birliklere ait teleks, </a:t>
            </a:r>
            <a:r>
              <a:rPr lang="tr-TR" sz="2800" dirty="0" err="1"/>
              <a:t>faksimili</a:t>
            </a:r>
            <a:r>
              <a:rPr lang="tr-TR" sz="2800" dirty="0"/>
              <a:t> ve data ücreti bu vergiden muaf tutulmuş olup, bu idarelerin kullandıkları teleks, </a:t>
            </a:r>
            <a:r>
              <a:rPr lang="tr-TR" sz="2800" dirty="0" err="1"/>
              <a:t>faksimili</a:t>
            </a:r>
            <a:r>
              <a:rPr lang="tr-TR" sz="2800" dirty="0"/>
              <a:t> ve datalardan vergi alınmayacaktır.</a:t>
            </a:r>
          </a:p>
          <a:p>
            <a:endParaRPr lang="tr-TR" dirty="0"/>
          </a:p>
        </p:txBody>
      </p:sp>
    </p:spTree>
    <p:extLst>
      <p:ext uri="{BB962C8B-B14F-4D97-AF65-F5344CB8AC3E}">
        <p14:creationId xmlns:p14="http://schemas.microsoft.com/office/powerpoint/2010/main" val="16285419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lstStyle/>
          <a:p>
            <a:r>
              <a:rPr lang="tr-TR" b="1" dirty="0" smtClean="0"/>
              <a:t>HABERLEŞME </a:t>
            </a:r>
            <a:r>
              <a:rPr lang="tr-TR" b="1" dirty="0"/>
              <a:t>VERGİSİNİN BEYANI VE </a:t>
            </a:r>
            <a:r>
              <a:rPr lang="tr-TR" b="1" dirty="0" smtClean="0"/>
              <a:t>ÖDEMESİ</a:t>
            </a:r>
          </a:p>
          <a:p>
            <a:r>
              <a:rPr lang="tr-TR" dirty="0" smtClean="0"/>
              <a:t>2464 sayılı Kanunun 33 üncü maddesine göre </a:t>
            </a:r>
            <a:r>
              <a:rPr lang="tr-TR" b="1" dirty="0" smtClean="0"/>
              <a:t>bir </a:t>
            </a:r>
            <a:r>
              <a:rPr lang="tr-TR" b="1" dirty="0"/>
              <a:t>ay içinde PTT tarafından tahsil edilen telefon, teleks, </a:t>
            </a:r>
            <a:r>
              <a:rPr lang="tr-TR" b="1" dirty="0" err="1"/>
              <a:t>faksimili</a:t>
            </a:r>
            <a:r>
              <a:rPr lang="tr-TR" b="1" dirty="0"/>
              <a:t> ve data ücretlerine isabet eden Haberleşme Vergisi</a:t>
            </a:r>
            <a:r>
              <a:rPr lang="tr-TR" dirty="0"/>
              <a:t>, ilgili belediyeye </a:t>
            </a:r>
            <a:r>
              <a:rPr lang="tr-TR" b="1" dirty="0"/>
              <a:t>tahsilatı takip eden ayın sonuna kadar bir beyanname ile bildirilecek </a:t>
            </a:r>
            <a:r>
              <a:rPr lang="tr-TR" dirty="0"/>
              <a:t>ve aynı süre içinde </a:t>
            </a:r>
            <a:r>
              <a:rPr lang="tr-TR" b="1" dirty="0"/>
              <a:t>ödenecektir.</a:t>
            </a:r>
            <a:r>
              <a:rPr lang="tr-TR" dirty="0"/>
              <a:t> Beyannamelerin şekil ve içeriği İçişleri ve Maliye Bakanlıklarınca tayin ve tespit olunacaktır. </a:t>
            </a:r>
          </a:p>
          <a:p>
            <a:r>
              <a:rPr lang="tr-TR" dirty="0"/>
              <a:t>Bu madde kapsamında Maliye Bakanlığının görüşü alınarak İçişleri Bakanlığı tarafından tespit edilen Haberleşme Vergisi Beyannamesinin şekli ve muhtevasına ait 4 Seri numaraları belediye Gelirleri Kanunu Genel Tebliği 16.9.1981 tarihli ve 17460 sayılı Resmi </a:t>
            </a:r>
            <a:r>
              <a:rPr lang="tr-TR" dirty="0" err="1"/>
              <a:t>Gazete’de</a:t>
            </a:r>
            <a:r>
              <a:rPr lang="tr-TR" dirty="0"/>
              <a:t> </a:t>
            </a:r>
            <a:r>
              <a:rPr lang="tr-TR" dirty="0" smtClean="0"/>
              <a:t>yayımlanmıştır.</a:t>
            </a:r>
            <a:endParaRPr lang="tr-TR" dirty="0"/>
          </a:p>
        </p:txBody>
      </p:sp>
    </p:spTree>
    <p:extLst>
      <p:ext uri="{BB962C8B-B14F-4D97-AF65-F5344CB8AC3E}">
        <p14:creationId xmlns:p14="http://schemas.microsoft.com/office/powerpoint/2010/main" val="20009540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lstStyle/>
          <a:p>
            <a:pPr marL="0" indent="0">
              <a:buNone/>
            </a:pPr>
            <a:r>
              <a:rPr lang="tr-TR" dirty="0"/>
              <a:t>ELEKTRİK VE HAVAGAZI TÜKETİM </a:t>
            </a:r>
            <a:r>
              <a:rPr lang="tr-TR" dirty="0" smtClean="0"/>
              <a:t>VERGİSİ</a:t>
            </a:r>
          </a:p>
          <a:p>
            <a:r>
              <a:rPr lang="tr-TR" dirty="0"/>
              <a:t>2464 sayılı Belediye Gelirleri Kanununun </a:t>
            </a:r>
            <a:r>
              <a:rPr lang="tr-TR" dirty="0" smtClean="0"/>
              <a:t>34 </a:t>
            </a:r>
            <a:r>
              <a:rPr lang="tr-TR" dirty="0"/>
              <a:t>üncü maddesinde;</a:t>
            </a:r>
          </a:p>
          <a:p>
            <a:r>
              <a:rPr lang="tr-TR" dirty="0" smtClean="0"/>
              <a:t>“</a:t>
            </a:r>
            <a:r>
              <a:rPr lang="tr-TR" b="1" dirty="0" smtClean="0"/>
              <a:t>Belediye </a:t>
            </a:r>
            <a:r>
              <a:rPr lang="tr-TR" b="1" dirty="0"/>
              <a:t>sınırları ve mücavir alanlar içinde elektrik ve havagazı tüketimi, Elektrik ve Havagazı Tüketim Vergisine tabidir.”</a:t>
            </a:r>
            <a:endParaRPr lang="tr-TR" dirty="0"/>
          </a:p>
          <a:p>
            <a:pPr marL="0" indent="0">
              <a:buNone/>
            </a:pPr>
            <a:r>
              <a:rPr lang="tr-TR" dirty="0"/>
              <a:t>Hükmü bulunmaktadır.</a:t>
            </a:r>
          </a:p>
          <a:p>
            <a:pPr marL="0" indent="0">
              <a:buNone/>
            </a:pPr>
            <a:endParaRPr lang="tr-TR" dirty="0"/>
          </a:p>
          <a:p>
            <a:endParaRPr lang="tr-TR" dirty="0"/>
          </a:p>
        </p:txBody>
      </p:sp>
    </p:spTree>
    <p:extLst>
      <p:ext uri="{BB962C8B-B14F-4D97-AF65-F5344CB8AC3E}">
        <p14:creationId xmlns:p14="http://schemas.microsoft.com/office/powerpoint/2010/main" val="17876326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lstStyle/>
          <a:p>
            <a:r>
              <a:rPr lang="tr-TR" b="1" dirty="0"/>
              <a:t>ELEKTRİK VE HAVAGAZI TÜKETİMİ VERGİSİNİN MÜKELLEF VE SORUMLUSU </a:t>
            </a:r>
            <a:endParaRPr lang="tr-TR" b="1" dirty="0" smtClean="0"/>
          </a:p>
          <a:p>
            <a:r>
              <a:rPr lang="tr-TR" b="1" dirty="0" smtClean="0"/>
              <a:t>2464 sayılı Kanunun 35 inci maddesine göre </a:t>
            </a:r>
          </a:p>
          <a:p>
            <a:pPr marL="0" indent="0">
              <a:buNone/>
            </a:pPr>
            <a:r>
              <a:rPr lang="tr-TR" dirty="0" smtClean="0"/>
              <a:t>elektrik </a:t>
            </a:r>
            <a:r>
              <a:rPr lang="tr-TR" dirty="0"/>
              <a:t>ve havagazı vergisinin mükellefi,</a:t>
            </a:r>
            <a:r>
              <a:rPr lang="tr-TR" b="1" dirty="0"/>
              <a:t>  </a:t>
            </a:r>
            <a:r>
              <a:rPr lang="tr-TR" dirty="0"/>
              <a:t>Elektrik ve Havagazı tüketenlerdir. </a:t>
            </a:r>
            <a:r>
              <a:rPr lang="tr-TR" dirty="0" smtClean="0"/>
              <a:t>2</a:t>
            </a:r>
          </a:p>
          <a:p>
            <a:pPr marL="0" indent="0">
              <a:buNone/>
            </a:pPr>
            <a:r>
              <a:rPr lang="tr-TR" dirty="0" smtClean="0"/>
              <a:t>4628 </a:t>
            </a:r>
            <a:r>
              <a:rPr lang="tr-TR" dirty="0"/>
              <a:t>sayılı Elektrik Piyasası Kanununa göre </a:t>
            </a:r>
            <a:r>
              <a:rPr lang="tr-TR" b="1" dirty="0"/>
              <a:t>elektrik enerjisini tedarik eden</a:t>
            </a:r>
            <a:r>
              <a:rPr lang="tr-TR" dirty="0"/>
              <a:t> ve havagazını dağıtan </a:t>
            </a:r>
            <a:r>
              <a:rPr lang="tr-TR" b="1" dirty="0"/>
              <a:t>kuruluşlar, satış bedeli ile birlikte bu vergiyi de tahsil ederek ilgili belediyeye yatırılmasından </a:t>
            </a:r>
            <a:r>
              <a:rPr lang="tr-TR" dirty="0"/>
              <a:t>sorumlu tutulmuştur. </a:t>
            </a:r>
          </a:p>
          <a:p>
            <a:r>
              <a:rPr lang="tr-TR" dirty="0"/>
              <a:t>Organize sanayi bölgelerinde tüketilen elektrik enerjisinin vergisini ise, organize sanayi bölgeleri tüzel kişiliklerine elektriği temin eden kuruluş ödeyecektir.</a:t>
            </a:r>
          </a:p>
          <a:p>
            <a:endParaRPr lang="tr-TR" dirty="0"/>
          </a:p>
        </p:txBody>
      </p:sp>
    </p:spTree>
    <p:extLst>
      <p:ext uri="{BB962C8B-B14F-4D97-AF65-F5344CB8AC3E}">
        <p14:creationId xmlns:p14="http://schemas.microsoft.com/office/powerpoint/2010/main" val="23567637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lstStyle/>
          <a:p>
            <a:r>
              <a:rPr lang="tr-TR" b="1" dirty="0"/>
              <a:t>ELEKTRİK VE HAVAGAZI TÜKETİM VERGİSİNİN İSTİSNALARI </a:t>
            </a:r>
            <a:endParaRPr lang="tr-TR" b="1" dirty="0" smtClean="0"/>
          </a:p>
          <a:p>
            <a:r>
              <a:rPr lang="tr-TR" dirty="0"/>
              <a:t>Kanunun 36 </a:t>
            </a:r>
            <a:r>
              <a:rPr lang="tr-TR" dirty="0" err="1"/>
              <a:t>ncı</a:t>
            </a:r>
            <a:r>
              <a:rPr lang="tr-TR" dirty="0"/>
              <a:t> maddesine göre;</a:t>
            </a:r>
          </a:p>
          <a:p>
            <a:r>
              <a:rPr lang="tr-TR" dirty="0"/>
              <a:t>- </a:t>
            </a:r>
            <a:r>
              <a:rPr lang="tr-TR" b="1" dirty="0"/>
              <a:t>Kazanç amacı gütmemek şartıyla işletilen; </a:t>
            </a:r>
            <a:r>
              <a:rPr lang="tr-TR" dirty="0"/>
              <a:t>hastane, dispanser, klinik, sağlık ocağı ve merkezleri, rehabilitasyon, teşhis ve tedavi merkez ve kurumları, doğum ve çocuk bakımevleri, kreşler, sanatoryum, Prevantoryum gibi sağlık kuruluşları ile düşkünler evi, yetimhaneler, Çocuk Esirgeme Kurumu ve korunmaya muhtaç çocukları koruma birliklerine ait çocuk yurtları ve bunlara bağlı işyerleri gibi sosyal yardım </a:t>
            </a:r>
            <a:r>
              <a:rPr lang="tr-TR" dirty="0" smtClean="0"/>
              <a:t>kuruluşları,</a:t>
            </a:r>
            <a:endParaRPr lang="tr-TR" dirty="0"/>
          </a:p>
          <a:p>
            <a:r>
              <a:rPr lang="tr-TR" dirty="0"/>
              <a:t>- Dini hizmetlerin ifasına mahsus ve umuma açık bulunan cami, mescit, kilise ve havra gibi </a:t>
            </a:r>
            <a:r>
              <a:rPr lang="tr-TR" dirty="0" smtClean="0"/>
              <a:t>ibadethaneler, </a:t>
            </a:r>
            <a:endParaRPr lang="tr-TR" dirty="0"/>
          </a:p>
          <a:p>
            <a:r>
              <a:rPr lang="tr-TR" dirty="0"/>
              <a:t>-  Milletlerarası panayır, sergi ve fuarlarda, bunların giriş yerlerinde, mal teşhir edilen ve satılan </a:t>
            </a:r>
            <a:r>
              <a:rPr lang="tr-TR" dirty="0" smtClean="0"/>
              <a:t>pavyonlar,</a:t>
            </a:r>
            <a:endParaRPr lang="tr-TR" dirty="0"/>
          </a:p>
          <a:p>
            <a:r>
              <a:rPr lang="tr-TR" dirty="0"/>
              <a:t>- Doğrudan doğruya elektrik ve havagazı üreten dağıtım ve istihsal müesseselerinde tüketilen elektrik ve havagazı, </a:t>
            </a:r>
          </a:p>
          <a:p>
            <a:r>
              <a:rPr lang="tr-TR" dirty="0"/>
              <a:t>vergiden istisna tutulmuştur.</a:t>
            </a:r>
          </a:p>
          <a:p>
            <a:endParaRPr lang="tr-TR" dirty="0"/>
          </a:p>
        </p:txBody>
      </p:sp>
    </p:spTree>
    <p:extLst>
      <p:ext uri="{BB962C8B-B14F-4D97-AF65-F5344CB8AC3E}">
        <p14:creationId xmlns:p14="http://schemas.microsoft.com/office/powerpoint/2010/main" val="2094343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lstStyle/>
          <a:p>
            <a:r>
              <a:rPr lang="tr-TR" sz="3600" b="1" dirty="0"/>
              <a:t>ELEKTRİK VE HAVAGAZI TÜKETİMİ VERGİSİNİN MATRAHI </a:t>
            </a:r>
            <a:r>
              <a:rPr lang="tr-TR" sz="3600" dirty="0" smtClean="0"/>
              <a:t>2464 </a:t>
            </a:r>
            <a:r>
              <a:rPr lang="tr-TR" sz="3600" dirty="0"/>
              <a:t>sayılı Belediye Gelirleri Kanununun 37 </a:t>
            </a:r>
            <a:r>
              <a:rPr lang="tr-TR" sz="3600" dirty="0" err="1"/>
              <a:t>nci</a:t>
            </a:r>
            <a:r>
              <a:rPr lang="tr-TR" sz="3600" dirty="0"/>
              <a:t> </a:t>
            </a:r>
            <a:r>
              <a:rPr lang="tr-TR" sz="3600" dirty="0" smtClean="0"/>
              <a:t>maddesi çerçevesinde</a:t>
            </a:r>
            <a:r>
              <a:rPr lang="tr-TR" sz="3600" dirty="0"/>
              <a:t>; elektrik ve havagazı tüketim vergisinin matrahı; </a:t>
            </a:r>
            <a:endParaRPr lang="tr-TR" sz="3600" dirty="0" smtClean="0"/>
          </a:p>
          <a:p>
            <a:pPr marL="0" indent="0">
              <a:buNone/>
            </a:pPr>
            <a:r>
              <a:rPr lang="tr-TR" sz="3600" dirty="0"/>
              <a:t>	</a:t>
            </a:r>
            <a:r>
              <a:rPr lang="tr-TR" sz="3600" dirty="0" smtClean="0"/>
              <a:t>Elektriğin </a:t>
            </a:r>
            <a:r>
              <a:rPr lang="tr-TR" sz="3600" b="1" dirty="0" smtClean="0"/>
              <a:t>iletimi</a:t>
            </a:r>
            <a:r>
              <a:rPr lang="tr-TR" sz="3600" b="1" dirty="0"/>
              <a:t>, dağıtımı ve perakende satış hizmetlerine ilişkin bedeller hariç tutulmak </a:t>
            </a:r>
            <a:r>
              <a:rPr lang="tr-TR" sz="3600" dirty="0"/>
              <a:t>kaydıyla, </a:t>
            </a:r>
            <a:r>
              <a:rPr lang="tr-TR" sz="3600" b="1" dirty="0"/>
              <a:t>elektrik enerjisi satış bedeli </a:t>
            </a:r>
            <a:r>
              <a:rPr lang="tr-TR" sz="3600" dirty="0"/>
              <a:t>ile havagazının satış bedelidir. Matraha vergi, fon ve paylar dahil edilmeyecektir.</a:t>
            </a:r>
          </a:p>
          <a:p>
            <a:endParaRPr lang="tr-TR" dirty="0"/>
          </a:p>
        </p:txBody>
      </p:sp>
    </p:spTree>
    <p:extLst>
      <p:ext uri="{BB962C8B-B14F-4D97-AF65-F5344CB8AC3E}">
        <p14:creationId xmlns:p14="http://schemas.microsoft.com/office/powerpoint/2010/main" val="279630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145282"/>
          </a:xfrm>
        </p:spPr>
        <p:txBody>
          <a:bodyPr/>
          <a:lstStyle/>
          <a:p>
            <a:r>
              <a:rPr lang="tr-TR" dirty="0" smtClean="0"/>
              <a:t>Tarife ve nispet</a:t>
            </a:r>
            <a:endParaRPr lang="tr-TR" dirty="0"/>
          </a:p>
        </p:txBody>
      </p:sp>
      <p:graphicFrame>
        <p:nvGraphicFramePr>
          <p:cNvPr id="4" name="3 İçerik Yer Tutucusu"/>
          <p:cNvGraphicFramePr>
            <a:graphicFrameLocks noGrp="1"/>
          </p:cNvGraphicFramePr>
          <p:nvPr>
            <p:ph idx="1"/>
          </p:nvPr>
        </p:nvGraphicFramePr>
        <p:xfrm>
          <a:off x="179512" y="1557338"/>
          <a:ext cx="8507288" cy="4823989"/>
        </p:xfrm>
        <a:graphic>
          <a:graphicData uri="http://schemas.openxmlformats.org/drawingml/2006/table">
            <a:tbl>
              <a:tblPr firstRow="1" bandRow="1">
                <a:tableStyleId>{5C22544A-7EE6-4342-B048-85BDC9FD1C3A}</a:tableStyleId>
              </a:tblPr>
              <a:tblGrid>
                <a:gridCol w="5891274"/>
                <a:gridCol w="1414317"/>
                <a:gridCol w="1201697"/>
              </a:tblGrid>
              <a:tr h="720039">
                <a:tc>
                  <a:txBody>
                    <a:bodyPr/>
                    <a:lstStyle/>
                    <a:p>
                      <a:r>
                        <a:rPr lang="tr-TR" dirty="0" smtClean="0"/>
                        <a:t>Tarife</a:t>
                      </a:r>
                      <a:endParaRPr lang="tr-TR" dirty="0"/>
                    </a:p>
                  </a:txBody>
                  <a:tcPr/>
                </a:tc>
                <a:tc gridSpan="2">
                  <a:txBody>
                    <a:bodyPr/>
                    <a:lstStyle/>
                    <a:p>
                      <a:r>
                        <a:rPr lang="tr-TR" dirty="0" smtClean="0"/>
                        <a:t>Verginin Tutarı (En az-En Çok) TL</a:t>
                      </a:r>
                      <a:endParaRPr lang="tr-TR" dirty="0"/>
                    </a:p>
                  </a:txBody>
                  <a:tcPr/>
                </a:tc>
                <a:tc hMerge="1">
                  <a:txBody>
                    <a:bodyPr/>
                    <a:lstStyle/>
                    <a:p>
                      <a:endParaRPr lang="tr-TR" dirty="0"/>
                    </a:p>
                  </a:txBody>
                  <a:tcPr/>
                </a:tc>
              </a:tr>
              <a:tr h="808998">
                <a:tc>
                  <a:txBody>
                    <a:bodyPr/>
                    <a:lstStyle/>
                    <a:p>
                      <a:pPr algn="just">
                        <a:lnSpc>
                          <a:spcPts val="1200"/>
                        </a:lnSpc>
                        <a:spcBef>
                          <a:spcPts val="600"/>
                        </a:spcBef>
                        <a:spcAft>
                          <a:spcPts val="0"/>
                        </a:spcAft>
                      </a:pPr>
                      <a:r>
                        <a:rPr lang="tr-TR" sz="1600" dirty="0">
                          <a:latin typeface="Times New Roman"/>
                          <a:ea typeface="Times New Roman"/>
                          <a:cs typeface="Times New Roman"/>
                        </a:rPr>
                        <a:t>1. Dükkân, ticarî ve sınaî müessese ve serbest meslek erbabınca çeşitli yerlere asılan ve takılan her çeşit levha, yazı  ve resim gibi tüm sabit ilân ve reklamların beher metrekaresinden yıllık olarak</a:t>
                      </a:r>
                    </a:p>
                  </a:txBody>
                  <a:tcPr marL="68580" marR="68580" marT="0" marB="0">
                    <a:solidFill>
                      <a:schemeClr val="accent1">
                        <a:tint val="40000"/>
                        <a:alpha val="98000"/>
                      </a:schemeClr>
                    </a:solidFill>
                  </a:tcPr>
                </a:tc>
                <a:tc>
                  <a:txBody>
                    <a:bodyPr/>
                    <a:lstStyle/>
                    <a:p>
                      <a:pPr algn="just">
                        <a:lnSpc>
                          <a:spcPts val="1200"/>
                        </a:lnSpc>
                        <a:spcBef>
                          <a:spcPts val="600"/>
                        </a:spcBef>
                        <a:spcAft>
                          <a:spcPts val="0"/>
                        </a:spcAft>
                      </a:pPr>
                      <a:endParaRPr lang="tr-TR" sz="1600" dirty="0">
                        <a:latin typeface="Times New Roman"/>
                        <a:ea typeface="Times New Roman"/>
                        <a:cs typeface="Times New Roman"/>
                      </a:endParaRPr>
                    </a:p>
                    <a:p>
                      <a:pPr algn="just">
                        <a:lnSpc>
                          <a:spcPts val="1200"/>
                        </a:lnSpc>
                        <a:spcBef>
                          <a:spcPts val="600"/>
                        </a:spcBef>
                        <a:spcAft>
                          <a:spcPts val="0"/>
                        </a:spcAft>
                      </a:pPr>
                      <a:r>
                        <a:rPr lang="tr-TR" sz="1600" dirty="0">
                          <a:latin typeface="Times New Roman"/>
                          <a:ea typeface="Times New Roman"/>
                          <a:cs typeface="Times New Roman"/>
                        </a:rPr>
                        <a:t>20</a:t>
                      </a:r>
                    </a:p>
                  </a:txBody>
                  <a:tcPr marL="68580" marR="68580" marT="0" marB="0">
                    <a:solidFill>
                      <a:schemeClr val="accent1">
                        <a:tint val="40000"/>
                        <a:alpha val="98000"/>
                      </a:schemeClr>
                    </a:solidFill>
                  </a:tcPr>
                </a:tc>
                <a:tc>
                  <a:txBody>
                    <a:bodyPr/>
                    <a:lstStyle/>
                    <a:p>
                      <a:pPr algn="just">
                        <a:lnSpc>
                          <a:spcPts val="1200"/>
                        </a:lnSpc>
                        <a:spcBef>
                          <a:spcPts val="600"/>
                        </a:spcBef>
                        <a:spcAft>
                          <a:spcPts val="0"/>
                        </a:spcAft>
                      </a:pPr>
                      <a:endParaRPr lang="tr-TR" sz="1600" dirty="0">
                        <a:latin typeface="Times New Roman"/>
                        <a:ea typeface="Times New Roman"/>
                        <a:cs typeface="Times New Roman"/>
                      </a:endParaRPr>
                    </a:p>
                    <a:p>
                      <a:pPr algn="just">
                        <a:lnSpc>
                          <a:spcPts val="1200"/>
                        </a:lnSpc>
                        <a:spcBef>
                          <a:spcPts val="600"/>
                        </a:spcBef>
                        <a:spcAft>
                          <a:spcPts val="0"/>
                        </a:spcAft>
                      </a:pPr>
                      <a:r>
                        <a:rPr lang="tr-TR" sz="1600" dirty="0">
                          <a:latin typeface="Times New Roman"/>
                          <a:ea typeface="Times New Roman"/>
                          <a:cs typeface="Times New Roman"/>
                        </a:rPr>
                        <a:t>100</a:t>
                      </a:r>
                    </a:p>
                  </a:txBody>
                  <a:tcPr marL="68580" marR="68580" marT="0" marB="0">
                    <a:solidFill>
                      <a:schemeClr val="accent1">
                        <a:tint val="40000"/>
                        <a:alpha val="98000"/>
                      </a:schemeClr>
                    </a:solidFill>
                  </a:tcPr>
                </a:tc>
              </a:tr>
              <a:tr h="640574">
                <a:tc>
                  <a:txBody>
                    <a:bodyPr/>
                    <a:lstStyle/>
                    <a:p>
                      <a:pPr algn="just">
                        <a:lnSpc>
                          <a:spcPts val="1200"/>
                        </a:lnSpc>
                        <a:spcBef>
                          <a:spcPts val="600"/>
                        </a:spcBef>
                        <a:spcAft>
                          <a:spcPts val="0"/>
                        </a:spcAft>
                      </a:pPr>
                      <a:r>
                        <a:rPr lang="tr-TR" sz="1600" dirty="0">
                          <a:latin typeface="Times New Roman"/>
                          <a:ea typeface="Times New Roman"/>
                          <a:cs typeface="Times New Roman"/>
                        </a:rPr>
                        <a:t>2. Motorlu taşıt araçlarının içine veya dışına konulan ilân ve reklamların beher  metrekaresinden  yıllık olarak</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8</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40</a:t>
                      </a:r>
                    </a:p>
                  </a:txBody>
                  <a:tcPr marL="68580" marR="68580" marT="0" marB="0"/>
                </a:tc>
              </a:tr>
              <a:tr h="880790">
                <a:tc>
                  <a:txBody>
                    <a:bodyPr/>
                    <a:lstStyle/>
                    <a:p>
                      <a:pPr algn="just">
                        <a:lnSpc>
                          <a:spcPts val="1200"/>
                        </a:lnSpc>
                        <a:spcBef>
                          <a:spcPts val="600"/>
                        </a:spcBef>
                        <a:spcAft>
                          <a:spcPts val="0"/>
                        </a:spcAft>
                      </a:pPr>
                      <a:r>
                        <a:rPr lang="tr-TR" sz="1600" dirty="0">
                          <a:latin typeface="Times New Roman"/>
                          <a:ea typeface="Times New Roman"/>
                          <a:cs typeface="Times New Roman"/>
                        </a:rPr>
                        <a:t>3. Cadde, sokak ve yaya kaldırımları üzerine gerilen, binaların cephe ve yanlarına asılan bez veya sair maddeler vasıtasıyla yapılan geçici mahiyetteki ilân ve reklamların metrekaresinden haftalık olarak</a:t>
                      </a:r>
                    </a:p>
                  </a:txBody>
                  <a:tcPr marL="68580" marR="68580" marT="0" marB="0"/>
                </a:tc>
                <a:tc>
                  <a:txBody>
                    <a:bodyPr/>
                    <a:lstStyle/>
                    <a:p>
                      <a:pPr algn="just">
                        <a:lnSpc>
                          <a:spcPts val="1200"/>
                        </a:lnSpc>
                        <a:spcBef>
                          <a:spcPts val="600"/>
                        </a:spcBef>
                        <a:spcAft>
                          <a:spcPts val="0"/>
                        </a:spcAft>
                      </a:pPr>
                      <a:endParaRPr lang="tr-TR" sz="1600" dirty="0">
                        <a:latin typeface="Times New Roman"/>
                        <a:ea typeface="Times New Roman"/>
                        <a:cs typeface="Times New Roman"/>
                      </a:endParaRPr>
                    </a:p>
                    <a:p>
                      <a:pPr algn="just">
                        <a:lnSpc>
                          <a:spcPts val="1200"/>
                        </a:lnSpc>
                        <a:spcBef>
                          <a:spcPts val="600"/>
                        </a:spcBef>
                        <a:spcAft>
                          <a:spcPts val="0"/>
                        </a:spcAft>
                      </a:pPr>
                      <a:r>
                        <a:rPr lang="tr-TR" sz="1600" dirty="0">
                          <a:latin typeface="Times New Roman"/>
                          <a:ea typeface="Times New Roman"/>
                          <a:cs typeface="Times New Roman"/>
                        </a:rPr>
                        <a:t>2</a:t>
                      </a:r>
                    </a:p>
                  </a:txBody>
                  <a:tcPr marL="68580" marR="68580" marT="0" marB="0"/>
                </a:tc>
                <a:tc>
                  <a:txBody>
                    <a:bodyPr/>
                    <a:lstStyle/>
                    <a:p>
                      <a:pPr algn="just">
                        <a:lnSpc>
                          <a:spcPts val="1200"/>
                        </a:lnSpc>
                        <a:spcBef>
                          <a:spcPts val="600"/>
                        </a:spcBef>
                        <a:spcAft>
                          <a:spcPts val="0"/>
                        </a:spcAft>
                      </a:pPr>
                      <a:endParaRPr lang="tr-TR" sz="1600" dirty="0">
                        <a:latin typeface="Times New Roman"/>
                        <a:ea typeface="Times New Roman"/>
                        <a:cs typeface="Times New Roman"/>
                      </a:endParaRPr>
                    </a:p>
                    <a:p>
                      <a:pPr algn="just">
                        <a:lnSpc>
                          <a:spcPts val="1200"/>
                        </a:lnSpc>
                        <a:spcBef>
                          <a:spcPts val="600"/>
                        </a:spcBef>
                        <a:spcAft>
                          <a:spcPts val="0"/>
                        </a:spcAft>
                      </a:pPr>
                      <a:r>
                        <a:rPr lang="tr-TR" sz="1600" dirty="0">
                          <a:latin typeface="Times New Roman"/>
                          <a:ea typeface="Times New Roman"/>
                          <a:cs typeface="Times New Roman"/>
                        </a:rPr>
                        <a:t>10</a:t>
                      </a:r>
                    </a:p>
                  </a:txBody>
                  <a:tcPr marL="68580" marR="68580" marT="0" marB="0"/>
                </a:tc>
              </a:tr>
              <a:tr h="640574">
                <a:tc>
                  <a:txBody>
                    <a:bodyPr/>
                    <a:lstStyle/>
                    <a:p>
                      <a:pPr algn="just">
                        <a:lnSpc>
                          <a:spcPts val="1200"/>
                        </a:lnSpc>
                        <a:spcBef>
                          <a:spcPts val="600"/>
                        </a:spcBef>
                        <a:spcAft>
                          <a:spcPts val="0"/>
                        </a:spcAft>
                      </a:pPr>
                      <a:r>
                        <a:rPr lang="tr-TR" sz="1600">
                          <a:latin typeface="Times New Roman"/>
                          <a:ea typeface="Times New Roman"/>
                          <a:cs typeface="Times New Roman"/>
                        </a:rPr>
                        <a:t>4. Işıklı veya projeksiyonlu ilân  ve reklamlardan her metrekare için yıllık olarak</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30</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150</a:t>
                      </a:r>
                    </a:p>
                  </a:txBody>
                  <a:tcPr marL="68580" marR="68580" marT="0" marB="0"/>
                </a:tc>
              </a:tr>
              <a:tr h="720646">
                <a:tc>
                  <a:txBody>
                    <a:bodyPr/>
                    <a:lstStyle/>
                    <a:p>
                      <a:pPr algn="just">
                        <a:lnSpc>
                          <a:spcPts val="1200"/>
                        </a:lnSpc>
                        <a:spcBef>
                          <a:spcPts val="600"/>
                        </a:spcBef>
                        <a:spcAft>
                          <a:spcPts val="0"/>
                        </a:spcAft>
                      </a:pPr>
                      <a:r>
                        <a:rPr lang="tr-TR" sz="1600">
                          <a:latin typeface="Times New Roman"/>
                          <a:ea typeface="Times New Roman"/>
                          <a:cs typeface="Times New Roman"/>
                        </a:rPr>
                        <a:t>5. İlân ve reklam amacıyla dağıtılan broşür, katalog, duvar ve cep takvimleri, biblolar veya benzerlerinin her biri için</a:t>
                      </a:r>
                    </a:p>
                  </a:txBody>
                  <a:tcPr marL="68580" marR="68580" marT="0" marB="0"/>
                </a:tc>
                <a:tc>
                  <a:txBody>
                    <a:bodyPr/>
                    <a:lstStyle/>
                    <a:p>
                      <a:pPr algn="just">
                        <a:lnSpc>
                          <a:spcPts val="1200"/>
                        </a:lnSpc>
                        <a:spcBef>
                          <a:spcPts val="600"/>
                        </a:spcBef>
                        <a:spcAft>
                          <a:spcPts val="0"/>
                        </a:spcAft>
                      </a:pPr>
                      <a:r>
                        <a:rPr lang="tr-TR" sz="1600">
                          <a:latin typeface="Times New Roman"/>
                          <a:ea typeface="Times New Roman"/>
                          <a:cs typeface="Times New Roman"/>
                        </a:rPr>
                        <a:t>0,01</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0,25</a:t>
                      </a:r>
                    </a:p>
                  </a:txBody>
                  <a:tcPr marL="68580" marR="68580" marT="0" marB="0"/>
                </a:tc>
              </a:tr>
              <a:tr h="412368">
                <a:tc>
                  <a:txBody>
                    <a:bodyPr/>
                    <a:lstStyle/>
                    <a:p>
                      <a:pPr algn="just">
                        <a:lnSpc>
                          <a:spcPts val="1200"/>
                        </a:lnSpc>
                        <a:spcBef>
                          <a:spcPts val="600"/>
                        </a:spcBef>
                        <a:spcAft>
                          <a:spcPts val="0"/>
                        </a:spcAft>
                      </a:pPr>
                      <a:r>
                        <a:rPr lang="tr-TR" sz="1600">
                          <a:latin typeface="Times New Roman"/>
                          <a:ea typeface="Times New Roman"/>
                          <a:cs typeface="Times New Roman"/>
                        </a:rPr>
                        <a:t>6. Mahiyeti  ne olursa olsun yapıştırılacak çeşitli afişler ve benzerlerinin beherinin metrekaresinden</a:t>
                      </a:r>
                    </a:p>
                  </a:txBody>
                  <a:tcPr marL="68580" marR="68580" marT="0" marB="0"/>
                </a:tc>
                <a:tc>
                  <a:txBody>
                    <a:bodyPr/>
                    <a:lstStyle/>
                    <a:p>
                      <a:pPr algn="just">
                        <a:lnSpc>
                          <a:spcPts val="1200"/>
                        </a:lnSpc>
                        <a:spcBef>
                          <a:spcPts val="600"/>
                        </a:spcBef>
                        <a:spcAft>
                          <a:spcPts val="0"/>
                        </a:spcAft>
                      </a:pPr>
                      <a:r>
                        <a:rPr lang="tr-TR" sz="1600">
                          <a:latin typeface="Times New Roman"/>
                          <a:ea typeface="Times New Roman"/>
                          <a:cs typeface="Times New Roman"/>
                        </a:rPr>
                        <a:t>0,02</a:t>
                      </a:r>
                    </a:p>
                  </a:txBody>
                  <a:tcPr marL="68580" marR="68580" marT="0" marB="0"/>
                </a:tc>
                <a:tc>
                  <a:txBody>
                    <a:bodyPr/>
                    <a:lstStyle/>
                    <a:p>
                      <a:pPr algn="just">
                        <a:lnSpc>
                          <a:spcPts val="1200"/>
                        </a:lnSpc>
                        <a:spcBef>
                          <a:spcPts val="600"/>
                        </a:spcBef>
                        <a:spcAft>
                          <a:spcPts val="0"/>
                        </a:spcAft>
                      </a:pPr>
                      <a:r>
                        <a:rPr lang="tr-TR" sz="1600" dirty="0">
                          <a:latin typeface="Times New Roman"/>
                          <a:ea typeface="Times New Roman"/>
                          <a:cs typeface="Times New Roman"/>
                        </a:rPr>
                        <a:t>0,50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48680"/>
            <a:ext cx="7886700" cy="5628283"/>
          </a:xfrm>
        </p:spPr>
        <p:txBody>
          <a:bodyPr>
            <a:normAutofit/>
          </a:bodyPr>
          <a:lstStyle/>
          <a:p>
            <a:r>
              <a:rPr lang="tr-TR" b="1" dirty="0"/>
              <a:t>ELEKTRİK VE HAVAGAZI TÜKETİMİ VERGİSİNİN </a:t>
            </a:r>
            <a:r>
              <a:rPr lang="tr-TR" b="1" dirty="0" smtClean="0"/>
              <a:t>ORANI</a:t>
            </a:r>
            <a:endParaRPr lang="tr-TR" dirty="0"/>
          </a:p>
          <a:p>
            <a:r>
              <a:rPr lang="tr-TR" sz="2800" dirty="0"/>
              <a:t>2464 sayılı Kanunun 38 inci maddesi</a:t>
            </a:r>
            <a:r>
              <a:rPr lang="tr-TR" sz="2800" dirty="0" smtClean="0"/>
              <a:t>; </a:t>
            </a:r>
            <a:r>
              <a:rPr lang="tr-TR" sz="2800" dirty="0"/>
              <a:t>elektrik ve havagazı tüketim vergisinin oranlarını düzenlemiştir. Buna göre;</a:t>
            </a:r>
          </a:p>
          <a:p>
            <a:r>
              <a:rPr lang="tr-TR" sz="2800" dirty="0"/>
              <a:t>a) İmal ve istihsal (Çıkarma, elde etme), taşıma, yükleme boşaltma, soğutma, telli ve telsiz telgraf ve telefon </a:t>
            </a:r>
            <a:r>
              <a:rPr lang="tr-TR" sz="2800" dirty="0" err="1"/>
              <a:t>müraselesi</a:t>
            </a:r>
            <a:r>
              <a:rPr lang="tr-TR" sz="2800" dirty="0"/>
              <a:t> (Haberleşme, mektuplaşma) işlerinde tüketilen elektriğin satış bedeli üzerinden yüzde 1,</a:t>
            </a:r>
          </a:p>
          <a:p>
            <a:r>
              <a:rPr lang="tr-TR" sz="2800" dirty="0"/>
              <a:t>b) (a) bendi dışında kalan maksatlar için tüketilen elektriğin satış bedeli üzerinden yüzde 5,</a:t>
            </a:r>
          </a:p>
          <a:p>
            <a:r>
              <a:rPr lang="tr-TR" sz="2800" dirty="0"/>
              <a:t>c) Havagazının satış bedeli üzerinden yüzde 5’tir</a:t>
            </a:r>
            <a:r>
              <a:rPr lang="tr-TR" sz="2800" dirty="0" smtClean="0"/>
              <a:t>.</a:t>
            </a:r>
          </a:p>
          <a:p>
            <a:endParaRPr lang="tr-TR" sz="2800" dirty="0"/>
          </a:p>
          <a:p>
            <a:endParaRPr lang="tr-TR" dirty="0"/>
          </a:p>
        </p:txBody>
      </p:sp>
    </p:spTree>
    <p:extLst>
      <p:ext uri="{BB962C8B-B14F-4D97-AF65-F5344CB8AC3E}">
        <p14:creationId xmlns:p14="http://schemas.microsoft.com/office/powerpoint/2010/main" val="2332857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normAutofit/>
          </a:bodyPr>
          <a:lstStyle/>
          <a:p>
            <a:r>
              <a:rPr lang="tr-TR" b="1" dirty="0"/>
              <a:t>DOĞALGAZ TÜKETİMİ VERGİYE TABİ MİDİR?</a:t>
            </a:r>
            <a:endParaRPr lang="tr-TR" dirty="0"/>
          </a:p>
          <a:p>
            <a:r>
              <a:rPr lang="tr-TR" dirty="0" smtClean="0"/>
              <a:t>2464 </a:t>
            </a:r>
            <a:r>
              <a:rPr lang="tr-TR" dirty="0"/>
              <a:t>sayılı Belediye Gelirleri Kanununun 34 üncü </a:t>
            </a:r>
            <a:r>
              <a:rPr lang="tr-TR" dirty="0" smtClean="0"/>
              <a:t>maddesi ile </a:t>
            </a:r>
            <a:r>
              <a:rPr lang="tr-TR" dirty="0"/>
              <a:t>belediye sınırları ve mücavir alanlar içinde elektrik ve havagazı tüketimi, Elektrik ve Havagazı Tüketim Vergisine tabi kılınmıştır.</a:t>
            </a:r>
          </a:p>
          <a:p>
            <a:r>
              <a:rPr lang="tr-TR" dirty="0"/>
              <a:t>Öte yandan, 2709 sayılı Türkiye Cumhuriyeti Anayasasının 73 üncü maddesinde;</a:t>
            </a:r>
          </a:p>
          <a:p>
            <a:r>
              <a:rPr lang="tr-TR" dirty="0" smtClean="0"/>
              <a:t>“</a:t>
            </a:r>
            <a:r>
              <a:rPr lang="tr-TR" b="1" dirty="0" smtClean="0"/>
              <a:t>Vergi</a:t>
            </a:r>
            <a:r>
              <a:rPr lang="tr-TR" b="1" dirty="0"/>
              <a:t>, resim, harç ve benzeri mali yükümlülükler kanunla konulur, değiştirilir veya kaldırılır</a:t>
            </a:r>
            <a:r>
              <a:rPr lang="tr-TR" dirty="0" smtClean="0"/>
              <a:t>....”</a:t>
            </a:r>
            <a:endParaRPr lang="tr-TR" dirty="0"/>
          </a:p>
          <a:p>
            <a:r>
              <a:rPr lang="tr-TR" dirty="0"/>
              <a:t>Hükmü yer almaktadır.</a:t>
            </a:r>
          </a:p>
          <a:p>
            <a:r>
              <a:rPr lang="tr-TR" dirty="0"/>
              <a:t>Anayasanın amir hükmü gereğince, doğalgaz tüketiminden vergi alınması, </a:t>
            </a:r>
            <a:r>
              <a:rPr lang="tr-TR" b="1" dirty="0"/>
              <a:t>ancak 2464 sayılı Kanunda yapılacak olan bir değişiklikle mümkündür</a:t>
            </a:r>
            <a:r>
              <a:rPr lang="tr-TR" dirty="0"/>
              <a:t>. </a:t>
            </a:r>
            <a:endParaRPr lang="tr-TR" dirty="0" smtClean="0"/>
          </a:p>
          <a:p>
            <a:endParaRPr lang="tr-TR" dirty="0"/>
          </a:p>
        </p:txBody>
      </p:sp>
    </p:spTree>
    <p:extLst>
      <p:ext uri="{BB962C8B-B14F-4D97-AF65-F5344CB8AC3E}">
        <p14:creationId xmlns:p14="http://schemas.microsoft.com/office/powerpoint/2010/main" val="3526977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471585"/>
          </a:xfrm>
        </p:spPr>
        <p:txBody>
          <a:bodyPr>
            <a:normAutofit fontScale="90000"/>
          </a:bodyPr>
          <a:lstStyle/>
          <a:p>
            <a:r>
              <a:rPr lang="tr-TR" sz="1800" dirty="0" smtClean="0"/>
              <a:t/>
            </a:r>
            <a:br>
              <a:rPr lang="tr-TR" sz="1800" dirty="0" smtClean="0"/>
            </a:br>
            <a:r>
              <a:rPr lang="tr-TR" sz="1800" dirty="0"/>
              <a:t/>
            </a:r>
            <a:br>
              <a:rPr lang="tr-TR" sz="1800" dirty="0"/>
            </a:br>
            <a:r>
              <a:rPr lang="tr-TR" sz="1800" dirty="0" smtClean="0"/>
              <a:t>YANGIN </a:t>
            </a:r>
            <a:r>
              <a:rPr lang="tr-TR" sz="1800" dirty="0"/>
              <a:t>SİGORTA VERGİSİ</a:t>
            </a:r>
            <a:r>
              <a:rPr lang="tr-TR" dirty="0"/>
              <a:t/>
            </a:r>
            <a:br>
              <a:rPr lang="tr-TR" dirty="0"/>
            </a:br>
            <a:endParaRPr lang="tr-TR" dirty="0"/>
          </a:p>
        </p:txBody>
      </p:sp>
      <p:sp>
        <p:nvSpPr>
          <p:cNvPr id="3" name="İçerik Yer Tutucusu 2"/>
          <p:cNvSpPr>
            <a:spLocks noGrp="1"/>
          </p:cNvSpPr>
          <p:nvPr>
            <p:ph idx="1"/>
          </p:nvPr>
        </p:nvSpPr>
        <p:spPr>
          <a:xfrm>
            <a:off x="628650" y="836712"/>
            <a:ext cx="7886700" cy="5340251"/>
          </a:xfrm>
        </p:spPr>
        <p:txBody>
          <a:bodyPr>
            <a:normAutofit/>
          </a:bodyPr>
          <a:lstStyle/>
          <a:p>
            <a:r>
              <a:rPr lang="tr-TR" dirty="0"/>
              <a:t>2464 sayılı Kanunun 40 </a:t>
            </a:r>
            <a:r>
              <a:rPr lang="tr-TR" dirty="0" err="1"/>
              <a:t>ıncı</a:t>
            </a:r>
            <a:r>
              <a:rPr lang="tr-TR" dirty="0"/>
              <a:t> maddesi ile, belediye sınırları ve mücavir alanlar içindeki menkul ve gayrimenkul mallar için yapılan yangın sigortaları dolayısıyla alınan primler; Yangın Sigortası Vergisine tabi tutulmuştur.</a:t>
            </a:r>
          </a:p>
          <a:p>
            <a:r>
              <a:rPr lang="tr-TR" b="1" dirty="0"/>
              <a:t>YANGIN SİGORTA VERGİSİNİN MÜKELLEFİ </a:t>
            </a:r>
            <a:r>
              <a:rPr lang="tr-TR" dirty="0" smtClean="0"/>
              <a:t>2464 </a:t>
            </a:r>
            <a:r>
              <a:rPr lang="tr-TR" dirty="0"/>
              <a:t>sayılı Belediye Gelirleri Kanununun 41 inci </a:t>
            </a:r>
            <a:r>
              <a:rPr lang="tr-TR" dirty="0" smtClean="0"/>
              <a:t>maddesine göre;</a:t>
            </a:r>
            <a:endParaRPr lang="tr-TR" dirty="0"/>
          </a:p>
          <a:p>
            <a:r>
              <a:rPr lang="tr-TR" dirty="0" smtClean="0"/>
              <a:t>Yangın </a:t>
            </a:r>
            <a:r>
              <a:rPr lang="tr-TR" dirty="0"/>
              <a:t>Sigortası Vergisinin mükellefi, sigorta işlemlerini yürüten şirketlerdir.</a:t>
            </a:r>
          </a:p>
          <a:p>
            <a:r>
              <a:rPr lang="tr-TR" dirty="0" smtClean="0"/>
              <a:t>şirketlerden </a:t>
            </a:r>
            <a:r>
              <a:rPr lang="tr-TR" b="1" dirty="0"/>
              <a:t>acentelik alarak </a:t>
            </a:r>
            <a:r>
              <a:rPr lang="tr-TR" dirty="0"/>
              <a:t>sigorta işlemleri yürüten acenteler mevcuttur. Bu durumda, yetkili acentelerin yürüttükleri yangın sigortası Poliçeleri üzerinden tahakkuk eden Yangın Sigorta Vergisi’nin sigorta şirketi mi yoksa acente tarafından mı ödenmesi gerektiği hususu akla gelebilir. 2464 sayılı Belediye Gelirler Kanunun 41 inci maddesinde yer alan “Yangın Sigortası Vergisini, Sigorta Şirketleri ödemekle mükelleftir.” Hükmüne göre Yangın Sigorta  Vergisinin mükellefi ilgili şirkettir. Ancak, ödemenin </a:t>
            </a:r>
            <a:r>
              <a:rPr lang="tr-TR" b="1" dirty="0"/>
              <a:t>bu şirket tarafından bizzat </a:t>
            </a:r>
            <a:r>
              <a:rPr lang="tr-TR" dirty="0"/>
              <a:t>veya onun adına </a:t>
            </a:r>
            <a:r>
              <a:rPr lang="tr-TR" b="1" dirty="0"/>
              <a:t>acente tarafından yapılabilmesi </a:t>
            </a:r>
            <a:r>
              <a:rPr lang="tr-TR" dirty="0"/>
              <a:t>mümkündür.</a:t>
            </a:r>
          </a:p>
          <a:p>
            <a:endParaRPr lang="tr-TR" dirty="0"/>
          </a:p>
        </p:txBody>
      </p:sp>
    </p:spTree>
    <p:extLst>
      <p:ext uri="{BB962C8B-B14F-4D97-AF65-F5344CB8AC3E}">
        <p14:creationId xmlns:p14="http://schemas.microsoft.com/office/powerpoint/2010/main" val="34402339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8640"/>
            <a:ext cx="7886700" cy="5988323"/>
          </a:xfrm>
        </p:spPr>
        <p:txBody>
          <a:bodyPr>
            <a:normAutofit lnSpcReduction="10000"/>
          </a:bodyPr>
          <a:lstStyle/>
          <a:p>
            <a:r>
              <a:rPr lang="tr-TR" b="1" dirty="0"/>
              <a:t>YANGIN SİGORTA VERGİSİNİN MATRAHI  VE ORANI </a:t>
            </a:r>
            <a:r>
              <a:rPr lang="tr-TR" dirty="0" smtClean="0"/>
              <a:t>2464 </a:t>
            </a:r>
            <a:r>
              <a:rPr lang="tr-TR" dirty="0"/>
              <a:t>sayılı Belediye Gelirleri Kanununun 42 </a:t>
            </a:r>
            <a:r>
              <a:rPr lang="tr-TR" dirty="0" err="1"/>
              <a:t>nci</a:t>
            </a:r>
            <a:r>
              <a:rPr lang="tr-TR" dirty="0"/>
              <a:t> maddesi;</a:t>
            </a:r>
          </a:p>
          <a:p>
            <a:r>
              <a:rPr lang="tr-TR" dirty="0" smtClean="0"/>
              <a:t>“</a:t>
            </a:r>
            <a:r>
              <a:rPr lang="tr-TR" b="1" dirty="0" smtClean="0"/>
              <a:t>Yangın </a:t>
            </a:r>
            <a:r>
              <a:rPr lang="tr-TR" b="1" dirty="0"/>
              <a:t>Sigortası Vergisinin matrahı, yapılan yangın sigorta muameleleri dolayısıyla alınan primlerin tutarıdır.</a:t>
            </a:r>
            <a:endParaRPr lang="tr-TR" dirty="0"/>
          </a:p>
          <a:p>
            <a:r>
              <a:rPr lang="tr-TR" b="1" dirty="0"/>
              <a:t>Sigorta şirketleri vergilendirme dönemi içinde iptal edilen yangın sigorta muamelelerine ait primleri, iptalin vuku bulduğu döneme ait matrahtan indirilebilirler.”</a:t>
            </a:r>
            <a:endParaRPr lang="tr-TR" dirty="0"/>
          </a:p>
          <a:p>
            <a:r>
              <a:rPr lang="tr-TR" dirty="0"/>
              <a:t>Hükmünü,</a:t>
            </a:r>
          </a:p>
          <a:p>
            <a:r>
              <a:rPr lang="tr-TR" dirty="0"/>
              <a:t>43 üncü maddesi;</a:t>
            </a:r>
          </a:p>
          <a:p>
            <a:r>
              <a:rPr lang="tr-TR" dirty="0" smtClean="0"/>
              <a:t>“</a:t>
            </a:r>
            <a:r>
              <a:rPr lang="tr-TR" b="1" dirty="0" smtClean="0"/>
              <a:t>Yangın </a:t>
            </a:r>
            <a:r>
              <a:rPr lang="tr-TR" b="1" dirty="0"/>
              <a:t>Sigortası Vergisinin nispeti yüzde 10'dur.”</a:t>
            </a:r>
            <a:endParaRPr lang="tr-TR" dirty="0"/>
          </a:p>
          <a:p>
            <a:r>
              <a:rPr lang="tr-TR" dirty="0" smtClean="0"/>
              <a:t>Hükmünü </a:t>
            </a:r>
            <a:r>
              <a:rPr lang="tr-TR" dirty="0"/>
              <a:t>taşımaktadır.</a:t>
            </a:r>
          </a:p>
          <a:p>
            <a:r>
              <a:rPr lang="tr-TR" dirty="0"/>
              <a:t>Kanunun 42 </a:t>
            </a:r>
            <a:r>
              <a:rPr lang="tr-TR" dirty="0" err="1"/>
              <a:t>nci</a:t>
            </a:r>
            <a:r>
              <a:rPr lang="tr-TR" dirty="0"/>
              <a:t> maddesi uyarınca,</a:t>
            </a:r>
            <a:r>
              <a:rPr lang="tr-TR" b="1" dirty="0"/>
              <a:t> </a:t>
            </a:r>
            <a:r>
              <a:rPr lang="tr-TR" dirty="0"/>
              <a:t>yapılan yangın sigorta işlemleri dolayısıyla alınan </a:t>
            </a:r>
            <a:r>
              <a:rPr lang="tr-TR" b="1" dirty="0"/>
              <a:t>primlerin tutarı</a:t>
            </a:r>
            <a:r>
              <a:rPr lang="tr-TR" dirty="0"/>
              <a:t>, Yangın Sigortası Vergisinin </a:t>
            </a:r>
            <a:r>
              <a:rPr lang="tr-TR" b="1" dirty="0"/>
              <a:t>matrahını oluşturmaktadır</a:t>
            </a:r>
            <a:r>
              <a:rPr lang="tr-TR" dirty="0"/>
              <a:t>. Vergilendirme dönemi içinde iptal edilen yangın sigorta işlemlerine ait primler, iptalin meydana geldiği döneme ait matrahtan indirilebilecektir.</a:t>
            </a:r>
          </a:p>
          <a:p>
            <a:r>
              <a:rPr lang="tr-TR" dirty="0"/>
              <a:t>Yangın sigorta vergisinin oranı Kanunun 43 üncü maddesiyle </a:t>
            </a:r>
            <a:r>
              <a:rPr lang="tr-TR" b="1" dirty="0"/>
              <a:t>yüzde 10 </a:t>
            </a:r>
            <a:r>
              <a:rPr lang="tr-TR" dirty="0"/>
              <a:t>olarak tespit edilmiştir.</a:t>
            </a:r>
          </a:p>
          <a:p>
            <a:endParaRPr lang="tr-TR" dirty="0"/>
          </a:p>
        </p:txBody>
      </p:sp>
    </p:spTree>
    <p:extLst>
      <p:ext uri="{BB962C8B-B14F-4D97-AF65-F5344CB8AC3E}">
        <p14:creationId xmlns:p14="http://schemas.microsoft.com/office/powerpoint/2010/main" val="17192403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04664"/>
            <a:ext cx="7886700" cy="5772299"/>
          </a:xfrm>
        </p:spPr>
        <p:txBody>
          <a:bodyPr>
            <a:normAutofit fontScale="92500"/>
          </a:bodyPr>
          <a:lstStyle/>
          <a:p>
            <a:r>
              <a:rPr lang="tr-TR" b="1" dirty="0"/>
              <a:t>YANGIN SİGORTASI VERGİSİNİN BEYANI VE </a:t>
            </a:r>
            <a:r>
              <a:rPr lang="tr-TR" b="1" dirty="0" smtClean="0"/>
              <a:t>ÖDEMESİ</a:t>
            </a:r>
            <a:endParaRPr lang="tr-TR" dirty="0"/>
          </a:p>
          <a:p>
            <a:r>
              <a:rPr lang="tr-TR" sz="3600" dirty="0"/>
              <a:t>2464 sayılı Belediye Gelirleri Kanununun 44 üncü </a:t>
            </a:r>
            <a:r>
              <a:rPr lang="tr-TR" sz="3600" dirty="0" smtClean="0"/>
              <a:t>maddesi kapsamında</a:t>
            </a:r>
            <a:r>
              <a:rPr lang="tr-TR" sz="3600" dirty="0"/>
              <a:t>; yangın sigorta vergisi mükellefleri, </a:t>
            </a:r>
            <a:r>
              <a:rPr lang="tr-TR" sz="3600" b="1" dirty="0"/>
              <a:t>bir ay içindeki vergiye tabi işlemlerini</a:t>
            </a:r>
            <a:r>
              <a:rPr lang="tr-TR" sz="3600" dirty="0"/>
              <a:t> ertesi </a:t>
            </a:r>
            <a:r>
              <a:rPr lang="tr-TR" sz="3600" b="1" dirty="0"/>
              <a:t>ayın 20 </a:t>
            </a:r>
            <a:r>
              <a:rPr lang="tr-TR" sz="3600" b="1" dirty="0" err="1"/>
              <a:t>nci</a:t>
            </a:r>
            <a:r>
              <a:rPr lang="tr-TR" sz="3600" b="1" dirty="0"/>
              <a:t> günü akşamına kadar bağlı bulundukları belediyeye bir beyanname ile bildirecekl</a:t>
            </a:r>
            <a:r>
              <a:rPr lang="tr-TR" sz="3600" dirty="0"/>
              <a:t>er ve hesaplanan </a:t>
            </a:r>
            <a:r>
              <a:rPr lang="tr-TR" sz="3600" b="1" dirty="0"/>
              <a:t>vergiyi aynı süre içinde ödeyeceklerdir</a:t>
            </a:r>
            <a:r>
              <a:rPr lang="tr-TR" sz="3600" dirty="0"/>
              <a:t>.  Beyannamelerin şekil ve içeriği </a:t>
            </a:r>
            <a:r>
              <a:rPr lang="tr-TR" sz="3600" dirty="0" smtClean="0"/>
              <a:t>İçişleri </a:t>
            </a:r>
            <a:r>
              <a:rPr lang="tr-TR" sz="3600" dirty="0"/>
              <a:t>Bakanlığı tarafından hazırlanarak 16 Eylül 1981 tarihli ve 17460 sayılı Resmi </a:t>
            </a:r>
            <a:r>
              <a:rPr lang="tr-TR" sz="3600" dirty="0" err="1"/>
              <a:t>Gazete’de</a:t>
            </a:r>
            <a:r>
              <a:rPr lang="tr-TR" sz="3600" dirty="0"/>
              <a:t> yayımlanmıştır. </a:t>
            </a:r>
            <a:endParaRPr lang="tr-TR" sz="3600" dirty="0" smtClean="0"/>
          </a:p>
          <a:p>
            <a:endParaRPr lang="tr-TR" sz="3600" dirty="0"/>
          </a:p>
        </p:txBody>
      </p:sp>
    </p:spTree>
    <p:extLst>
      <p:ext uri="{BB962C8B-B14F-4D97-AF65-F5344CB8AC3E}">
        <p14:creationId xmlns:p14="http://schemas.microsoft.com/office/powerpoint/2010/main" val="12836978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normAutofit fontScale="92500" lnSpcReduction="10000"/>
          </a:bodyPr>
          <a:lstStyle/>
          <a:p>
            <a:r>
              <a:rPr lang="tr-TR" dirty="0"/>
              <a:t>ÇEVRE TEMİZLİK VERGİSİ</a:t>
            </a:r>
          </a:p>
          <a:p>
            <a:pPr fontAlgn="base"/>
            <a:r>
              <a:rPr lang="tr-TR" dirty="0"/>
              <a:t>“</a:t>
            </a:r>
            <a:r>
              <a:rPr lang="tr-TR" b="1" dirty="0"/>
              <a:t>Mükerrer Madde 44 – (Değişik:25/12/2003 - 5035/41 </a:t>
            </a:r>
            <a:r>
              <a:rPr lang="tr-TR" b="1" dirty="0" err="1"/>
              <a:t>md.</a:t>
            </a:r>
            <a:r>
              <a:rPr lang="tr-TR" b="1" dirty="0"/>
              <a:t>) Belediye sınırları ve mücavir alanlar içinde bulunan ve </a:t>
            </a:r>
            <a:r>
              <a:rPr lang="tr-TR" b="1" dirty="0">
                <a:solidFill>
                  <a:srgbClr val="FF0000"/>
                </a:solidFill>
              </a:rPr>
              <a:t>belediyelerin çevre temizlik hizmetlerinden yararlanan konut, iş yeri ve diğer şekillerde kullanılan binalar çevre temizlik vergisine </a:t>
            </a:r>
            <a:r>
              <a:rPr lang="tr-TR" b="1" dirty="0"/>
              <a:t>tabidir.</a:t>
            </a:r>
            <a:endParaRPr lang="tr-TR" dirty="0"/>
          </a:p>
          <a:p>
            <a:pPr fontAlgn="base"/>
            <a:r>
              <a:rPr lang="tr-TR" b="1" dirty="0"/>
              <a:t>	Genel ve katma bütçeli idareler, il özel idareleri, belediyeler, köyler, bunların kuracakları birlikler, darülaceze ve benzeri kuruluşlar ve üniversiteler tarafından münhasıran hizmetlerinde kullanılan binalar, Kızılay Genel Merkezi ile şubeleri ve kampları, Kredi ve Yurtlar Kurumuna ait öğrenci yurtları, korumalı işyerleri ile umuma açık  ibadet yerleri, karşılıklı olmak şartıyla elçilik ve konsolosluk hizmetlerinde kullanılanlarla elçilerin ikametine mahsus olan binalar, milletlerarası kuruluşlar ve bunların temsilcilikleri tarafından kullanılan binalar ile bunların müştemilatı vergiye tâbi değildir.</a:t>
            </a:r>
            <a:endParaRPr lang="tr-TR" dirty="0"/>
          </a:p>
          <a:p>
            <a:pPr fontAlgn="base"/>
            <a:r>
              <a:rPr lang="tr-TR" b="1" dirty="0"/>
              <a:t>	Verginin mükellefi, binaları kullananlardır</a:t>
            </a:r>
            <a:r>
              <a:rPr lang="tr-TR" b="1" dirty="0">
                <a:solidFill>
                  <a:srgbClr val="FF0000"/>
                </a:solidFill>
              </a:rPr>
              <a:t>. Mükellefiyet binanın kullanımı ile başlar. </a:t>
            </a:r>
            <a:endParaRPr lang="tr-TR" dirty="0">
              <a:solidFill>
                <a:srgbClr val="FF0000"/>
              </a:solidFill>
            </a:endParaRPr>
          </a:p>
          <a:p>
            <a:pPr fontAlgn="base"/>
            <a:r>
              <a:rPr lang="tr-TR" b="1" dirty="0"/>
              <a:t>	(Değişik dördüncü fıkra: 30/12/2004-5281/18 </a:t>
            </a:r>
            <a:r>
              <a:rPr lang="tr-TR" b="1" dirty="0" err="1"/>
              <a:t>md.</a:t>
            </a:r>
            <a:r>
              <a:rPr lang="tr-TR" b="1" dirty="0"/>
              <a:t>) </a:t>
            </a:r>
            <a:r>
              <a:rPr lang="tr-TR" b="1" dirty="0">
                <a:solidFill>
                  <a:srgbClr val="FF0000"/>
                </a:solidFill>
              </a:rPr>
              <a:t>Konutlara ait çevre temizlik vergisi,</a:t>
            </a:r>
            <a:r>
              <a:rPr lang="tr-TR" b="1" dirty="0"/>
              <a:t> su tüketim miktarı esas alınmak suretiyle metreküp başına büyükşehirlerde 15 YKr, diğer yerlerde 12 YKr olarak hesaplanır.</a:t>
            </a:r>
            <a:endParaRPr lang="tr-TR" dirty="0"/>
          </a:p>
          <a:p>
            <a:pPr fontAlgn="base"/>
            <a:r>
              <a:rPr lang="tr-TR" b="1" dirty="0"/>
              <a:t>	(Değişik beşinci fıkra: 30/12/2004-5281/18 </a:t>
            </a:r>
            <a:r>
              <a:rPr lang="tr-TR" b="1" dirty="0" err="1"/>
              <a:t>md.</a:t>
            </a:r>
            <a:r>
              <a:rPr lang="tr-TR" b="1" dirty="0"/>
              <a:t>) İşyerleri ve diğer şekilde kullanılan binalara ait Çevre Temizlik Vergisi, aşağıdaki tarifeye göre alınır ve büyükşehirlerde % 25 artırımlı uygulanır</a:t>
            </a:r>
            <a:r>
              <a:rPr lang="tr-TR" b="1" dirty="0" smtClean="0"/>
              <a:t>.</a:t>
            </a:r>
          </a:p>
          <a:p>
            <a:pPr fontAlgn="base"/>
            <a:r>
              <a:rPr lang="tr-TR" b="1" dirty="0"/>
              <a:t>Yıllık Vergi Tutarı (YTL)</a:t>
            </a:r>
            <a:endParaRPr lang="tr-TR" dirty="0"/>
          </a:p>
          <a:p>
            <a:pPr fontAlgn="base"/>
            <a:endParaRPr lang="tr-TR" dirty="0"/>
          </a:p>
          <a:p>
            <a:endParaRPr lang="tr-TR" dirty="0"/>
          </a:p>
        </p:txBody>
      </p:sp>
    </p:spTree>
    <p:extLst>
      <p:ext uri="{BB962C8B-B14F-4D97-AF65-F5344CB8AC3E}">
        <p14:creationId xmlns:p14="http://schemas.microsoft.com/office/powerpoint/2010/main" val="2921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14558390"/>
              </p:ext>
            </p:extLst>
          </p:nvPr>
        </p:nvGraphicFramePr>
        <p:xfrm>
          <a:off x="755576" y="2132856"/>
          <a:ext cx="7848871" cy="2251519"/>
        </p:xfrm>
        <a:graphic>
          <a:graphicData uri="http://schemas.openxmlformats.org/drawingml/2006/table">
            <a:tbl>
              <a:tblPr>
                <a:tableStyleId>{5C22544A-7EE6-4342-B048-85BDC9FD1C3A}</a:tableStyleId>
              </a:tblPr>
              <a:tblGrid>
                <a:gridCol w="1637765"/>
                <a:gridCol w="1290059"/>
                <a:gridCol w="1290059"/>
                <a:gridCol w="1126171"/>
                <a:gridCol w="1126171"/>
                <a:gridCol w="1378646"/>
              </a:tblGrid>
              <a:tr h="56170">
                <a:tc>
                  <a:txBody>
                    <a:bodyPr/>
                    <a:lstStyle/>
                    <a:p>
                      <a:pPr algn="ctr" fontAlgn="base">
                        <a:lnSpc>
                          <a:spcPct val="115000"/>
                        </a:lnSpc>
                        <a:spcAft>
                          <a:spcPts val="0"/>
                        </a:spcAft>
                      </a:pPr>
                      <a:r>
                        <a:rPr lang="tr-TR" sz="900" u="sng">
                          <a:effectLst/>
                        </a:rPr>
                        <a:t>Bina Grupları</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u="sng">
                          <a:effectLst/>
                        </a:rPr>
                        <a:t>1. Derece</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u="sng">
                          <a:effectLst/>
                        </a:rPr>
                        <a:t>2. Derece</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u="sng">
                          <a:effectLst/>
                        </a:rPr>
                        <a:t>3. Derece</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u="sng">
                          <a:effectLst/>
                        </a:rPr>
                        <a:t>4. Derece</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u="sng">
                          <a:effectLst/>
                        </a:rPr>
                        <a:t>5. Derece</a:t>
                      </a:r>
                      <a:endParaRPr lang="tr-TR" sz="1000">
                        <a:effectLst/>
                        <a:latin typeface="Times New Roman" panose="02020603050405020304" pitchFamily="18" charset="0"/>
                        <a:ea typeface="Times New Roman" panose="02020603050405020304" pitchFamily="18" charset="0"/>
                      </a:endParaRPr>
                    </a:p>
                  </a:txBody>
                  <a:tcPr marL="44450" marR="44450" marT="0" marB="0"/>
                </a:tc>
              </a:tr>
              <a:tr h="284283">
                <a:tc>
                  <a:txBody>
                    <a:bodyPr/>
                    <a:lstStyle/>
                    <a:p>
                      <a:pPr algn="just" fontAlgn="base">
                        <a:lnSpc>
                          <a:spcPct val="115000"/>
                        </a:lnSpc>
                        <a:spcAft>
                          <a:spcPts val="0"/>
                        </a:spcAft>
                      </a:pPr>
                      <a:r>
                        <a:rPr lang="tr-TR" sz="900">
                          <a:effectLst/>
                        </a:rPr>
                        <a:t>1.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1.400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1.120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840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700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560</a:t>
                      </a:r>
                      <a:endParaRPr lang="tr-TR" sz="1000">
                        <a:effectLst/>
                        <a:latin typeface="Times New Roman" panose="02020603050405020304" pitchFamily="18" charset="0"/>
                        <a:ea typeface="Times New Roman" panose="02020603050405020304" pitchFamily="18" charset="0"/>
                      </a:endParaRPr>
                    </a:p>
                  </a:txBody>
                  <a:tcPr marL="44450" marR="44450" marT="0" marB="0"/>
                </a:tc>
              </a:tr>
              <a:tr h="216024">
                <a:tc>
                  <a:txBody>
                    <a:bodyPr/>
                    <a:lstStyle/>
                    <a:p>
                      <a:pPr algn="just" fontAlgn="base">
                        <a:lnSpc>
                          <a:spcPct val="115000"/>
                        </a:lnSpc>
                        <a:spcAft>
                          <a:spcPts val="0"/>
                        </a:spcAft>
                      </a:pPr>
                      <a:r>
                        <a:rPr lang="tr-TR" sz="900">
                          <a:effectLst/>
                        </a:rPr>
                        <a:t>2.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850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670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500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420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340</a:t>
                      </a:r>
                      <a:endParaRPr lang="tr-TR" sz="1000">
                        <a:effectLst/>
                        <a:latin typeface="Times New Roman" panose="02020603050405020304" pitchFamily="18" charset="0"/>
                        <a:ea typeface="Times New Roman" panose="02020603050405020304" pitchFamily="18" charset="0"/>
                      </a:endParaRPr>
                    </a:p>
                  </a:txBody>
                  <a:tcPr marL="44450" marR="44450" marT="0" marB="0"/>
                </a:tc>
              </a:tr>
              <a:tr h="216024">
                <a:tc>
                  <a:txBody>
                    <a:bodyPr/>
                    <a:lstStyle/>
                    <a:p>
                      <a:pPr algn="just" fontAlgn="base">
                        <a:lnSpc>
                          <a:spcPct val="115000"/>
                        </a:lnSpc>
                        <a:spcAft>
                          <a:spcPts val="0"/>
                        </a:spcAft>
                      </a:pPr>
                      <a:r>
                        <a:rPr lang="tr-TR" sz="900">
                          <a:effectLst/>
                        </a:rPr>
                        <a:t>3.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560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450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340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280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225</a:t>
                      </a:r>
                      <a:endParaRPr lang="tr-TR" sz="1000">
                        <a:effectLst/>
                        <a:latin typeface="Times New Roman" panose="02020603050405020304" pitchFamily="18" charset="0"/>
                        <a:ea typeface="Times New Roman" panose="02020603050405020304" pitchFamily="18" charset="0"/>
                      </a:endParaRPr>
                    </a:p>
                  </a:txBody>
                  <a:tcPr marL="44450" marR="44450" marT="0" marB="0"/>
                </a:tc>
              </a:tr>
              <a:tr h="288032">
                <a:tc>
                  <a:txBody>
                    <a:bodyPr/>
                    <a:lstStyle/>
                    <a:p>
                      <a:pPr algn="just" fontAlgn="base">
                        <a:lnSpc>
                          <a:spcPct val="115000"/>
                        </a:lnSpc>
                        <a:spcAft>
                          <a:spcPts val="0"/>
                        </a:spcAft>
                      </a:pPr>
                      <a:r>
                        <a:rPr lang="tr-TR" sz="900">
                          <a:effectLst/>
                        </a:rPr>
                        <a:t>4.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280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225</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170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140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115</a:t>
                      </a:r>
                      <a:endParaRPr lang="tr-TR" sz="1000">
                        <a:effectLst/>
                        <a:latin typeface="Times New Roman" panose="02020603050405020304" pitchFamily="18" charset="0"/>
                        <a:ea typeface="Times New Roman" panose="02020603050405020304" pitchFamily="18" charset="0"/>
                      </a:endParaRPr>
                    </a:p>
                  </a:txBody>
                  <a:tcPr marL="44450" marR="44450" marT="0" marB="0"/>
                </a:tc>
              </a:tr>
              <a:tr h="216024">
                <a:tc>
                  <a:txBody>
                    <a:bodyPr/>
                    <a:lstStyle/>
                    <a:p>
                      <a:pPr algn="just" fontAlgn="base">
                        <a:lnSpc>
                          <a:spcPct val="115000"/>
                        </a:lnSpc>
                        <a:spcAft>
                          <a:spcPts val="0"/>
                        </a:spcAft>
                      </a:pPr>
                      <a:r>
                        <a:rPr lang="tr-TR" sz="900">
                          <a:effectLst/>
                        </a:rPr>
                        <a:t>5.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170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140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100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85</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70</a:t>
                      </a:r>
                      <a:endParaRPr lang="tr-TR" sz="1000">
                        <a:effectLst/>
                        <a:latin typeface="Times New Roman" panose="02020603050405020304" pitchFamily="18" charset="0"/>
                        <a:ea typeface="Times New Roman" panose="02020603050405020304" pitchFamily="18" charset="0"/>
                      </a:endParaRPr>
                    </a:p>
                  </a:txBody>
                  <a:tcPr marL="44450" marR="44450" marT="0" marB="0"/>
                </a:tc>
              </a:tr>
              <a:tr h="288032">
                <a:tc>
                  <a:txBody>
                    <a:bodyPr/>
                    <a:lstStyle/>
                    <a:p>
                      <a:pPr algn="just" fontAlgn="base">
                        <a:lnSpc>
                          <a:spcPct val="115000"/>
                        </a:lnSpc>
                        <a:spcAft>
                          <a:spcPts val="0"/>
                        </a:spcAft>
                      </a:pPr>
                      <a:r>
                        <a:rPr lang="tr-TR" sz="900">
                          <a:effectLst/>
                        </a:rPr>
                        <a:t>6.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85</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70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50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40</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30</a:t>
                      </a:r>
                      <a:endParaRPr lang="tr-TR" sz="1000">
                        <a:effectLst/>
                        <a:latin typeface="Times New Roman" panose="02020603050405020304" pitchFamily="18" charset="0"/>
                        <a:ea typeface="Times New Roman" panose="02020603050405020304" pitchFamily="18" charset="0"/>
                      </a:endParaRPr>
                    </a:p>
                  </a:txBody>
                  <a:tcPr marL="44450" marR="44450" marT="0" marB="0"/>
                </a:tc>
              </a:tr>
              <a:tr h="595335">
                <a:tc>
                  <a:txBody>
                    <a:bodyPr/>
                    <a:lstStyle/>
                    <a:p>
                      <a:pPr algn="just" fontAlgn="base">
                        <a:lnSpc>
                          <a:spcPct val="115000"/>
                        </a:lnSpc>
                        <a:spcAft>
                          <a:spcPts val="0"/>
                        </a:spcAft>
                      </a:pPr>
                      <a:r>
                        <a:rPr lang="tr-TR" sz="900">
                          <a:effectLst/>
                        </a:rPr>
                        <a:t>7. Grup</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dirty="0">
                          <a:effectLst/>
                        </a:rPr>
                        <a:t>30</a:t>
                      </a:r>
                      <a:endParaRPr lang="tr-TR"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25</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18</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a:effectLst/>
                        </a:rPr>
                        <a:t>15</a:t>
                      </a:r>
                      <a:endParaRPr lang="tr-TR" sz="1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fontAlgn="base">
                        <a:lnSpc>
                          <a:spcPct val="115000"/>
                        </a:lnSpc>
                        <a:spcAft>
                          <a:spcPts val="0"/>
                        </a:spcAft>
                      </a:pPr>
                      <a:r>
                        <a:rPr lang="tr-TR" sz="900" dirty="0">
                          <a:effectLst/>
                        </a:rPr>
                        <a:t>12</a:t>
                      </a:r>
                      <a:endParaRPr lang="tr-TR" sz="1000" dirty="0">
                        <a:effectLst/>
                        <a:latin typeface="Times New Roman" panose="02020603050405020304" pitchFamily="18" charset="0"/>
                        <a:ea typeface="Times New Roman" panose="02020603050405020304" pitchFamily="18" charset="0"/>
                      </a:endParaRPr>
                    </a:p>
                  </a:txBody>
                  <a:tcPr marL="44450" marR="44450" marT="0" marB="0"/>
                </a:tc>
              </a:tr>
            </a:tbl>
          </a:graphicData>
        </a:graphic>
      </p:graphicFrame>
      <p:sp>
        <p:nvSpPr>
          <p:cNvPr id="5" name="Rectangle 1"/>
          <p:cNvSpPr>
            <a:spLocks noChangeArrowheads="1"/>
          </p:cNvSpPr>
          <p:nvPr/>
        </p:nvSpPr>
        <p:spPr bwMode="auto">
          <a:xfrm>
            <a:off x="-3181458" y="-303983"/>
            <a:ext cx="1594579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Yıllık Vergi Tutarı (YTL)</a:t>
            </a:r>
            <a:endParaRPr kumimoji="0" lang="tr-TR" altLang="tr-TR" sz="600" b="0" i="0" u="none" strike="noStrike" cap="none" normalizeH="0" baseline="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870454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615602"/>
          </a:xfrm>
        </p:spPr>
        <p:txBody>
          <a:bodyPr>
            <a:normAutofit/>
          </a:bodyPr>
          <a:lstStyle/>
          <a:p>
            <a:r>
              <a:rPr lang="tr-TR" sz="2400" dirty="0" smtClean="0"/>
              <a:t>Yıllık vergi tutarı (2016 yılı)</a:t>
            </a:r>
            <a:endParaRPr lang="tr-TR" sz="2400" dirty="0"/>
          </a:p>
        </p:txBody>
      </p:sp>
      <p:sp>
        <p:nvSpPr>
          <p:cNvPr id="3" name="İçerik Yer Tutucusu 2"/>
          <p:cNvSpPr>
            <a:spLocks noGrp="1"/>
          </p:cNvSpPr>
          <p:nvPr>
            <p:ph idx="1"/>
          </p:nvPr>
        </p:nvSpPr>
        <p:spPr>
          <a:xfrm>
            <a:off x="628650" y="1124744"/>
            <a:ext cx="7886700" cy="5052219"/>
          </a:xfrm>
        </p:spPr>
        <p:txBody>
          <a:bodyPr/>
          <a:lstStyle/>
          <a:p>
            <a:r>
              <a:rPr lang="tr-TR" sz="1800" dirty="0" smtClean="0"/>
              <a:t>25.12.2015 tarihli R. G. </a:t>
            </a:r>
            <a:r>
              <a:rPr lang="tr-TR" sz="1800" b="1" dirty="0"/>
              <a:t>BELEDİYE GELİRLERİ KANUNU GENEL TEBLİĞİ</a:t>
            </a:r>
            <a:endParaRPr lang="tr-TR" sz="1800" dirty="0"/>
          </a:p>
          <a:p>
            <a:r>
              <a:rPr lang="tr-TR" sz="1800" b="1" dirty="0"/>
              <a:t>(SERİ NO: 47</a:t>
            </a:r>
            <a:r>
              <a:rPr lang="tr-TR" sz="1800" b="1" dirty="0" smtClean="0"/>
              <a:t>) </a:t>
            </a:r>
            <a:r>
              <a:rPr lang="tr-TR" sz="1800" dirty="0"/>
              <a:t>Konutlara ait çevre temizlik vergisi; su tüketim miktarı esas alınmak suretiyle metreküp başına büyükşehir belediyelerinde </a:t>
            </a:r>
            <a:r>
              <a:rPr lang="tr-TR" sz="1800" dirty="0">
                <a:solidFill>
                  <a:srgbClr val="FF0000"/>
                </a:solidFill>
              </a:rPr>
              <a:t>27 </a:t>
            </a:r>
            <a:r>
              <a:rPr lang="tr-TR" sz="1800" dirty="0" smtClean="0">
                <a:solidFill>
                  <a:srgbClr val="FF0000"/>
                </a:solidFill>
              </a:rPr>
              <a:t>kuruş</a:t>
            </a:r>
            <a:r>
              <a:rPr lang="tr-TR" sz="1800" b="1" dirty="0" smtClean="0"/>
              <a:t> </a:t>
            </a:r>
            <a:r>
              <a:rPr lang="tr-TR" sz="1800" dirty="0"/>
              <a:t>İşyerleri ve diğer şekilde kullanılan binalara ait çevre temizlik vergisi, büyükşehir </a:t>
            </a:r>
            <a:r>
              <a:rPr lang="tr-TR" sz="1800" dirty="0" smtClean="0"/>
              <a:t>belediyelerinde</a:t>
            </a:r>
            <a:endParaRPr lang="tr-TR" sz="1800" dirty="0"/>
          </a:p>
          <a:p>
            <a:endParaRPr lang="tr-TR" dirty="0" smtClean="0"/>
          </a:p>
          <a:p>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2936054467"/>
              </p:ext>
            </p:extLst>
          </p:nvPr>
        </p:nvGraphicFramePr>
        <p:xfrm>
          <a:off x="628649" y="2420885"/>
          <a:ext cx="7399734" cy="3672410"/>
        </p:xfrm>
        <a:graphic>
          <a:graphicData uri="http://schemas.openxmlformats.org/drawingml/2006/table">
            <a:tbl>
              <a:tblPr firstRow="1" firstCol="1" bandRow="1">
                <a:tableStyleId>{5C22544A-7EE6-4342-B048-85BDC9FD1C3A}</a:tableStyleId>
              </a:tblPr>
              <a:tblGrid>
                <a:gridCol w="1233289"/>
                <a:gridCol w="1233289"/>
                <a:gridCol w="1233289"/>
                <a:gridCol w="1233289"/>
                <a:gridCol w="1233289"/>
                <a:gridCol w="1233289"/>
              </a:tblGrid>
              <a:tr h="804693">
                <a:tc rowSpan="2">
                  <a:txBody>
                    <a:bodyPr/>
                    <a:lstStyle/>
                    <a:p>
                      <a:pPr algn="ctr">
                        <a:lnSpc>
                          <a:spcPts val="1200"/>
                        </a:lnSpc>
                        <a:spcAft>
                          <a:spcPts val="0"/>
                        </a:spcAft>
                      </a:pPr>
                      <a:r>
                        <a:rPr lang="tr-TR" sz="900" dirty="0">
                          <a:effectLst/>
                        </a:rPr>
                        <a:t>Bina </a:t>
                      </a:r>
                      <a:br>
                        <a:rPr lang="tr-TR" sz="900" dirty="0">
                          <a:effectLst/>
                        </a:rPr>
                      </a:br>
                      <a:r>
                        <a:rPr lang="tr-TR" sz="900" dirty="0">
                          <a:effectLst/>
                        </a:rPr>
                        <a:t>Grupları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gridSpan="5">
                  <a:txBody>
                    <a:bodyPr/>
                    <a:lstStyle/>
                    <a:p>
                      <a:pPr algn="ctr">
                        <a:lnSpc>
                          <a:spcPts val="1200"/>
                        </a:lnSpc>
                        <a:spcAft>
                          <a:spcPts val="0"/>
                        </a:spcAft>
                      </a:pPr>
                      <a:r>
                        <a:rPr lang="tr-TR" sz="900">
                          <a:effectLst/>
                        </a:rPr>
                        <a:t>Bina Dereceleri ve Yıllık Vergi Tutarları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99605">
                <a:tc vMerge="1">
                  <a:txBody>
                    <a:bodyPr/>
                    <a:lstStyle/>
                    <a:p>
                      <a:endParaRPr lang="tr-TR"/>
                    </a:p>
                  </a:txBody>
                  <a:tcPr/>
                </a:tc>
                <a:tc>
                  <a:txBody>
                    <a:bodyPr/>
                    <a:lstStyle/>
                    <a:p>
                      <a:pPr algn="ctr">
                        <a:lnSpc>
                          <a:spcPts val="1200"/>
                        </a:lnSpc>
                        <a:spcAft>
                          <a:spcPts val="0"/>
                        </a:spcAft>
                      </a:pPr>
                      <a:r>
                        <a:rPr lang="tr-TR" sz="900">
                          <a:effectLst/>
                        </a:rPr>
                        <a:t>1. Derece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200"/>
                        </a:lnSpc>
                        <a:spcAft>
                          <a:spcPts val="0"/>
                        </a:spcAft>
                      </a:pPr>
                      <a:r>
                        <a:rPr lang="tr-TR" sz="900">
                          <a:effectLst/>
                        </a:rPr>
                        <a:t>2. Derece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200"/>
                        </a:lnSpc>
                        <a:spcAft>
                          <a:spcPts val="0"/>
                        </a:spcAft>
                      </a:pPr>
                      <a:r>
                        <a:rPr lang="tr-TR" sz="900">
                          <a:effectLst/>
                        </a:rPr>
                        <a:t>3. Derece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200"/>
                        </a:lnSpc>
                        <a:spcAft>
                          <a:spcPts val="0"/>
                        </a:spcAft>
                      </a:pPr>
                      <a:r>
                        <a:rPr lang="tr-TR" sz="900">
                          <a:effectLst/>
                        </a:rPr>
                        <a:t>4. Derece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200"/>
                        </a:lnSpc>
                        <a:spcAft>
                          <a:spcPts val="0"/>
                        </a:spcAft>
                      </a:pPr>
                      <a:r>
                        <a:rPr lang="tr-TR" sz="900">
                          <a:effectLst/>
                        </a:rPr>
                        <a:t>5. Derece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324016">
                <a:tc>
                  <a:txBody>
                    <a:bodyPr/>
                    <a:lstStyle/>
                    <a:p>
                      <a:pPr algn="ctr">
                        <a:lnSpc>
                          <a:spcPts val="1200"/>
                        </a:lnSpc>
                        <a:spcAft>
                          <a:spcPts val="0"/>
                        </a:spcAft>
                      </a:pPr>
                      <a:r>
                        <a:rPr lang="tr-TR" sz="900">
                          <a:effectLst/>
                        </a:rPr>
                        <a:t>1.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3.250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2.500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2.000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1.712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1.450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2.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2.000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1.500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1.250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862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3.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1.450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862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625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500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4.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625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500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375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325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250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5.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375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325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223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210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171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6.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210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171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112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100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72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324016">
                <a:tc>
                  <a:txBody>
                    <a:bodyPr/>
                    <a:lstStyle/>
                    <a:p>
                      <a:pPr algn="ctr">
                        <a:lnSpc>
                          <a:spcPts val="1200"/>
                        </a:lnSpc>
                        <a:spcAft>
                          <a:spcPts val="0"/>
                        </a:spcAft>
                      </a:pPr>
                      <a:r>
                        <a:rPr lang="tr-TR" sz="900">
                          <a:effectLst/>
                        </a:rPr>
                        <a:t>7. Grup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200"/>
                        </a:lnSpc>
                        <a:spcAft>
                          <a:spcPts val="0"/>
                        </a:spcAft>
                      </a:pPr>
                      <a:r>
                        <a:rPr lang="tr-TR" sz="900">
                          <a:effectLst/>
                        </a:rPr>
                        <a:t>72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57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40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a:effectLst/>
                        </a:rPr>
                        <a:t>33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ts val="1200"/>
                        </a:lnSpc>
                        <a:spcAft>
                          <a:spcPts val="0"/>
                        </a:spcAft>
                      </a:pPr>
                      <a:r>
                        <a:rPr lang="tr-TR" sz="900" dirty="0">
                          <a:effectLst/>
                        </a:rPr>
                        <a:t>26</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
        <p:nvSpPr>
          <p:cNvPr id="7" name="Rectangle 2"/>
          <p:cNvSpPr>
            <a:spLocks noChangeArrowheads="1"/>
          </p:cNvSpPr>
          <p:nvPr/>
        </p:nvSpPr>
        <p:spPr bwMode="auto">
          <a:xfrm>
            <a:off x="2409825" y="3154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9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56648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lstStyle/>
          <a:p>
            <a:pPr fontAlgn="base"/>
            <a:r>
              <a:rPr lang="tr-TR" b="1" dirty="0"/>
              <a:t>Belediyenin çevre temizlik hizmetlerinden yararlanan ancak, </a:t>
            </a:r>
            <a:r>
              <a:rPr lang="tr-TR" b="1" dirty="0">
                <a:solidFill>
                  <a:srgbClr val="FF0000"/>
                </a:solidFill>
              </a:rPr>
              <a:t>su ihtiyacını belediyece tesis edilmiş su şebekesi haricinden karşılayan </a:t>
            </a:r>
            <a:r>
              <a:rPr lang="tr-TR" b="1" dirty="0"/>
              <a:t>konutlara ilişkin çevre temizlik vergisi, yukarıdaki tarifenin </a:t>
            </a:r>
            <a:r>
              <a:rPr lang="tr-TR" b="1" dirty="0">
                <a:solidFill>
                  <a:srgbClr val="FF0000"/>
                </a:solidFill>
              </a:rPr>
              <a:t>yedinci grubunun belediye meclisince belirlenecek derecesi üzerinden</a:t>
            </a:r>
            <a:r>
              <a:rPr lang="tr-TR" b="1" dirty="0"/>
              <a:t> hesaplanır.</a:t>
            </a:r>
            <a:endParaRPr lang="tr-TR" dirty="0"/>
          </a:p>
          <a:p>
            <a:pPr fontAlgn="base"/>
            <a:r>
              <a:rPr lang="tr-TR" b="1" dirty="0"/>
              <a:t>Su tüketim miktarı esas alınmak suretiyle hesaplanan çevre temizlik vergisi,  su faturasında ayrıca gösterilmek suretiyle tahakkuk etmiş sayılır. Bu suretle tahakkuk eden vergi, su tüketim bedeli ile birlikte belediyelerce tahsil edilir. Su ve kanalizasyon hizmetleri ayrı bir kanunla düzenlenmiş bulunan büyük şehir belediye sınırları ve mücavir alanlardaki </a:t>
            </a:r>
            <a:r>
              <a:rPr lang="tr-TR" b="1" dirty="0">
                <a:solidFill>
                  <a:srgbClr val="FF0000"/>
                </a:solidFill>
              </a:rPr>
              <a:t>çevre temizlik vergisi ise 20.11.1981 tarihli ve 2560 sayılı Kanun hükümlerine göre kurulan su ve kanalizasyon idarelerince tahsil edilir</a:t>
            </a:r>
            <a:r>
              <a:rPr lang="tr-TR" b="1" dirty="0"/>
              <a:t>. </a:t>
            </a:r>
            <a:endParaRPr lang="tr-TR" dirty="0"/>
          </a:p>
          <a:p>
            <a:endParaRPr lang="tr-TR" dirty="0"/>
          </a:p>
        </p:txBody>
      </p:sp>
    </p:spTree>
    <p:extLst>
      <p:ext uri="{BB962C8B-B14F-4D97-AF65-F5344CB8AC3E}">
        <p14:creationId xmlns:p14="http://schemas.microsoft.com/office/powerpoint/2010/main" val="42116562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normAutofit fontScale="92500" lnSpcReduction="10000"/>
          </a:bodyPr>
          <a:lstStyle/>
          <a:p>
            <a:pPr fontAlgn="base"/>
            <a:r>
              <a:rPr lang="tr-TR" b="1" dirty="0"/>
              <a:t>İş yeri ve diğer şekillerde kullanılan binalara ait çevre temizlik vergisi, belediyelerce </a:t>
            </a:r>
            <a:r>
              <a:rPr lang="tr-TR" b="1" dirty="0">
                <a:solidFill>
                  <a:srgbClr val="FF0000"/>
                </a:solidFill>
              </a:rPr>
              <a:t>binaların tarifedeki derecelere intibak ettirilmesi </a:t>
            </a:r>
            <a:r>
              <a:rPr lang="tr-TR" b="1" dirty="0"/>
              <a:t>üzerine her yılın Ocak ayında yıllık tutarı itibarıyla tahakkuk etmiş sayılır. Tahakkuk eden vergi, bir defaya mahsus olmak üzere, belediyelerin ilan mahallerinde bir ay süreyle topluca ilan edilir. İş yeri ve diğer şekilde kullanılan binalarla ilgili olarak tahakkuk eden </a:t>
            </a:r>
            <a:r>
              <a:rPr lang="tr-TR" b="1" dirty="0">
                <a:solidFill>
                  <a:srgbClr val="FF0000"/>
                </a:solidFill>
              </a:rPr>
              <a:t>bu vergi, her yıl, emlak vergisinin taksit sürelerinde ödenir. </a:t>
            </a:r>
            <a:endParaRPr lang="tr-TR" dirty="0">
              <a:solidFill>
                <a:srgbClr val="FF0000"/>
              </a:solidFill>
            </a:endParaRPr>
          </a:p>
          <a:p>
            <a:pPr fontAlgn="base"/>
            <a:r>
              <a:rPr lang="tr-TR" b="1" dirty="0">
                <a:solidFill>
                  <a:srgbClr val="FF0000"/>
                </a:solidFill>
              </a:rPr>
              <a:t>Su ve kanalizasyon idareleri </a:t>
            </a:r>
            <a:r>
              <a:rPr lang="tr-TR" b="1" dirty="0"/>
              <a:t>büyük şehir dahilindeki her ilçe </a:t>
            </a:r>
            <a:r>
              <a:rPr lang="tr-TR" b="1" dirty="0" smtClean="0"/>
              <a:t>belediyesinin </a:t>
            </a:r>
            <a:r>
              <a:rPr lang="tr-TR" b="1" dirty="0"/>
              <a:t>belediye ve mücavir alan sınırları içinde bulunan konutlara ilişkin olarak tahsil ettiği </a:t>
            </a:r>
            <a:r>
              <a:rPr lang="tr-TR" b="1" dirty="0">
                <a:solidFill>
                  <a:srgbClr val="FF0000"/>
                </a:solidFill>
              </a:rPr>
              <a:t>çevre temizlik vergisi </a:t>
            </a:r>
            <a:r>
              <a:rPr lang="tr-TR" b="1" dirty="0"/>
              <a:t>ile bu verginin süresinde ödenmemesi nedeniyle tahsil ettiği gecikme zammının yüzde seksenini tahsilatı takip eden ayın yirminci günü akşamına kadar </a:t>
            </a:r>
            <a:r>
              <a:rPr lang="tr-TR" b="1" dirty="0">
                <a:solidFill>
                  <a:srgbClr val="FF0000"/>
                </a:solidFill>
              </a:rPr>
              <a:t>bir bildirim ile ilgili belediyeye bildirerek aynı süre içinde öder.</a:t>
            </a:r>
            <a:r>
              <a:rPr lang="tr-TR" b="1" dirty="0"/>
              <a:t> Tahsil edilen vergi ve gecikme zammının yüzde </a:t>
            </a:r>
            <a:r>
              <a:rPr lang="tr-TR" b="1" dirty="0">
                <a:solidFill>
                  <a:srgbClr val="FF0000"/>
                </a:solidFill>
              </a:rPr>
              <a:t>yirmisini ise münhasıran çöp imha tesislerinin kuruluş ve işletmelerinde kullanılmak üzere büyük şehir belediyesinin hesabına tahsilatı takip eden ayın yirminci günü akşamına kadar aktarır</a:t>
            </a:r>
            <a:r>
              <a:rPr lang="tr-TR" b="1" dirty="0"/>
              <a:t>. Büyük şehir belediye sınırları içinde bulunan belediyelerin kendileri tarafından tahsil edilen çevre temizlik vergisinin yüzde yirmisi aynı esaslar çerçevesinde </a:t>
            </a:r>
            <a:r>
              <a:rPr lang="tr-TR" b="1" dirty="0">
                <a:solidFill>
                  <a:srgbClr val="FF0000"/>
                </a:solidFill>
              </a:rPr>
              <a:t>büyük şehir belediyelerine aktarılır</a:t>
            </a:r>
            <a:r>
              <a:rPr lang="tr-TR" b="1" dirty="0"/>
              <a:t>.</a:t>
            </a:r>
            <a:endParaRPr lang="tr-TR" dirty="0"/>
          </a:p>
          <a:p>
            <a:pPr fontAlgn="base"/>
            <a:r>
              <a:rPr lang="tr-TR" b="1" dirty="0"/>
              <a:t>Tahsil ettiği vergiyi veya gecikme zammını yukarıda belirtilen süre içinde ilgili belediyeye yatırmayan idarelerden, bu tutarlar 6183 sayılı Amme Alacaklarının Tahsil Usulü Hakkında Kanun hükümlerine göre gecikme zammı tatbik edilerek tahsil edilir.</a:t>
            </a:r>
            <a:endParaRPr lang="tr-TR" dirty="0"/>
          </a:p>
          <a:p>
            <a:endParaRPr lang="tr-TR" dirty="0"/>
          </a:p>
        </p:txBody>
      </p:sp>
    </p:spTree>
    <p:extLst>
      <p:ext uri="{BB962C8B-B14F-4D97-AF65-F5344CB8AC3E}">
        <p14:creationId xmlns:p14="http://schemas.microsoft.com/office/powerpoint/2010/main" val="52283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01266"/>
          </a:xfrm>
        </p:spPr>
        <p:txBody>
          <a:bodyPr>
            <a:normAutofit/>
          </a:bodyPr>
          <a:lstStyle/>
          <a:p>
            <a:r>
              <a:rPr lang="tr-TR" sz="1800" dirty="0" smtClean="0"/>
              <a:t>Vergi tarifesinin uygulanmasındaki esaslar </a:t>
            </a:r>
            <a:endParaRPr lang="tr-TR" sz="1800" dirty="0"/>
          </a:p>
        </p:txBody>
      </p:sp>
      <p:sp>
        <p:nvSpPr>
          <p:cNvPr id="3" name="2 İçerik Yer Tutucusu"/>
          <p:cNvSpPr>
            <a:spLocks noGrp="1"/>
          </p:cNvSpPr>
          <p:nvPr>
            <p:ph idx="1"/>
          </p:nvPr>
        </p:nvSpPr>
        <p:spPr>
          <a:xfrm>
            <a:off x="457200" y="1124744"/>
            <a:ext cx="8229600" cy="5330064"/>
          </a:xfrm>
        </p:spPr>
        <p:txBody>
          <a:bodyPr>
            <a:normAutofit/>
          </a:bodyPr>
          <a:lstStyle/>
          <a:p>
            <a:r>
              <a:rPr lang="tr-TR" dirty="0" smtClean="0"/>
              <a:t>             a) Metrekare üzerinden yapılan hesaplamalarda, yarım metrekareye kadar olan kesirler yarım metrekareye, yarım metrekareyi aşanlar ise tam metrekareye tamamlanır.</a:t>
            </a:r>
          </a:p>
          <a:p>
            <a:r>
              <a:rPr lang="tr-TR" dirty="0" smtClean="0"/>
              <a:t>             b) </a:t>
            </a:r>
            <a:r>
              <a:rPr lang="tr-TR" dirty="0" err="1" smtClean="0"/>
              <a:t>Herhangibir</a:t>
            </a:r>
            <a:r>
              <a:rPr lang="tr-TR" dirty="0" smtClean="0"/>
              <a:t> yüzeye yazılmak, takılmak veya çizilmek suretiyle yapılan ilan ve reklamlarda </a:t>
            </a:r>
            <a:r>
              <a:rPr lang="tr-TR" dirty="0" smtClean="0">
                <a:solidFill>
                  <a:srgbClr val="FF0000"/>
                </a:solidFill>
              </a:rPr>
              <a:t>yazı ve resimlerin kapladığı alanın y</a:t>
            </a:r>
            <a:r>
              <a:rPr lang="tr-TR" dirty="0" smtClean="0"/>
              <a:t>üzölçümü esas alınır.</a:t>
            </a:r>
          </a:p>
          <a:p>
            <a:r>
              <a:rPr lang="tr-TR" dirty="0" smtClean="0"/>
              <a:t>             c) Çok cepheli ilan ve reklamlarda metrekare hesabı her cephe için ayrı ayrı nazara alınır,</a:t>
            </a:r>
          </a:p>
          <a:p>
            <a:r>
              <a:rPr lang="tr-TR" dirty="0" smtClean="0"/>
              <a:t>             d) Vergi tarifesinin 1, 2 ve 4 üncü bentlerinde belirtilen ilan ve reklamların süresi 6 aydan; 3 üncü bendinde belirtilen ilan ve reklamın süresi 1 haftadan az olursa vergi miktarının yarısı alınır. 6 ayı geçen süreler 1 yıl, hafta kesirleri de tam hafta sayılır.</a:t>
            </a:r>
          </a:p>
          <a:p>
            <a:r>
              <a:rPr lang="tr-TR" dirty="0" smtClean="0"/>
              <a:t>             e) Vergi tarifesinin 5 ve 6 </a:t>
            </a:r>
            <a:r>
              <a:rPr lang="tr-TR" dirty="0" err="1" smtClean="0"/>
              <a:t>ncı</a:t>
            </a:r>
            <a:r>
              <a:rPr lang="tr-TR" dirty="0" smtClean="0"/>
              <a:t> bentlerinde yer alan ve çok nüsha olarak basılan ilan ve reklamlar üzerinde basımevinin ticari unvanı, adresi ve kaç nüsha olarak basıldığı ayrıca belirtilir. </a:t>
            </a:r>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lstStyle/>
          <a:p>
            <a:pPr fontAlgn="base"/>
            <a:r>
              <a:rPr lang="tr-TR" b="1" dirty="0"/>
              <a:t>Bu maddenin dördüncü ve beşinci fıkralarında yer alan tutarlar, her yıl yeniden değerleme oranında artırılır. Bu tutarların belirlenmesinde, vergi tutarlarının yüzde beşini aşmayan kesirleri dikkate alınmaz.  </a:t>
            </a:r>
            <a:endParaRPr lang="tr-TR" dirty="0"/>
          </a:p>
          <a:p>
            <a:pPr fontAlgn="base"/>
            <a:r>
              <a:rPr lang="tr-TR" b="1" dirty="0"/>
              <a:t>Bakanlar Kurulu; beşinci fıkradaki tarifede yer alan bina gruplarını belirlemeye ve bu maddenin dördüncü ve beşinci fıkralarında yer alan tutarları yöreler, belediyelerin nüfusları ve bina grupları itibarıyla ayrı ayrı dörtte birine kadar indirmeye veya yarısına kadar artırmaya yetkilidir.</a:t>
            </a:r>
            <a:endParaRPr lang="tr-TR" dirty="0"/>
          </a:p>
          <a:p>
            <a:pPr fontAlgn="base"/>
            <a:r>
              <a:rPr lang="tr-TR" b="1" dirty="0">
                <a:solidFill>
                  <a:srgbClr val="FF0000"/>
                </a:solidFill>
              </a:rPr>
              <a:t>Belediye meclisleri</a:t>
            </a:r>
            <a:r>
              <a:rPr lang="tr-TR" b="1" dirty="0"/>
              <a:t>, bulundukları mahallin sosyal ve ekonomik farklılıkları ile büyüklüklerini de dikkate alarak binaların </a:t>
            </a:r>
            <a:r>
              <a:rPr lang="tr-TR" b="1" dirty="0">
                <a:solidFill>
                  <a:srgbClr val="FF0000"/>
                </a:solidFill>
              </a:rPr>
              <a:t>hangi dereceye gireceğini tespit etmeye yetkilidir.</a:t>
            </a:r>
            <a:endParaRPr lang="tr-TR" dirty="0">
              <a:solidFill>
                <a:srgbClr val="FF0000"/>
              </a:solidFill>
            </a:endParaRPr>
          </a:p>
          <a:p>
            <a:r>
              <a:rPr lang="tr-TR" b="1" dirty="0"/>
              <a:t>Maliye Bakanlığı, mükellefiyetle ilgili olarak bildirim verdirmeye ve buna ilişkin usulleri belirlemeye, İçişleri Bakanlığının da görüşünü alarak bu maddenin </a:t>
            </a:r>
            <a:r>
              <a:rPr lang="tr-TR" b="1" dirty="0" smtClean="0"/>
              <a:t>uygulanmasına</a:t>
            </a:r>
            <a:r>
              <a:rPr lang="tr-TR" b="1" dirty="0"/>
              <a:t> ilişkin usul ve esasları belirlemeye yetkilidir.”</a:t>
            </a:r>
            <a:endParaRPr lang="tr-TR" dirty="0"/>
          </a:p>
          <a:p>
            <a:endParaRPr lang="tr-TR" dirty="0"/>
          </a:p>
        </p:txBody>
      </p:sp>
    </p:spTree>
    <p:extLst>
      <p:ext uri="{BB962C8B-B14F-4D97-AF65-F5344CB8AC3E}">
        <p14:creationId xmlns:p14="http://schemas.microsoft.com/office/powerpoint/2010/main" val="23061469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endParaRPr lang="tr-TR" sz="6600" dirty="0" smtClean="0"/>
          </a:p>
          <a:p>
            <a:pPr marL="0" indent="0" algn="ctr">
              <a:buNone/>
            </a:pPr>
            <a:endParaRPr lang="tr-TR" sz="6600" dirty="0"/>
          </a:p>
          <a:p>
            <a:pPr marL="0" indent="0" algn="ctr">
              <a:buNone/>
            </a:pPr>
            <a:r>
              <a:rPr lang="tr-TR" sz="6600" dirty="0" smtClean="0"/>
              <a:t>BELEDİYE HARÇLARI</a:t>
            </a:r>
            <a:endParaRPr lang="tr-TR" sz="6600" dirty="0"/>
          </a:p>
        </p:txBody>
      </p:sp>
    </p:spTree>
    <p:extLst>
      <p:ext uri="{BB962C8B-B14F-4D97-AF65-F5344CB8AC3E}">
        <p14:creationId xmlns:p14="http://schemas.microsoft.com/office/powerpoint/2010/main" val="23599966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4"/>
          </a:xfrm>
        </p:spPr>
        <p:txBody>
          <a:bodyPr>
            <a:normAutofit fontScale="90000"/>
          </a:bodyPr>
          <a:lstStyle/>
          <a:p>
            <a:r>
              <a:rPr lang="tr-TR" sz="2800" dirty="0" smtClean="0"/>
              <a:t/>
            </a:r>
            <a:br>
              <a:rPr lang="tr-TR" sz="2800" dirty="0" smtClean="0"/>
            </a:br>
            <a:r>
              <a:rPr lang="tr-TR" sz="2800" dirty="0" smtClean="0"/>
              <a:t>İŞGAL </a:t>
            </a:r>
            <a:r>
              <a:rPr lang="tr-TR" sz="2800" dirty="0"/>
              <a:t>HARCI</a:t>
            </a:r>
            <a:r>
              <a:rPr lang="tr-TR" dirty="0"/>
              <a:t/>
            </a:r>
            <a:br>
              <a:rPr lang="tr-TR" dirty="0"/>
            </a:br>
            <a:endParaRPr lang="tr-TR" dirty="0"/>
          </a:p>
        </p:txBody>
      </p:sp>
      <p:sp>
        <p:nvSpPr>
          <p:cNvPr id="3" name="İçerik Yer Tutucusu 2"/>
          <p:cNvSpPr>
            <a:spLocks noGrp="1"/>
          </p:cNvSpPr>
          <p:nvPr>
            <p:ph idx="1"/>
          </p:nvPr>
        </p:nvSpPr>
        <p:spPr>
          <a:xfrm>
            <a:off x="628650" y="980728"/>
            <a:ext cx="7886700" cy="5472608"/>
          </a:xfrm>
        </p:spPr>
        <p:txBody>
          <a:bodyPr>
            <a:normAutofit fontScale="92500"/>
          </a:bodyPr>
          <a:lstStyle/>
          <a:p>
            <a:r>
              <a:rPr lang="tr-TR" dirty="0"/>
              <a:t>2464 sayılı Belediye Gelirleri Kanununun 52 </a:t>
            </a:r>
            <a:r>
              <a:rPr lang="tr-TR" dirty="0" err="1"/>
              <a:t>nci</a:t>
            </a:r>
            <a:r>
              <a:rPr lang="tr-TR" dirty="0"/>
              <a:t> </a:t>
            </a:r>
            <a:r>
              <a:rPr lang="tr-TR" dirty="0" smtClean="0"/>
              <a:t>maddesi uyarınca belediye </a:t>
            </a:r>
            <a:r>
              <a:rPr lang="tr-TR" dirty="0"/>
              <a:t>sınırları içinde bulunan; </a:t>
            </a:r>
          </a:p>
          <a:p>
            <a:r>
              <a:rPr lang="tr-TR" dirty="0"/>
              <a:t>- Pazar veya panayır kurulan yerlerin, meydanların, mezat yerlerinin her türlü mal ve hayvan satıcıları tarafından işgali, </a:t>
            </a:r>
          </a:p>
          <a:p>
            <a:r>
              <a:rPr lang="tr-TR" dirty="0"/>
              <a:t>- Yol, meydan, pazar, iskele, köprü gibi umuma ait yerlerden bir kısmının herhangi bir maksat için işgali,</a:t>
            </a:r>
          </a:p>
          <a:p>
            <a:r>
              <a:rPr lang="tr-TR" dirty="0"/>
              <a:t>- Motorlu kara taşıtlarının park etmeleri için il trafik komisyonlarının olumlu görüşü alınarak belediyelerce şehir merkezlerinde tesis edilen ve işletilen mahallerin çalışma saatleri içinde, taşıtlar tarafından işgali (Bisiklet ve motosikletler hariç) İşgal Harcına </a:t>
            </a:r>
            <a:r>
              <a:rPr lang="tr-TR" dirty="0" smtClean="0"/>
              <a:t>tabidir.</a:t>
            </a:r>
            <a:endParaRPr lang="tr-TR" dirty="0"/>
          </a:p>
          <a:p>
            <a:r>
              <a:rPr lang="tr-TR" dirty="0"/>
              <a:t>Sayılan yerler, satış yapmak veya sair maksatlarla ve yetkili mercilerden </a:t>
            </a:r>
            <a:r>
              <a:rPr lang="tr-TR" dirty="0">
                <a:solidFill>
                  <a:srgbClr val="FF0000"/>
                </a:solidFill>
              </a:rPr>
              <a:t>usulüne uygun izin alınarak geçici olarak işgal edilebilecektir</a:t>
            </a:r>
            <a:r>
              <a:rPr lang="tr-TR" dirty="0"/>
              <a:t>. Buraların izinsiz işgalleri işgal harcı ödeme mükellefiyeti ortadan kaldırmamaktadır.</a:t>
            </a:r>
          </a:p>
          <a:p>
            <a:r>
              <a:rPr lang="tr-TR" dirty="0"/>
              <a:t>Ayrıca, bu maddeye 3.3.2004 yılında 5101 sayılı Kanunun 3 üncü maddesiyle eklenen fıkra uyarınca;</a:t>
            </a:r>
            <a:r>
              <a:rPr lang="tr-TR" b="1" dirty="0"/>
              <a:t> </a:t>
            </a:r>
            <a:r>
              <a:rPr lang="tr-TR" dirty="0"/>
              <a:t>5846 sayılı Fikir ve Sanat Eserleri Kanunu kapsamında korunan eser, icra ve yapımların tespit edildiği kitap, kaset, CD, VCD ve DVD gibi taşıyıcı materyallerin </a:t>
            </a:r>
            <a:r>
              <a:rPr lang="tr-TR" dirty="0">
                <a:solidFill>
                  <a:srgbClr val="FF0000"/>
                </a:solidFill>
              </a:rPr>
              <a:t>pazar veya panayır kurulan yerlerde, yol, meydan, iskele, köprü gibi umuma ait yerlerde satışına izin verilmeyecektir</a:t>
            </a:r>
            <a:r>
              <a:rPr lang="tr-TR" dirty="0"/>
              <a:t>.</a:t>
            </a:r>
          </a:p>
          <a:p>
            <a:endParaRPr lang="tr-TR" dirty="0"/>
          </a:p>
        </p:txBody>
      </p:sp>
    </p:spTree>
    <p:extLst>
      <p:ext uri="{BB962C8B-B14F-4D97-AF65-F5344CB8AC3E}">
        <p14:creationId xmlns:p14="http://schemas.microsoft.com/office/powerpoint/2010/main" val="24845645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60649"/>
            <a:ext cx="7886700" cy="648072"/>
          </a:xfrm>
        </p:spPr>
        <p:txBody>
          <a:bodyPr/>
          <a:lstStyle/>
          <a:p>
            <a:r>
              <a:rPr lang="tr-TR" dirty="0" smtClean="0"/>
              <a:t>İşgal harcının mükellefi</a:t>
            </a:r>
            <a:endParaRPr lang="tr-TR" dirty="0"/>
          </a:p>
        </p:txBody>
      </p:sp>
      <p:sp>
        <p:nvSpPr>
          <p:cNvPr id="3" name="İçerik Yer Tutucusu 2"/>
          <p:cNvSpPr>
            <a:spLocks noGrp="1"/>
          </p:cNvSpPr>
          <p:nvPr>
            <p:ph idx="1"/>
          </p:nvPr>
        </p:nvSpPr>
        <p:spPr>
          <a:xfrm>
            <a:off x="628650" y="980728"/>
            <a:ext cx="7886700" cy="5196235"/>
          </a:xfrm>
        </p:spPr>
        <p:txBody>
          <a:bodyPr>
            <a:normAutofit fontScale="70000" lnSpcReduction="20000"/>
          </a:bodyPr>
          <a:lstStyle/>
          <a:p>
            <a:pPr fontAlgn="base"/>
            <a:r>
              <a:rPr lang="tr-TR" dirty="0"/>
              <a:t>2464 sayılı Belediye Gelirleri </a:t>
            </a:r>
            <a:r>
              <a:rPr lang="tr-TR" dirty="0" smtClean="0"/>
              <a:t>Kanunu</a:t>
            </a:r>
          </a:p>
          <a:p>
            <a:pPr fontAlgn="base"/>
            <a:r>
              <a:rPr lang="tr-TR" dirty="0" smtClean="0"/>
              <a:t>“</a:t>
            </a:r>
            <a:r>
              <a:rPr lang="tr-TR" sz="4000" i="1" dirty="0"/>
              <a:t>Mükellef:</a:t>
            </a:r>
            <a:endParaRPr lang="tr-TR" sz="4000" dirty="0"/>
          </a:p>
          <a:p>
            <a:pPr fontAlgn="base"/>
            <a:r>
              <a:rPr lang="tr-TR" sz="4000" b="1" i="1" dirty="0"/>
              <a:t>Madde 53 – </a:t>
            </a:r>
            <a:r>
              <a:rPr lang="tr-TR" sz="4000" i="1" dirty="0"/>
              <a:t>İşgal Harcını, işgali harca tabi yerleri 52 </a:t>
            </a:r>
            <a:r>
              <a:rPr lang="tr-TR" sz="4000" i="1" dirty="0" err="1"/>
              <a:t>nci</a:t>
            </a:r>
            <a:r>
              <a:rPr lang="tr-TR" sz="4000" i="1" dirty="0"/>
              <a:t> maddede yazılı maksatlarla işgal edenler ödemekle mükelleftir</a:t>
            </a:r>
            <a:r>
              <a:rPr lang="tr-TR" sz="4000" dirty="0" smtClean="0"/>
              <a:t>.”</a:t>
            </a:r>
          </a:p>
          <a:p>
            <a:r>
              <a:rPr lang="tr-TR" sz="4000" dirty="0"/>
              <a:t>- Pazar veya panayır kurulan yerlerin, meydanların, mezat yerlerinin,</a:t>
            </a:r>
          </a:p>
          <a:p>
            <a:r>
              <a:rPr lang="tr-TR" sz="4000" dirty="0"/>
              <a:t>- Yol, meydan, pazar, iskele, köprü gibi umuma ait yerlerden bir kısmının,</a:t>
            </a:r>
          </a:p>
          <a:p>
            <a:r>
              <a:rPr lang="tr-TR" sz="4000" dirty="0"/>
              <a:t>- Motorlu kara taşıtlarının park etmeleri için il trafik komisyonlarının olumlu görüşü alınarak belediyelerce şehir merkezlerinde tesis edilen ve işletilen mahallerin,</a:t>
            </a:r>
          </a:p>
          <a:p>
            <a:pPr fontAlgn="base"/>
            <a:r>
              <a:rPr lang="tr-TR" sz="4000" dirty="0"/>
              <a:t>satış yapmak, park yapmak vb. maksatlarla işgal edenlerdir. </a:t>
            </a:r>
          </a:p>
          <a:p>
            <a:pPr fontAlgn="base"/>
            <a:endParaRPr lang="tr-TR" sz="4000" dirty="0"/>
          </a:p>
          <a:p>
            <a:endParaRPr lang="tr-TR" sz="4000" dirty="0"/>
          </a:p>
        </p:txBody>
      </p:sp>
    </p:spTree>
    <p:extLst>
      <p:ext uri="{BB962C8B-B14F-4D97-AF65-F5344CB8AC3E}">
        <p14:creationId xmlns:p14="http://schemas.microsoft.com/office/powerpoint/2010/main" val="989747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İşgal harcının istisnaları</a:t>
            </a:r>
            <a:endParaRPr lang="tr-TR" dirty="0"/>
          </a:p>
        </p:txBody>
      </p:sp>
      <p:sp>
        <p:nvSpPr>
          <p:cNvPr id="3" name="İçerik Yer Tutucusu 2"/>
          <p:cNvSpPr>
            <a:spLocks noGrp="1"/>
          </p:cNvSpPr>
          <p:nvPr>
            <p:ph idx="1"/>
          </p:nvPr>
        </p:nvSpPr>
        <p:spPr/>
        <p:txBody>
          <a:bodyPr>
            <a:normAutofit fontScale="92500" lnSpcReduction="20000"/>
          </a:bodyPr>
          <a:lstStyle/>
          <a:p>
            <a:r>
              <a:rPr lang="tr-TR" dirty="0"/>
              <a:t>2464 sayılı Kanunun 54 üncü </a:t>
            </a:r>
            <a:r>
              <a:rPr lang="tr-TR" dirty="0" smtClean="0"/>
              <a:t>maddesi;  </a:t>
            </a:r>
          </a:p>
          <a:p>
            <a:r>
              <a:rPr lang="tr-TR" sz="4400" dirty="0" smtClean="0"/>
              <a:t>genel </a:t>
            </a:r>
            <a:r>
              <a:rPr lang="tr-TR" sz="4400" dirty="0"/>
              <a:t>ve katma bütçeli </a:t>
            </a:r>
            <a:r>
              <a:rPr lang="tr-TR" sz="4400" dirty="0" smtClean="0"/>
              <a:t>idareler, il </a:t>
            </a:r>
            <a:r>
              <a:rPr lang="tr-TR" sz="4400" dirty="0"/>
              <a:t>özel idareleri, </a:t>
            </a:r>
            <a:r>
              <a:rPr lang="tr-TR" sz="4400" dirty="0" smtClean="0"/>
              <a:t>belediye </a:t>
            </a:r>
            <a:r>
              <a:rPr lang="tr-TR" sz="4400" dirty="0"/>
              <a:t>ve köylerin ve bunların teşkil ettikleri birliklere ait </a:t>
            </a:r>
            <a:r>
              <a:rPr lang="tr-TR" sz="4400" b="1" dirty="0"/>
              <a:t>kara taşıtlarının işgalleri </a:t>
            </a:r>
            <a:r>
              <a:rPr lang="tr-TR" sz="4400" dirty="0"/>
              <a:t>ile ilgili mevzuata uygun olarak </a:t>
            </a:r>
            <a:r>
              <a:rPr lang="tr-TR" sz="4400" b="1" dirty="0"/>
              <a:t>kara ticari taşıtlarının beklemelerine tahsis edilen yerlerin bu taşıtlarca işgallerini </a:t>
            </a:r>
            <a:r>
              <a:rPr lang="tr-TR" sz="4400" dirty="0"/>
              <a:t>işgal harcından </a:t>
            </a:r>
            <a:r>
              <a:rPr lang="tr-TR" sz="4400" b="1" dirty="0"/>
              <a:t>istisna tutmuştur.</a:t>
            </a:r>
          </a:p>
          <a:p>
            <a:endParaRPr lang="tr-TR" sz="4400" dirty="0"/>
          </a:p>
        </p:txBody>
      </p:sp>
    </p:spTree>
    <p:extLst>
      <p:ext uri="{BB962C8B-B14F-4D97-AF65-F5344CB8AC3E}">
        <p14:creationId xmlns:p14="http://schemas.microsoft.com/office/powerpoint/2010/main" val="2905507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687609"/>
          </a:xfrm>
        </p:spPr>
        <p:txBody>
          <a:bodyPr/>
          <a:lstStyle/>
          <a:p>
            <a:r>
              <a:rPr lang="tr-TR" dirty="0" smtClean="0"/>
              <a:t>İşgal Harcının Tarifesi</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4254064740"/>
              </p:ext>
            </p:extLst>
          </p:nvPr>
        </p:nvGraphicFramePr>
        <p:xfrm>
          <a:off x="899592" y="1196753"/>
          <a:ext cx="7056784" cy="3998881"/>
        </p:xfrm>
        <a:graphic>
          <a:graphicData uri="http://schemas.openxmlformats.org/drawingml/2006/table">
            <a:tbl>
              <a:tblPr firstRow="1" firstCol="1" bandRow="1">
                <a:tableStyleId>{5C22544A-7EE6-4342-B048-85BDC9FD1C3A}</a:tableStyleId>
              </a:tblPr>
              <a:tblGrid>
                <a:gridCol w="3859852"/>
                <a:gridCol w="3196932"/>
              </a:tblGrid>
              <a:tr h="1351876">
                <a:tc>
                  <a:txBody>
                    <a:bodyPr/>
                    <a:lstStyle/>
                    <a:p>
                      <a:pPr algn="just">
                        <a:lnSpc>
                          <a:spcPct val="115000"/>
                        </a:lnSpc>
                        <a:spcBef>
                          <a:spcPts val="600"/>
                        </a:spcBef>
                        <a:spcAft>
                          <a:spcPts val="0"/>
                        </a:spcAft>
                      </a:pPr>
                      <a:r>
                        <a:rPr lang="tr-TR" sz="1100">
                          <a:effectLst/>
                        </a:rPr>
                        <a:t>- Pazar veya panayır kurulan yerlerin, meydanların, mezat yerlerinin her türlü mal ve hayvan satıcıları tarafından işgali, </a:t>
                      </a:r>
                      <a:endParaRPr lang="tr-TR" sz="900">
                        <a:effectLst/>
                      </a:endParaRPr>
                    </a:p>
                    <a:p>
                      <a:pPr algn="just">
                        <a:lnSpc>
                          <a:spcPct val="115000"/>
                        </a:lnSpc>
                        <a:spcBef>
                          <a:spcPts val="600"/>
                        </a:spcBef>
                        <a:spcAft>
                          <a:spcPts val="0"/>
                        </a:spcAft>
                      </a:pPr>
                      <a:r>
                        <a:rPr lang="tr-TR" sz="1100">
                          <a:effectLst/>
                        </a:rPr>
                        <a:t>- Yol, meydan, pazar, iskele, köprü gibi umuma ait yerlerden bir kısmının herhangi bir maksat için işgali,</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algn="just">
                        <a:lnSpc>
                          <a:spcPct val="115000"/>
                        </a:lnSpc>
                        <a:spcBef>
                          <a:spcPts val="600"/>
                        </a:spcBef>
                        <a:spcAft>
                          <a:spcPts val="0"/>
                        </a:spcAft>
                      </a:pPr>
                      <a:r>
                        <a:rPr lang="tr-TR" sz="1100">
                          <a:effectLst/>
                        </a:rPr>
                        <a:t> </a:t>
                      </a:r>
                      <a:endParaRPr lang="tr-TR" sz="1000">
                        <a:effectLst/>
                      </a:endParaRPr>
                    </a:p>
                    <a:p>
                      <a:pPr algn="just">
                        <a:lnSpc>
                          <a:spcPct val="115000"/>
                        </a:lnSpc>
                        <a:spcBef>
                          <a:spcPts val="600"/>
                        </a:spcBef>
                        <a:spcAft>
                          <a:spcPts val="0"/>
                        </a:spcAft>
                      </a:pPr>
                      <a:r>
                        <a:rPr lang="tr-TR" sz="1100">
                          <a:effectLst/>
                        </a:rPr>
                        <a:t>Günlük her metre kare için</a:t>
                      </a:r>
                      <a:endParaRPr lang="tr-TR" sz="1000">
                        <a:effectLst/>
                      </a:endParaRPr>
                    </a:p>
                    <a:p>
                      <a:pPr algn="just">
                        <a:lnSpc>
                          <a:spcPct val="115000"/>
                        </a:lnSpc>
                        <a:spcBef>
                          <a:spcPts val="600"/>
                        </a:spcBef>
                        <a:spcAft>
                          <a:spcPts val="0"/>
                        </a:spcAft>
                      </a:pPr>
                      <a:r>
                        <a:rPr lang="tr-TR" sz="1100">
                          <a:effectLst/>
                        </a:rPr>
                        <a:t> 0,5 – 2,5 TL</a:t>
                      </a:r>
                      <a:endParaRPr lang="tr-TR" sz="1000">
                        <a:effectLst/>
                        <a:latin typeface="Times New Roman" panose="02020603050405020304" pitchFamily="18" charset="0"/>
                        <a:ea typeface="Times New Roman" panose="02020603050405020304" pitchFamily="18" charset="0"/>
                      </a:endParaRPr>
                    </a:p>
                  </a:txBody>
                  <a:tcPr marL="68580" marR="68580" marT="0" marB="0"/>
                </a:tc>
              </a:tr>
              <a:tr h="1241587">
                <a:tc>
                  <a:txBody>
                    <a:bodyPr/>
                    <a:lstStyle/>
                    <a:p>
                      <a:pPr algn="just">
                        <a:lnSpc>
                          <a:spcPct val="115000"/>
                        </a:lnSpc>
                        <a:spcBef>
                          <a:spcPts val="600"/>
                        </a:spcBef>
                        <a:spcAft>
                          <a:spcPts val="0"/>
                        </a:spcAft>
                      </a:pPr>
                      <a:r>
                        <a:rPr lang="tr-TR" sz="1100">
                          <a:effectLst/>
                        </a:rPr>
                        <a:t>Pazar veya panayır kurulan yerlerin, meydanların, mezat yerlerinin her türlü mal ve hayvan satıcıları tarafından işgalinde </a:t>
                      </a:r>
                      <a:endParaRPr lang="tr-TR" sz="900">
                        <a:effectLst/>
                        <a:latin typeface="New York"/>
                        <a:ea typeface="Arial Unicode MS" panose="020B0604020202020204" pitchFamily="34" charset="-128"/>
                        <a:cs typeface="Arial Unicode MS" panose="020B0604020202020204" pitchFamily="34" charset="-128"/>
                      </a:endParaRPr>
                    </a:p>
                  </a:txBody>
                  <a:tcPr marL="68580" marR="68580" marT="0" marB="0"/>
                </a:tc>
                <a:tc>
                  <a:txBody>
                    <a:bodyPr/>
                    <a:lstStyle/>
                    <a:p>
                      <a:pPr marL="179705">
                        <a:lnSpc>
                          <a:spcPct val="200000"/>
                        </a:lnSpc>
                        <a:spcBef>
                          <a:spcPts val="600"/>
                        </a:spcBef>
                        <a:spcAft>
                          <a:spcPts val="0"/>
                        </a:spcAft>
                      </a:pPr>
                      <a:r>
                        <a:rPr lang="tr-TR" sz="1100">
                          <a:effectLst/>
                        </a:rPr>
                        <a:t>Satışı yapılan küçükbaş hayvan başına  0,5-2,5 TL arasında,</a:t>
                      </a:r>
                      <a:endParaRPr lang="tr-TR" sz="1000">
                        <a:effectLst/>
                      </a:endParaRPr>
                    </a:p>
                    <a:p>
                      <a:pPr algn="just">
                        <a:lnSpc>
                          <a:spcPct val="115000"/>
                        </a:lnSpc>
                        <a:spcBef>
                          <a:spcPts val="600"/>
                        </a:spcBef>
                        <a:spcAft>
                          <a:spcPts val="0"/>
                        </a:spcAft>
                      </a:pPr>
                      <a:r>
                        <a:rPr lang="tr-TR" sz="1100">
                          <a:effectLst/>
                        </a:rPr>
                        <a:t>Satışı yapılan büyükbaş hayvan başına 1-5 TL arasında</a:t>
                      </a:r>
                      <a:endParaRPr lang="tr-TR" sz="1000">
                        <a:effectLst/>
                        <a:latin typeface="Times New Roman" panose="02020603050405020304" pitchFamily="18" charset="0"/>
                        <a:ea typeface="Times New Roman" panose="02020603050405020304" pitchFamily="18" charset="0"/>
                      </a:endParaRPr>
                    </a:p>
                  </a:txBody>
                  <a:tcPr marL="68580" marR="68580" marT="0" marB="0"/>
                </a:tc>
              </a:tr>
              <a:tr h="1405418">
                <a:tc>
                  <a:txBody>
                    <a:bodyPr/>
                    <a:lstStyle/>
                    <a:p>
                      <a:pPr algn="just">
                        <a:lnSpc>
                          <a:spcPct val="115000"/>
                        </a:lnSpc>
                        <a:spcBef>
                          <a:spcPts val="600"/>
                        </a:spcBef>
                        <a:spcAft>
                          <a:spcPts val="0"/>
                        </a:spcAft>
                      </a:pPr>
                      <a:r>
                        <a:rPr lang="tr-TR" sz="1100">
                          <a:effectLst/>
                        </a:rPr>
                        <a:t>Motorlu kara taşıtlarının işgali (Bisiklet ve motosikletler hariç)</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179705">
                        <a:lnSpc>
                          <a:spcPct val="200000"/>
                        </a:lnSpc>
                        <a:spcBef>
                          <a:spcPts val="600"/>
                        </a:spcBef>
                        <a:spcAft>
                          <a:spcPts val="0"/>
                        </a:spcAft>
                      </a:pPr>
                      <a:r>
                        <a:rPr lang="tr-TR" sz="1100" dirty="0">
                          <a:effectLst/>
                        </a:rPr>
                        <a:t>Her taşıttan beher saat için  0,25-1,25 arasında,</a:t>
                      </a:r>
                      <a:endParaRPr lang="tr-TR" sz="1000" dirty="0">
                        <a:effectLst/>
                      </a:endParaRPr>
                    </a:p>
                    <a:p>
                      <a:pPr algn="just">
                        <a:lnSpc>
                          <a:spcPct val="115000"/>
                        </a:lnSpc>
                        <a:spcBef>
                          <a:spcPts val="600"/>
                        </a:spcBef>
                        <a:spcAft>
                          <a:spcPts val="0"/>
                        </a:spcAft>
                      </a:pPr>
                      <a:r>
                        <a:rPr lang="tr-TR" sz="1100" dirty="0">
                          <a:effectLst/>
                        </a:rPr>
                        <a:t>Parkmetre çalıştırılan yerlerde beher saat için 05,-2,5 TL arasında,</a:t>
                      </a:r>
                      <a:endParaRPr lang="tr-TR"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7" name="Rectangle 2"/>
          <p:cNvSpPr>
            <a:spLocks noChangeArrowheads="1"/>
          </p:cNvSpPr>
          <p:nvPr/>
        </p:nvSpPr>
        <p:spPr bwMode="auto">
          <a:xfrm>
            <a:off x="-2776899" y="-32208"/>
            <a:ext cx="14121414" cy="48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151548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76672"/>
            <a:ext cx="7886700" cy="5700291"/>
          </a:xfrm>
        </p:spPr>
        <p:txBody>
          <a:bodyPr>
            <a:normAutofit/>
          </a:bodyPr>
          <a:lstStyle/>
          <a:p>
            <a:r>
              <a:rPr lang="tr-TR" sz="3600" b="1" dirty="0"/>
              <a:t>İŞGAL </a:t>
            </a:r>
            <a:r>
              <a:rPr lang="tr-TR" sz="3600" b="1" dirty="0" smtClean="0"/>
              <a:t>HARCININ TAHSİLİ</a:t>
            </a:r>
          </a:p>
          <a:p>
            <a:r>
              <a:rPr lang="tr-TR" sz="3600" dirty="0" smtClean="0"/>
              <a:t>2464 </a:t>
            </a:r>
            <a:r>
              <a:rPr lang="tr-TR" sz="3600" dirty="0"/>
              <a:t>sayılı Kanunun 57 </a:t>
            </a:r>
            <a:r>
              <a:rPr lang="tr-TR" sz="3600" dirty="0" err="1"/>
              <a:t>nci</a:t>
            </a:r>
            <a:r>
              <a:rPr lang="tr-TR" sz="3600" dirty="0"/>
              <a:t> maddesinde;</a:t>
            </a:r>
          </a:p>
          <a:p>
            <a:r>
              <a:rPr lang="tr-TR" sz="3600" dirty="0"/>
              <a:t>“</a:t>
            </a:r>
            <a:r>
              <a:rPr lang="tr-TR" sz="3600" i="1" dirty="0"/>
              <a:t>Harcın ödenmesi:</a:t>
            </a:r>
            <a:endParaRPr lang="tr-TR" sz="3600" dirty="0"/>
          </a:p>
          <a:p>
            <a:pPr marL="0" indent="0">
              <a:buNone/>
            </a:pPr>
            <a:r>
              <a:rPr lang="tr-TR" sz="3600" i="1" dirty="0" smtClean="0"/>
              <a:t>	Madde </a:t>
            </a:r>
            <a:r>
              <a:rPr lang="tr-TR" sz="3600" i="1" dirty="0"/>
              <a:t>57 – İşgal harcı </a:t>
            </a:r>
            <a:r>
              <a:rPr lang="tr-TR" sz="3600" b="1" i="1" dirty="0"/>
              <a:t>belediyelerin yetkili kılacakları memur veya kişilerce makbuz karşılığında tahsil </a:t>
            </a:r>
            <a:r>
              <a:rPr lang="tr-TR" sz="3600" i="1" dirty="0"/>
              <a:t>edilir</a:t>
            </a:r>
            <a:r>
              <a:rPr lang="tr-TR" sz="3600" b="1" dirty="0"/>
              <a:t>.”</a:t>
            </a:r>
            <a:endParaRPr lang="tr-TR" sz="3600" dirty="0"/>
          </a:p>
          <a:p>
            <a:r>
              <a:rPr lang="tr-TR" sz="3600" dirty="0"/>
              <a:t>Hükmü bulunmaktadır</a:t>
            </a:r>
            <a:r>
              <a:rPr lang="tr-TR" sz="3600" dirty="0" smtClean="0"/>
              <a:t>.</a:t>
            </a:r>
            <a:endParaRPr lang="tr-TR" sz="3600" dirty="0"/>
          </a:p>
        </p:txBody>
      </p:sp>
    </p:spTree>
    <p:extLst>
      <p:ext uri="{BB962C8B-B14F-4D97-AF65-F5344CB8AC3E}">
        <p14:creationId xmlns:p14="http://schemas.microsoft.com/office/powerpoint/2010/main" val="8078644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04664"/>
            <a:ext cx="7886700" cy="5772299"/>
          </a:xfrm>
        </p:spPr>
        <p:txBody>
          <a:bodyPr>
            <a:normAutofit fontScale="92500" lnSpcReduction="20000"/>
          </a:bodyPr>
          <a:lstStyle/>
          <a:p>
            <a:pPr marL="0" indent="0">
              <a:buNone/>
            </a:pPr>
            <a:r>
              <a:rPr lang="tr-TR" sz="2800" dirty="0" smtClean="0"/>
              <a:t>Büyükşehir belediyelerinde işgal harcı;</a:t>
            </a:r>
          </a:p>
          <a:p>
            <a:pPr marL="0" indent="0">
              <a:buNone/>
            </a:pPr>
            <a:r>
              <a:rPr lang="tr-TR" sz="2800" dirty="0" smtClean="0"/>
              <a:t>5216 </a:t>
            </a:r>
            <a:r>
              <a:rPr lang="tr-TR" sz="2800" dirty="0"/>
              <a:t>sayılı Kanunun 23 üncü maddesinin birinci fıkrasının (d) bendinde </a:t>
            </a:r>
            <a:endParaRPr lang="tr-TR" sz="2800" dirty="0" smtClean="0"/>
          </a:p>
          <a:p>
            <a:pPr marL="0" indent="0">
              <a:buNone/>
            </a:pPr>
            <a:r>
              <a:rPr lang="tr-TR" sz="2800" dirty="0" smtClean="0"/>
              <a:t>“</a:t>
            </a:r>
            <a:r>
              <a:rPr lang="tr-TR" sz="2800" dirty="0"/>
              <a:t>Büyükşehir belediyesine bırakılan sosyal ve kültürel tesisler, spor, eğlence ve dinlenme yerleri ile yeşil sahalar içinde tahsil edilecek her türlü belediye vergi, resim ve harçlar” </a:t>
            </a:r>
            <a:r>
              <a:rPr lang="tr-TR" sz="2800" dirty="0" smtClean="0"/>
              <a:t>hükmü,</a:t>
            </a:r>
          </a:p>
          <a:p>
            <a:pPr marL="0" indent="0">
              <a:buNone/>
            </a:pPr>
            <a:r>
              <a:rPr lang="tr-TR" sz="2800" dirty="0" smtClean="0"/>
              <a:t>27 </a:t>
            </a:r>
            <a:r>
              <a:rPr lang="tr-TR" sz="2800" dirty="0" err="1"/>
              <a:t>nci</a:t>
            </a:r>
            <a:r>
              <a:rPr lang="tr-TR" sz="2800" dirty="0"/>
              <a:t> </a:t>
            </a:r>
            <a:r>
              <a:rPr lang="tr-TR" sz="2800" dirty="0" smtClean="0"/>
              <a:t>maddesine göre, </a:t>
            </a:r>
            <a:r>
              <a:rPr lang="tr-TR" sz="2800" dirty="0"/>
              <a:t>büyükşehir belediyelerinde meydan, bulvar, cadde, yol, sokak, park, spor ve kültürel tesislerin büyükşehir belediyesi ile büyükşehir kapsamındaki diğer belediyeler arasında dağılımına ilişkin esaslar büyükşehir belediye meclisi tarafından belirlenecektir</a:t>
            </a:r>
            <a:r>
              <a:rPr lang="tr-TR" sz="2800" dirty="0" smtClean="0"/>
              <a:t>.</a:t>
            </a:r>
          </a:p>
          <a:p>
            <a:pPr marL="0" indent="0">
              <a:buNone/>
            </a:pPr>
            <a:r>
              <a:rPr lang="tr-TR" sz="2800" dirty="0" smtClean="0"/>
              <a:t>Buna göre; </a:t>
            </a:r>
            <a:r>
              <a:rPr lang="tr-TR" sz="2800" dirty="0"/>
              <a:t>Büyükşehir belediyesine bırakılan sosyal ve kültürel tesisler, spor, eğlence ve dinlenme yerleri ile yeşil </a:t>
            </a:r>
            <a:r>
              <a:rPr lang="tr-TR" sz="2800" dirty="0" smtClean="0"/>
              <a:t>sahalar ve büyükşehir belediyesine ait meydan, bulvar, caddelerdeki işgal harçları büyükşehir belediyesince tahsil edilecektir.</a:t>
            </a:r>
            <a:endParaRPr lang="tr-TR" sz="2800" dirty="0"/>
          </a:p>
          <a:p>
            <a:endParaRPr lang="tr-TR" sz="2800" dirty="0"/>
          </a:p>
        </p:txBody>
      </p:sp>
    </p:spTree>
    <p:extLst>
      <p:ext uri="{BB962C8B-B14F-4D97-AF65-F5344CB8AC3E}">
        <p14:creationId xmlns:p14="http://schemas.microsoft.com/office/powerpoint/2010/main" val="38705717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4"/>
          </a:xfrm>
        </p:spPr>
        <p:txBody>
          <a:bodyPr>
            <a:normAutofit/>
          </a:bodyPr>
          <a:lstStyle/>
          <a:p>
            <a:r>
              <a:rPr lang="tr-TR" sz="1400" dirty="0"/>
              <a:t>TATİL GÜNLERİNCE ÇALIŞMA RUHSATI HARCI</a:t>
            </a:r>
          </a:p>
        </p:txBody>
      </p:sp>
      <p:sp>
        <p:nvSpPr>
          <p:cNvPr id="3" name="İçerik Yer Tutucusu 2"/>
          <p:cNvSpPr>
            <a:spLocks noGrp="1"/>
          </p:cNvSpPr>
          <p:nvPr>
            <p:ph idx="1"/>
          </p:nvPr>
        </p:nvSpPr>
        <p:spPr>
          <a:xfrm>
            <a:off x="628650" y="908721"/>
            <a:ext cx="7886700" cy="5268242"/>
          </a:xfrm>
        </p:spPr>
        <p:txBody>
          <a:bodyPr>
            <a:normAutofit/>
          </a:bodyPr>
          <a:lstStyle/>
          <a:p>
            <a:r>
              <a:rPr lang="tr-TR" sz="3600" dirty="0"/>
              <a:t>2464 sayılı Belediye Gelirleri Kanununun 58 inci </a:t>
            </a:r>
            <a:r>
              <a:rPr lang="tr-TR" sz="3600" dirty="0" smtClean="0"/>
              <a:t>maddesi;</a:t>
            </a:r>
            <a:endParaRPr lang="tr-TR" sz="3600" dirty="0"/>
          </a:p>
          <a:p>
            <a:r>
              <a:rPr lang="tr-TR" sz="3600" dirty="0" smtClean="0"/>
              <a:t>“</a:t>
            </a:r>
            <a:r>
              <a:rPr lang="tr-TR" sz="3600" i="1" dirty="0" smtClean="0"/>
              <a:t>Hafta </a:t>
            </a:r>
            <a:r>
              <a:rPr lang="tr-TR" sz="3600" i="1" dirty="0"/>
              <a:t>tatili ve ulusal bayram günlerinde çalışmaları belediyelerce izne bağlı işyerlerine ruhsat verilmesi, Tatil Günlerinde Çalışma Ruhsatı Harcına tabidir.</a:t>
            </a:r>
            <a:r>
              <a:rPr lang="tr-TR" sz="3600" b="1" dirty="0"/>
              <a:t>” </a:t>
            </a:r>
            <a:endParaRPr lang="tr-TR" sz="3600" dirty="0"/>
          </a:p>
          <a:p>
            <a:endParaRPr lang="tr-TR" sz="3600" dirty="0"/>
          </a:p>
        </p:txBody>
      </p:sp>
    </p:spTree>
    <p:extLst>
      <p:ext uri="{BB962C8B-B14F-4D97-AF65-F5344CB8AC3E}">
        <p14:creationId xmlns:p14="http://schemas.microsoft.com/office/powerpoint/2010/main" val="33674050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a:bodyPr>
          <a:lstStyle/>
          <a:p>
            <a:r>
              <a:rPr lang="tr-TR" sz="2800" i="1" dirty="0"/>
              <a:t>Mükellef:</a:t>
            </a:r>
            <a:endParaRPr lang="tr-TR" sz="2800" dirty="0"/>
          </a:p>
          <a:p>
            <a:r>
              <a:rPr lang="tr-TR" sz="2800" b="1" dirty="0"/>
              <a:t>Madde 59 – Tatil Günlerinde Çalışma Ruhsatı Harcının mükellefi kendisine çalışma ruhsatı verilen gerçek veya tüzelkişidir.</a:t>
            </a:r>
            <a:r>
              <a:rPr lang="tr-TR" sz="2800" dirty="0"/>
              <a:t> </a:t>
            </a:r>
          </a:p>
          <a:p>
            <a:r>
              <a:rPr lang="tr-TR" sz="2800" i="1" dirty="0"/>
              <a:t>Harcın tarifesi:</a:t>
            </a:r>
            <a:endParaRPr lang="tr-TR" sz="2800" dirty="0"/>
          </a:p>
          <a:p>
            <a:r>
              <a:rPr lang="tr-TR" sz="2800" b="1" dirty="0"/>
              <a:t>Madde 60 – (Değişik: 30/12/2004-5281/20 </a:t>
            </a:r>
            <a:r>
              <a:rPr lang="tr-TR" sz="2800" b="1" dirty="0" err="1"/>
              <a:t>md.</a:t>
            </a:r>
            <a:r>
              <a:rPr lang="tr-TR" sz="2800" b="1" dirty="0"/>
              <a:t>)</a:t>
            </a:r>
            <a:endParaRPr lang="tr-TR" sz="2800" dirty="0"/>
          </a:p>
          <a:p>
            <a:r>
              <a:rPr lang="tr-TR" sz="2800" b="1" dirty="0"/>
              <a:t>Tatil Günlerinde Çalışma Ruhsatı Harcı, işin mahiyetine göre yılda 20 YTL’den az; 800 YTL’den çok olmamak üzere belediye meclislerince tespit edilir.    </a:t>
            </a:r>
            <a:endParaRPr lang="tr-TR" sz="2800" dirty="0"/>
          </a:p>
          <a:p>
            <a:endParaRPr lang="tr-TR" sz="2800" dirty="0"/>
          </a:p>
        </p:txBody>
      </p:sp>
    </p:spTree>
    <p:extLst>
      <p:ext uri="{BB962C8B-B14F-4D97-AF65-F5344CB8AC3E}">
        <p14:creationId xmlns:p14="http://schemas.microsoft.com/office/powerpoint/2010/main" val="2890735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857250"/>
          </a:xfrm>
        </p:spPr>
        <p:txBody>
          <a:bodyPr>
            <a:normAutofit/>
          </a:bodyPr>
          <a:lstStyle/>
          <a:p>
            <a:r>
              <a:rPr lang="tr-TR" sz="2000" i="1" dirty="0" smtClean="0"/>
              <a:t>Verginin tarhı ve ödenmesi</a:t>
            </a:r>
            <a:endParaRPr lang="tr-TR" sz="2000" dirty="0"/>
          </a:p>
        </p:txBody>
      </p:sp>
      <p:sp>
        <p:nvSpPr>
          <p:cNvPr id="3" name="2 İçerik Yer Tutucusu"/>
          <p:cNvSpPr>
            <a:spLocks noGrp="1"/>
          </p:cNvSpPr>
          <p:nvPr>
            <p:ph idx="1"/>
          </p:nvPr>
        </p:nvSpPr>
        <p:spPr>
          <a:xfrm>
            <a:off x="457200" y="1124744"/>
            <a:ext cx="8229600" cy="5330064"/>
          </a:xfrm>
        </p:spPr>
        <p:txBody>
          <a:bodyPr>
            <a:normAutofit/>
          </a:bodyPr>
          <a:lstStyle/>
          <a:p>
            <a:r>
              <a:rPr lang="tr-TR" b="1" dirty="0" smtClean="0"/>
              <a:t>Madde 16 – </a:t>
            </a:r>
            <a:r>
              <a:rPr lang="tr-TR" dirty="0" smtClean="0"/>
              <a:t>Vergiye tabi ilan ve reklamlarda, ilan ve reklam </a:t>
            </a:r>
            <a:r>
              <a:rPr lang="tr-TR" b="1" dirty="0" smtClean="0"/>
              <a:t>işinin mükellefçe yapılması </a:t>
            </a:r>
            <a:r>
              <a:rPr lang="tr-TR" dirty="0" smtClean="0"/>
              <a:t>halinde ilan veya reklam işinin </a:t>
            </a:r>
            <a:r>
              <a:rPr lang="tr-TR" b="1" dirty="0" smtClean="0"/>
              <a:t>yapılmasından önce </a:t>
            </a:r>
            <a:r>
              <a:rPr lang="tr-TR" dirty="0" smtClean="0"/>
              <a:t>mükellef tarafından,</a:t>
            </a:r>
          </a:p>
          <a:p>
            <a:r>
              <a:rPr lang="tr-TR" dirty="0" smtClean="0"/>
              <a:t> ilan ve reklam işinin bu </a:t>
            </a:r>
            <a:r>
              <a:rPr lang="tr-TR" b="1" dirty="0" smtClean="0"/>
              <a:t>işi </a:t>
            </a:r>
            <a:r>
              <a:rPr lang="tr-TR" b="1" dirty="0" err="1" smtClean="0"/>
              <a:t>mutad</a:t>
            </a:r>
            <a:r>
              <a:rPr lang="tr-TR" b="1" dirty="0" smtClean="0"/>
              <a:t> meslek </a:t>
            </a:r>
            <a:r>
              <a:rPr lang="tr-TR" dirty="0" smtClean="0"/>
              <a:t>olarak ifa edenler tarafından yapılması halinde ilan ve reklam işini </a:t>
            </a:r>
            <a:r>
              <a:rPr lang="tr-TR" b="1" dirty="0" smtClean="0"/>
              <a:t>yapanlarca ilan veya reklamın yapıldığı ayı takip eden ayın 20 </a:t>
            </a:r>
            <a:r>
              <a:rPr lang="tr-TR" b="1" dirty="0" err="1" smtClean="0"/>
              <a:t>nci</a:t>
            </a:r>
            <a:r>
              <a:rPr lang="tr-TR" b="1" dirty="0" smtClean="0"/>
              <a:t> günü akşamına kadar verilecek </a:t>
            </a:r>
            <a:r>
              <a:rPr lang="tr-TR" dirty="0" smtClean="0"/>
              <a:t>beyanname üzerine, tarh ve tahakkuk ettirilir. </a:t>
            </a:r>
          </a:p>
          <a:p>
            <a:r>
              <a:rPr lang="tr-TR" dirty="0" smtClean="0"/>
              <a:t>Beyannameler vergi tarifesinin 1, 2, 3, 4, 5 ve 6 </a:t>
            </a:r>
            <a:r>
              <a:rPr lang="tr-TR" dirty="0" err="1" smtClean="0"/>
              <a:t>ncı</a:t>
            </a:r>
            <a:r>
              <a:rPr lang="tr-TR" dirty="0" smtClean="0"/>
              <a:t> bentlerinde yazılı ilan ve </a:t>
            </a:r>
            <a:r>
              <a:rPr lang="tr-TR" b="1" dirty="0" smtClean="0"/>
              <a:t>reklamlarda bunların yayınlandığı, dağıtıldığı veya teşhir edildiği mahallin belediyesine </a:t>
            </a:r>
            <a:r>
              <a:rPr lang="tr-TR" dirty="0" smtClean="0"/>
              <a:t>verilir,</a:t>
            </a:r>
          </a:p>
          <a:p>
            <a:r>
              <a:rPr lang="tr-TR" dirty="0" smtClean="0"/>
              <a:t>İlan ve Reklam Vergisi, beyanname </a:t>
            </a:r>
            <a:r>
              <a:rPr lang="tr-TR" b="1" dirty="0" smtClean="0"/>
              <a:t>verme süresi içinde ödenir</a:t>
            </a:r>
            <a:r>
              <a:rPr lang="tr-TR" dirty="0" smtClean="0"/>
              <a:t>. Şu kadar ki belediye meclisleri vergi tarifesinin </a:t>
            </a:r>
            <a:r>
              <a:rPr lang="tr-TR" b="1" dirty="0" smtClean="0"/>
              <a:t>1, 2 ve 4 üncü</a:t>
            </a:r>
            <a:r>
              <a:rPr lang="tr-TR" dirty="0" smtClean="0"/>
              <a:t> bentlerinde yazılı </a:t>
            </a:r>
            <a:r>
              <a:rPr lang="tr-TR" b="1" dirty="0" smtClean="0"/>
              <a:t>yıllık ilan ve reklamlara </a:t>
            </a:r>
            <a:r>
              <a:rPr lang="tr-TR" dirty="0" smtClean="0"/>
              <a:t>ait vergileri, yılı içinde</a:t>
            </a:r>
            <a:r>
              <a:rPr lang="tr-TR" b="1" dirty="0" smtClean="0"/>
              <a:t>, iki eşit taksitte </a:t>
            </a:r>
            <a:r>
              <a:rPr lang="tr-TR" dirty="0" smtClean="0"/>
              <a:t>almaya yetkilidirler.</a:t>
            </a:r>
          </a:p>
          <a:p>
            <a:r>
              <a:rPr lang="tr-TR" dirty="0" smtClean="0"/>
              <a:t>İlan ve Reklam Vergisinin ödendiğinin belgelendirilmesi yönünden ilgili </a:t>
            </a:r>
            <a:r>
              <a:rPr lang="tr-TR" b="1" dirty="0" smtClean="0"/>
              <a:t>belediyeler gerekli usulleri ihdas </a:t>
            </a:r>
            <a:r>
              <a:rPr lang="tr-TR" dirty="0" smtClean="0"/>
              <a:t>edebilirler.</a:t>
            </a:r>
          </a:p>
          <a:p>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lstStyle/>
          <a:p>
            <a:r>
              <a:rPr lang="tr-TR" i="1" dirty="0"/>
              <a:t>Mükellefiyet dönemi ve harcın ödenmesi:</a:t>
            </a:r>
            <a:endParaRPr lang="tr-TR" dirty="0"/>
          </a:p>
          <a:p>
            <a:r>
              <a:rPr lang="tr-TR" b="1" dirty="0"/>
              <a:t>Madde 61 – Tatil Günlerinde Çalışma Ruhsatı Harcının mükellefiyet dönemi, çalışma izninin kullanılacağı takvim yılıdır. Yıl içinde mükellefiyete girilmesi veya işin terk edilmesi hallerinde mükellefiyet, çalışılan süreye inhisar eder. Mükellefiyete girilen veya mükellefiyetten çıkılan ay kesirleri tam ay sayılır.</a:t>
            </a:r>
            <a:endParaRPr lang="tr-TR" dirty="0"/>
          </a:p>
          <a:p>
            <a:r>
              <a:rPr lang="tr-TR" b="1" dirty="0"/>
              <a:t>Tatil Günlerinde Çalışma Ruhsatı Harcı, makbuz karşılığında peşin olarak alınır. Harcı ödenmemiş ruhsatlar geçerli değildir. </a:t>
            </a:r>
            <a:endParaRPr lang="tr-TR" dirty="0"/>
          </a:p>
          <a:p>
            <a:r>
              <a:rPr lang="tr-TR" i="1" dirty="0"/>
              <a:t>Adi ortaklıklarda harcın muhatabı:</a:t>
            </a:r>
            <a:endParaRPr lang="tr-TR" dirty="0"/>
          </a:p>
          <a:p>
            <a:r>
              <a:rPr lang="tr-TR" b="1" dirty="0"/>
              <a:t>Madde 62 – Adi Ortaklıklarda harç, ortaklık adına ortaklardan birinden alınır. Ortaklardan </a:t>
            </a:r>
            <a:r>
              <a:rPr lang="tr-TR" b="1" dirty="0" err="1"/>
              <a:t>herbiri</a:t>
            </a:r>
            <a:r>
              <a:rPr lang="tr-TR" b="1" dirty="0"/>
              <a:t> harcın ödenmesinden </a:t>
            </a:r>
            <a:r>
              <a:rPr lang="tr-TR" b="1" dirty="0" err="1"/>
              <a:t>müteselsilen</a:t>
            </a:r>
            <a:r>
              <a:rPr lang="tr-TR" b="1" dirty="0"/>
              <a:t> sorumludur. </a:t>
            </a:r>
            <a:endParaRPr lang="tr-TR" dirty="0"/>
          </a:p>
          <a:p>
            <a:endParaRPr lang="tr-TR" dirty="0"/>
          </a:p>
        </p:txBody>
      </p:sp>
    </p:spTree>
    <p:extLst>
      <p:ext uri="{BB962C8B-B14F-4D97-AF65-F5344CB8AC3E}">
        <p14:creationId xmlns:p14="http://schemas.microsoft.com/office/powerpoint/2010/main" val="31241989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lstStyle/>
          <a:p>
            <a:r>
              <a:rPr lang="tr-TR" b="1" dirty="0"/>
              <a:t>394 sayılı Hafta Tatili Hakkında Kanun </a:t>
            </a:r>
            <a:endParaRPr lang="tr-TR" dirty="0"/>
          </a:p>
          <a:p>
            <a:r>
              <a:rPr lang="tr-TR" b="1" dirty="0"/>
              <a:t>Madde 1 – </a:t>
            </a:r>
            <a:r>
              <a:rPr lang="tr-TR" dirty="0"/>
              <a:t>On bin veya on binden fazla nüfusu havi şehirlerde alelumum fabrika, imalathane, tezgah, dükkan, mağaza, yazıhane, ticarethane, sınai ve ticari bilumum </a:t>
            </a:r>
            <a:r>
              <a:rPr lang="tr-TR" dirty="0" err="1"/>
              <a:t>müessesat</a:t>
            </a:r>
            <a:r>
              <a:rPr lang="tr-TR" dirty="0"/>
              <a:t> ve tevabiinin haftada bir gün tatili faaliyet etmeleri mecburidir. </a:t>
            </a:r>
          </a:p>
          <a:p>
            <a:r>
              <a:rPr lang="tr-TR" b="1" dirty="0"/>
              <a:t>Madde 8 – </a:t>
            </a:r>
            <a:r>
              <a:rPr lang="tr-TR" dirty="0"/>
              <a:t>İşbu kanunun ahkamı </a:t>
            </a:r>
            <a:r>
              <a:rPr lang="tr-TR" dirty="0" err="1"/>
              <a:t>istisnaiyesinden</a:t>
            </a:r>
            <a:r>
              <a:rPr lang="tr-TR" dirty="0"/>
              <a:t> istifade etmek isteyen müesseselerin sahip veya </a:t>
            </a:r>
            <a:r>
              <a:rPr lang="tr-TR" dirty="0" err="1"/>
              <a:t>müdiri</a:t>
            </a:r>
            <a:r>
              <a:rPr lang="tr-TR" dirty="0"/>
              <a:t> </a:t>
            </a:r>
            <a:r>
              <a:rPr lang="tr-TR" dirty="0" err="1"/>
              <a:t>mes'ullerinin</a:t>
            </a:r>
            <a:r>
              <a:rPr lang="tr-TR" dirty="0"/>
              <a:t> mahalli belediye meclislerine müesseselerinin nevi, evsaf ve şeraitini ve istihdam ettikleri memurin ve amele miktarını </a:t>
            </a:r>
            <a:r>
              <a:rPr lang="tr-TR" dirty="0" err="1"/>
              <a:t>mübeyyin</a:t>
            </a:r>
            <a:r>
              <a:rPr lang="tr-TR" dirty="0"/>
              <a:t> bir beyanname vererek ruhsatname almaları lazımdır. Belediye mıntıkalarından hariç bulunan müesseseler en yakın belediyelere müracaat ederler. Ruhsatnameler bir sene için muteberdir.</a:t>
            </a:r>
          </a:p>
          <a:p>
            <a:r>
              <a:rPr lang="tr-TR" dirty="0"/>
              <a:t> </a:t>
            </a:r>
          </a:p>
          <a:p>
            <a:endParaRPr lang="tr-TR" dirty="0"/>
          </a:p>
        </p:txBody>
      </p:sp>
    </p:spTree>
    <p:extLst>
      <p:ext uri="{BB962C8B-B14F-4D97-AF65-F5344CB8AC3E}">
        <p14:creationId xmlns:p14="http://schemas.microsoft.com/office/powerpoint/2010/main" val="5887552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a:bodyPr>
          <a:lstStyle/>
          <a:p>
            <a:pPr marL="0" indent="0" algn="ctr">
              <a:buNone/>
            </a:pPr>
            <a:r>
              <a:rPr lang="tr-TR" sz="1600" b="1" dirty="0"/>
              <a:t>6585 SAYILI PERAKENDE TİCARETİN DÜZENLENMESİ HAKKINDA </a:t>
            </a:r>
            <a:r>
              <a:rPr lang="tr-TR" sz="1600" b="1" dirty="0" smtClean="0"/>
              <a:t>KANUN</a:t>
            </a:r>
          </a:p>
          <a:p>
            <a:r>
              <a:rPr lang="tr-TR" sz="1600" dirty="0"/>
              <a:t>Bu Kanunun “</a:t>
            </a:r>
            <a:r>
              <a:rPr lang="tr-TR" sz="1600" b="1" dirty="0"/>
              <a:t>Uygulanmayacak hükümler”</a:t>
            </a:r>
            <a:r>
              <a:rPr lang="tr-TR" sz="1600" dirty="0"/>
              <a:t> başlıklı 25 inci maddesi;</a:t>
            </a:r>
          </a:p>
          <a:p>
            <a:r>
              <a:rPr lang="tr-TR" sz="1600" dirty="0" smtClean="0"/>
              <a:t>“</a:t>
            </a:r>
            <a:r>
              <a:rPr lang="tr-TR" sz="1600" b="1" dirty="0" smtClean="0"/>
              <a:t> </a:t>
            </a:r>
            <a:r>
              <a:rPr lang="tr-TR" sz="1600" dirty="0" smtClean="0"/>
              <a:t>(</a:t>
            </a:r>
            <a:r>
              <a:rPr lang="tr-TR" sz="1600" dirty="0"/>
              <a:t>1) 2/1/1924 tarihli ve </a:t>
            </a:r>
            <a:r>
              <a:rPr lang="tr-TR" sz="1600" b="1" dirty="0"/>
              <a:t>394 sayılı Hafta Tatili Hakkında Kanun hükümleri perakende işletmeler hakkında uygulanmaz</a:t>
            </a:r>
            <a:r>
              <a:rPr lang="tr-TR" sz="1600" dirty="0" smtClean="0"/>
              <a:t>.” Şeklinde düzenlenerek, </a:t>
            </a:r>
            <a:r>
              <a:rPr lang="tr-TR" sz="1600" dirty="0"/>
              <a:t>perakende işletmelerin tatil günlerinde çalışması için 394 sayılı Kanun kapsamında ruhsat alınması ve harç ödenmesi uygulaması sona erdirilmiştir</a:t>
            </a:r>
            <a:r>
              <a:rPr lang="tr-TR" sz="1600" dirty="0" smtClean="0"/>
              <a:t>.</a:t>
            </a:r>
          </a:p>
          <a:p>
            <a:r>
              <a:rPr lang="tr-TR" sz="1600" dirty="0" smtClean="0"/>
              <a:t>“</a:t>
            </a:r>
            <a:r>
              <a:rPr lang="tr-TR" sz="1600" dirty="0"/>
              <a:t>Perakende işletme”: Alışveriş merkezi, büyük mağaza, zincir mağaza, bayi işletme, özel yetkili işletme, perakende ticaretle uğraşan diğer ticari işletmeler ile esnaf ve sanatkâr işletmeleri şeklinde tanımlanmıştır.</a:t>
            </a:r>
          </a:p>
          <a:p>
            <a:r>
              <a:rPr lang="tr-TR" sz="1600" dirty="0"/>
              <a:t>Perakende işletme tanımı içerisinde yer alan işletmelerin tanımı da aşağıdaki gibi yapılmıştır:</a:t>
            </a:r>
          </a:p>
          <a:p>
            <a:r>
              <a:rPr lang="tr-TR" sz="1600" b="1" dirty="0"/>
              <a:t>- Alışveriş merkezi:</a:t>
            </a:r>
            <a:r>
              <a:rPr lang="tr-TR" sz="1600" dirty="0"/>
              <a:t> Bir yapı veya alan bütünlüğü olan, içinde büyük mağaza ve/veya beslenme, giyinme, eğlenme, dinlenme, kültürel ve benzeri ihtiyaçların bir kısmının veya tamamının karşılandığı diğer işyerleri bulunan, merkezî bir yönetime ve ortak kullanım alanları ile yönetmelikle belirlenen diğer niteliklere sahip işletme.</a:t>
            </a:r>
          </a:p>
          <a:p>
            <a:r>
              <a:rPr lang="tr-TR" sz="1600" b="1" dirty="0"/>
              <a:t>- Büyük mağaza:</a:t>
            </a:r>
            <a:r>
              <a:rPr lang="tr-TR" sz="1600" dirty="0"/>
              <a:t> Hangi ad altında olursa olsun, tüketim mallarının kısmen veya tamamen perakende satışının yapıldığı, en az dört yüz metrekare satış alanına sahip işletme.</a:t>
            </a:r>
          </a:p>
          <a:p>
            <a:endParaRPr lang="tr-TR" sz="1600" dirty="0"/>
          </a:p>
          <a:p>
            <a:pPr marL="0" indent="0" algn="ctr">
              <a:buNone/>
            </a:pPr>
            <a:endParaRPr lang="tr-TR" sz="1600" dirty="0"/>
          </a:p>
        </p:txBody>
      </p:sp>
    </p:spTree>
    <p:extLst>
      <p:ext uri="{BB962C8B-B14F-4D97-AF65-F5344CB8AC3E}">
        <p14:creationId xmlns:p14="http://schemas.microsoft.com/office/powerpoint/2010/main" val="12463846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fontScale="92500" lnSpcReduction="20000"/>
          </a:bodyPr>
          <a:lstStyle/>
          <a:p>
            <a:r>
              <a:rPr lang="tr-TR" sz="2400" b="1" dirty="0"/>
              <a:t>- Bayi işletme:</a:t>
            </a:r>
            <a:r>
              <a:rPr lang="tr-TR" sz="2400" dirty="0"/>
              <a:t> Sözleşmeye dayalı olarak bir işletmenin mal ve hizmetlerinin satışına aracılık eden ve kendi adına bağımsız çalışan işletme.</a:t>
            </a:r>
          </a:p>
          <a:p>
            <a:r>
              <a:rPr lang="tr-TR" sz="2400" b="1" dirty="0"/>
              <a:t>- Esnaf ve sanatkâr işletmesi:</a:t>
            </a:r>
            <a:r>
              <a:rPr lang="tr-TR" sz="2400" dirty="0"/>
              <a:t> 7/6/2005 tarihli ve 5362 sayılı Esnaf ve Sanatkârlar Meslek Kuruluşları Kanununun 3 üncü maddesinin birinci fıkrasının (a) bendinde tanımlanan esnaf ve sanatkârlarca işletilen işletme.</a:t>
            </a:r>
          </a:p>
          <a:p>
            <a:r>
              <a:rPr lang="tr-TR" sz="2400" b="1" dirty="0"/>
              <a:t>- Özel yetkili işletme:</a:t>
            </a:r>
            <a:r>
              <a:rPr lang="tr-TR" sz="2400" dirty="0"/>
              <a:t> Sözleşmeye dayalı olarak bir işletmenin, yönetim ve organizasyon ile  dağıtım  veya  pazarlama  teknolojileri gibi konularda bilgi ve desteğini almak suretiyle bu işletmenin mal veya hizmetinin satışı üzerindeki imtiyaz hakkını bedel, bölge ve süre gibi belirli şartlar ve sınırlamalar dâhilinde kullanan bağımsız ticari işletme.</a:t>
            </a:r>
          </a:p>
          <a:p>
            <a:r>
              <a:rPr lang="tr-TR" sz="2400" b="1" dirty="0"/>
              <a:t>- Zincir mağaza:</a:t>
            </a:r>
            <a:r>
              <a:rPr lang="tr-TR" sz="2400" dirty="0"/>
              <a:t> Benzer çeşitlilikteki tüketim mallarının hangi ad altında olursa olsun kısmen veya tamamen perakende satışının yapıldığı, aynı gerçek veya tüzel kişi sahipliğinde bir merkeze bağlı olarak faaliyet gösteren; içlerinden en az biri büyük mağaza niteliğini taşıyan en az beş şubeye sahip işletmeyi veya her biri dört yüz metrekarenin altında satış alanına sahip en az on şubesi bulunan işletmeyi,</a:t>
            </a:r>
          </a:p>
          <a:p>
            <a:r>
              <a:rPr lang="tr-TR" sz="2400" dirty="0"/>
              <a:t>ifade eder.</a:t>
            </a:r>
          </a:p>
          <a:p>
            <a:endParaRPr lang="tr-TR" dirty="0"/>
          </a:p>
        </p:txBody>
      </p:sp>
    </p:spTree>
    <p:extLst>
      <p:ext uri="{BB962C8B-B14F-4D97-AF65-F5344CB8AC3E}">
        <p14:creationId xmlns:p14="http://schemas.microsoft.com/office/powerpoint/2010/main" val="27756011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04664"/>
            <a:ext cx="7886700" cy="5772299"/>
          </a:xfrm>
        </p:spPr>
        <p:txBody>
          <a:bodyPr>
            <a:normAutofit/>
          </a:bodyPr>
          <a:lstStyle/>
          <a:p>
            <a:r>
              <a:rPr lang="tr-TR" sz="3600" dirty="0" smtClean="0">
                <a:solidFill>
                  <a:srgbClr val="FF0000"/>
                </a:solidFill>
              </a:rPr>
              <a:t>Akaryakıt İstasyonları Perakende işletme içine girer mi?</a:t>
            </a:r>
          </a:p>
          <a:p>
            <a:r>
              <a:rPr lang="tr-TR" sz="3600" dirty="0" smtClean="0"/>
              <a:t>İçişleri Bakanlığı Hukuk Müşavirliği görüşüne göre girer.</a:t>
            </a:r>
          </a:p>
          <a:p>
            <a:r>
              <a:rPr lang="tr-TR" sz="3600" dirty="0" smtClean="0"/>
              <a:t>Gümrük ve Ticaret Bakanlığı görüşüne göre girmez.</a:t>
            </a:r>
          </a:p>
          <a:p>
            <a:pPr marL="0" indent="0">
              <a:buNone/>
            </a:pPr>
            <a:r>
              <a:rPr lang="tr-TR" sz="3600" dirty="0" smtClean="0"/>
              <a:t>Sonuç olarak, </a:t>
            </a:r>
            <a:r>
              <a:rPr lang="tr-TR" sz="3600" dirty="0"/>
              <a:t>Akaryakıt İstasyonları </a:t>
            </a:r>
            <a:r>
              <a:rPr lang="tr-TR" sz="3600" dirty="0" smtClean="0"/>
              <a:t>Hafta tatilinde çalışırsa, buralara hafta tatili çalışma ruhsatı verilerek, harç tahsil edilecek.</a:t>
            </a:r>
            <a:endParaRPr lang="tr-TR" sz="3600" dirty="0"/>
          </a:p>
        </p:txBody>
      </p:sp>
    </p:spTree>
    <p:extLst>
      <p:ext uri="{BB962C8B-B14F-4D97-AF65-F5344CB8AC3E}">
        <p14:creationId xmlns:p14="http://schemas.microsoft.com/office/powerpoint/2010/main" val="42446530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04664"/>
            <a:ext cx="7886700" cy="5772299"/>
          </a:xfrm>
        </p:spPr>
        <p:txBody>
          <a:bodyPr/>
          <a:lstStyle/>
          <a:p>
            <a:pPr marL="0" indent="0">
              <a:buNone/>
            </a:pPr>
            <a:r>
              <a:rPr lang="tr-TR" dirty="0"/>
              <a:t>KAYNAK SULARI HARCI</a:t>
            </a:r>
          </a:p>
          <a:p>
            <a:r>
              <a:rPr lang="tr-TR" sz="3200" i="1" dirty="0"/>
              <a:t>Konu:</a:t>
            </a:r>
            <a:endParaRPr lang="tr-TR" sz="3200" dirty="0"/>
          </a:p>
          <a:p>
            <a:r>
              <a:rPr lang="tr-TR" sz="3200" b="1" dirty="0"/>
              <a:t>Madde 63 – Özel kaplara doldurulup satılacak olan kaynak sularının (işlenmiş sular dahil) belediyelerce denetlenerek hangi kaynaklara ait olduklarını gösterecek şekilde bu kaplara özel işaret konulması, Kaynak Suları Harcına tabidir.</a:t>
            </a:r>
            <a:endParaRPr lang="tr-TR" sz="3200" dirty="0"/>
          </a:p>
          <a:p>
            <a:r>
              <a:rPr lang="tr-TR" sz="3200" i="1" dirty="0"/>
              <a:t>Mükellef:</a:t>
            </a:r>
            <a:endParaRPr lang="tr-TR" sz="3200" dirty="0"/>
          </a:p>
          <a:p>
            <a:r>
              <a:rPr lang="tr-TR" sz="3200" b="1" dirty="0"/>
              <a:t>Madde 64 – Kaynak Suları Harcını, kaynak sularını özel işaretli kaplara doldurup satanlar ödemekle mükelleftirler. </a:t>
            </a:r>
            <a:endParaRPr lang="tr-TR" sz="3200" dirty="0"/>
          </a:p>
          <a:p>
            <a:endParaRPr lang="tr-TR" sz="3200" dirty="0"/>
          </a:p>
        </p:txBody>
      </p:sp>
    </p:spTree>
    <p:extLst>
      <p:ext uri="{BB962C8B-B14F-4D97-AF65-F5344CB8AC3E}">
        <p14:creationId xmlns:p14="http://schemas.microsoft.com/office/powerpoint/2010/main" val="4816228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lstStyle/>
          <a:p>
            <a:r>
              <a:rPr lang="tr-TR" sz="1400" b="1" dirty="0"/>
              <a:t>Kaynak suları harcının tarifesi</a:t>
            </a:r>
            <a:endParaRPr lang="tr-TR" sz="1400" dirty="0"/>
          </a:p>
          <a:p>
            <a:r>
              <a:rPr lang="tr-TR" sz="1400" dirty="0"/>
              <a:t>2464 sayılı Kanunun 65 inci maddesinde gösterilen Kaynak suları harcının tarifesi </a:t>
            </a:r>
            <a:r>
              <a:rPr lang="tr-TR" sz="1400" b="1" dirty="0"/>
              <a:t>13/4/2005 tarihli ve 2005/8730 Sayılı Bakanlar Kurulu Kararı </a:t>
            </a:r>
            <a:r>
              <a:rPr lang="tr-TR" sz="1400" dirty="0"/>
              <a:t>ile belediye grupları itibariyle aşağıdaki şekilde tespit edilmiştir:</a:t>
            </a:r>
          </a:p>
          <a:p>
            <a:r>
              <a:rPr lang="tr-TR" sz="1400" b="1" dirty="0"/>
              <a:t>Belediye Grupları İtibariyle Harçların Oranları:</a:t>
            </a:r>
            <a:endParaRPr lang="tr-TR" sz="1400" dirty="0"/>
          </a:p>
          <a:p>
            <a:r>
              <a:rPr lang="tr-TR" sz="1400" b="1" dirty="0"/>
              <a:t>	I-KAYNAK SULARI HARCI</a:t>
            </a:r>
            <a:endParaRPr lang="tr-TR" sz="1400" dirty="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231413379"/>
              </p:ext>
            </p:extLst>
          </p:nvPr>
        </p:nvGraphicFramePr>
        <p:xfrm>
          <a:off x="1259632" y="1844825"/>
          <a:ext cx="7255718" cy="4104453"/>
        </p:xfrm>
        <a:graphic>
          <a:graphicData uri="http://schemas.openxmlformats.org/drawingml/2006/table">
            <a:tbl>
              <a:tblPr firstRow="1" firstCol="1" bandRow="1">
                <a:tableStyleId>{5C22544A-7EE6-4342-B048-85BDC9FD1C3A}</a:tableStyleId>
              </a:tblPr>
              <a:tblGrid>
                <a:gridCol w="1445087"/>
                <a:gridCol w="3555292"/>
                <a:gridCol w="2255339"/>
              </a:tblGrid>
              <a:tr h="530542">
                <a:tc>
                  <a:txBody>
                    <a:bodyPr/>
                    <a:lstStyle/>
                    <a:p>
                      <a:pPr algn="ctr">
                        <a:lnSpc>
                          <a:spcPct val="115000"/>
                        </a:lnSpc>
                        <a:spcBef>
                          <a:spcPts val="600"/>
                        </a:spcBef>
                        <a:spcAft>
                          <a:spcPts val="0"/>
                        </a:spcAft>
                      </a:pPr>
                      <a:r>
                        <a:rPr lang="tr-TR" sz="800">
                          <a:effectLst/>
                        </a:rPr>
                        <a:t>Belediye Grubu</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800">
                          <a:effectLst/>
                        </a:rPr>
                        <a:t>Cinsi</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800" spc="-15">
                          <a:effectLst/>
                        </a:rPr>
                        <a:t>Harç Miktarı </a:t>
                      </a:r>
                      <a:endParaRPr lang="tr-TR" sz="1000">
                        <a:effectLst/>
                      </a:endParaRPr>
                    </a:p>
                    <a:p>
                      <a:pPr algn="ctr">
                        <a:lnSpc>
                          <a:spcPct val="115000"/>
                        </a:lnSpc>
                        <a:spcBef>
                          <a:spcPts val="600"/>
                        </a:spcBef>
                        <a:spcAft>
                          <a:spcPts val="0"/>
                        </a:spcAft>
                      </a:pPr>
                      <a:r>
                        <a:rPr lang="tr-TR" sz="800" spc="-15">
                          <a:effectLst/>
                        </a:rPr>
                        <a:t>Kap Başına (YTL)</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1</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800" spc="10">
                          <a:effectLst/>
                        </a:rPr>
                        <a:t>1 Litreye kadar olan şişe ve benzeri kaplardan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130">
                          <a:effectLst/>
                        </a:rPr>
                        <a:t>0. 0 2 0</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2</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spc="10">
                          <a:effectLst/>
                        </a:rPr>
                        <a:t>1 Litreye kadar olan şişe ve benzeri kaplardan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35">
                          <a:effectLst/>
                        </a:rPr>
                        <a:t>0.018</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3</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spc="10">
                          <a:effectLst/>
                        </a:rPr>
                        <a:t>1 Litreye kadar olan şişe ve benzeri kaplardan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65">
                          <a:effectLst/>
                        </a:rPr>
                        <a:t>0.016</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4</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spc="10">
                          <a:effectLst/>
                        </a:rPr>
                        <a:t>1 Litreye kadar olan şişe ve benzeri kaplardan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30">
                          <a:effectLst/>
                        </a:rPr>
                        <a:t>0.014</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5</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spc="10">
                          <a:effectLst/>
                        </a:rPr>
                        <a:t>1 Litreye kadar olan şişe ve benzeri kaplardan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90">
                          <a:effectLst/>
                        </a:rPr>
                        <a:t>0.012</a:t>
                      </a:r>
                      <a:endParaRPr lang="tr-TR" sz="1000">
                        <a:effectLst/>
                        <a:latin typeface="Times New Roman" panose="02020603050405020304" pitchFamily="18" charset="0"/>
                        <a:ea typeface="Times New Roman" panose="02020603050405020304" pitchFamily="18" charset="0"/>
                      </a:endParaRPr>
                    </a:p>
                  </a:txBody>
                  <a:tcPr marL="68580" marR="68580" marT="0" marB="0"/>
                </a:tc>
              </a:tr>
              <a:tr h="250401">
                <a:tc>
                  <a:txBody>
                    <a:bodyPr/>
                    <a:lstStyle/>
                    <a:p>
                      <a:pPr algn="ctr">
                        <a:lnSpc>
                          <a:spcPct val="115000"/>
                        </a:lnSpc>
                        <a:spcBef>
                          <a:spcPts val="600"/>
                        </a:spcBef>
                        <a:spcAft>
                          <a:spcPts val="0"/>
                        </a:spcAft>
                      </a:pPr>
                      <a:r>
                        <a:rPr lang="tr-TR" sz="800">
                          <a:effectLst/>
                        </a:rPr>
                        <a:t>Belediye Grubu</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800">
                          <a:effectLst/>
                        </a:rPr>
                        <a:t>Cinsi</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1000" spc="-15">
                          <a:effectLst/>
                        </a:rPr>
                        <a:t>Beher Litrede (YTL)</a:t>
                      </a:r>
                      <a:endParaRPr lang="tr-TR" sz="1000">
                        <a:effectLst/>
                        <a:latin typeface="Times New Roman" panose="02020603050405020304" pitchFamily="18" charset="0"/>
                        <a:ea typeface="Times New Roman" panose="02020603050405020304" pitchFamily="18" charset="0"/>
                      </a:endParaRPr>
                    </a:p>
                  </a:txBody>
                  <a:tcPr marL="68580" marR="68580" marT="0" marB="0"/>
                </a:tc>
              </a:tr>
              <a:tr h="414301">
                <a:tc>
                  <a:txBody>
                    <a:bodyPr/>
                    <a:lstStyle/>
                    <a:p>
                      <a:pPr algn="ctr">
                        <a:lnSpc>
                          <a:spcPct val="115000"/>
                        </a:lnSpc>
                        <a:spcBef>
                          <a:spcPts val="600"/>
                        </a:spcBef>
                        <a:spcAft>
                          <a:spcPts val="0"/>
                        </a:spcAft>
                      </a:pPr>
                      <a:r>
                        <a:rPr lang="tr-TR" sz="800">
                          <a:effectLst/>
                        </a:rPr>
                        <a:t>1</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15000"/>
                        </a:lnSpc>
                        <a:spcBef>
                          <a:spcPts val="600"/>
                        </a:spcBef>
                        <a:spcAft>
                          <a:spcPts val="0"/>
                        </a:spcAft>
                      </a:pPr>
                      <a:r>
                        <a:rPr lang="tr-TR" sz="800">
                          <a:effectLst/>
                        </a:rPr>
                        <a:t>1</a:t>
                      </a:r>
                      <a:r>
                        <a:rPr lang="tr-TR" sz="800" spc="10">
                          <a:effectLst/>
                        </a:rPr>
                        <a:t> Litreden büyük şişe ve benzeri kaplardan (1litre dahil)</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tabLst>
                          <a:tab pos="450215" algn="l"/>
                          <a:tab pos="4100830" algn="l"/>
                        </a:tabLst>
                      </a:pPr>
                      <a:r>
                        <a:rPr lang="tr-TR" sz="1000" spc="-130">
                          <a:effectLst/>
                        </a:rPr>
                        <a:t>0. 013</a:t>
                      </a:r>
                      <a:endParaRPr lang="tr-TR" sz="1000">
                        <a:effectLst/>
                        <a:latin typeface="Times New Roman" panose="02020603050405020304" pitchFamily="18" charset="0"/>
                        <a:ea typeface="Times New Roman" panose="02020603050405020304" pitchFamily="18" charset="0"/>
                      </a:endParaRPr>
                    </a:p>
                  </a:txBody>
                  <a:tcPr marL="68580" marR="68580" marT="0" marB="0"/>
                </a:tc>
              </a:tr>
              <a:tr h="414301">
                <a:tc>
                  <a:txBody>
                    <a:bodyPr/>
                    <a:lstStyle/>
                    <a:p>
                      <a:pPr algn="ctr">
                        <a:lnSpc>
                          <a:spcPct val="115000"/>
                        </a:lnSpc>
                        <a:spcBef>
                          <a:spcPts val="600"/>
                        </a:spcBef>
                        <a:spcAft>
                          <a:spcPts val="0"/>
                        </a:spcAft>
                      </a:pPr>
                      <a:r>
                        <a:rPr lang="tr-TR" sz="800">
                          <a:effectLst/>
                        </a:rPr>
                        <a:t>2</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a:effectLst/>
                        </a:rPr>
                        <a:t>1</a:t>
                      </a:r>
                      <a:r>
                        <a:rPr lang="tr-TR" sz="800" spc="10">
                          <a:effectLst/>
                        </a:rPr>
                        <a:t> Litreden büyük şişe ve benzeri kaplardan (1litre dahil)</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130">
                          <a:effectLst/>
                        </a:rPr>
                        <a:t>0. 011</a:t>
                      </a:r>
                      <a:endParaRPr lang="tr-TR" sz="1000">
                        <a:effectLst/>
                        <a:latin typeface="Times New Roman" panose="02020603050405020304" pitchFamily="18" charset="0"/>
                        <a:ea typeface="Times New Roman" panose="02020603050405020304" pitchFamily="18" charset="0"/>
                      </a:endParaRPr>
                    </a:p>
                  </a:txBody>
                  <a:tcPr marL="68580" marR="68580" marT="0" marB="0"/>
                </a:tc>
              </a:tr>
              <a:tr h="414301">
                <a:tc>
                  <a:txBody>
                    <a:bodyPr/>
                    <a:lstStyle/>
                    <a:p>
                      <a:pPr algn="ctr">
                        <a:lnSpc>
                          <a:spcPct val="115000"/>
                        </a:lnSpc>
                        <a:spcBef>
                          <a:spcPts val="600"/>
                        </a:spcBef>
                        <a:spcAft>
                          <a:spcPts val="0"/>
                        </a:spcAft>
                      </a:pPr>
                      <a:r>
                        <a:rPr lang="tr-TR" sz="800">
                          <a:effectLst/>
                        </a:rPr>
                        <a:t>3</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800">
                          <a:effectLst/>
                        </a:rPr>
                        <a:t>1</a:t>
                      </a:r>
                      <a:r>
                        <a:rPr lang="tr-TR" sz="800" spc="10">
                          <a:effectLst/>
                        </a:rPr>
                        <a:t> Litreden büyük şişe ve benzeri kaplardan (1litre dahil)</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a:effectLst/>
                        </a:rPr>
                        <a:t>0.009</a:t>
                      </a:r>
                      <a:endParaRPr lang="tr-TR" sz="1000">
                        <a:effectLst/>
                        <a:latin typeface="Times New Roman" panose="02020603050405020304" pitchFamily="18" charset="0"/>
                        <a:ea typeface="Times New Roman" panose="02020603050405020304" pitchFamily="18" charset="0"/>
                      </a:endParaRPr>
                    </a:p>
                  </a:txBody>
                  <a:tcPr marL="68580" marR="68580" marT="0" marB="0"/>
                </a:tc>
              </a:tr>
              <a:tr h="414301">
                <a:tc>
                  <a:txBody>
                    <a:bodyPr/>
                    <a:lstStyle/>
                    <a:p>
                      <a:pPr algn="ctr">
                        <a:lnSpc>
                          <a:spcPct val="115000"/>
                        </a:lnSpc>
                        <a:spcBef>
                          <a:spcPts val="600"/>
                        </a:spcBef>
                        <a:spcAft>
                          <a:spcPts val="0"/>
                        </a:spcAft>
                      </a:pPr>
                      <a:r>
                        <a:rPr lang="tr-TR" sz="800">
                          <a:effectLst/>
                        </a:rPr>
                        <a:t>4</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15000"/>
                        </a:lnSpc>
                        <a:spcBef>
                          <a:spcPts val="600"/>
                        </a:spcBef>
                        <a:spcAft>
                          <a:spcPts val="0"/>
                        </a:spcAft>
                      </a:pPr>
                      <a:r>
                        <a:rPr lang="tr-TR" sz="800">
                          <a:effectLst/>
                        </a:rPr>
                        <a:t>1</a:t>
                      </a:r>
                      <a:r>
                        <a:rPr lang="tr-TR" sz="800" spc="10">
                          <a:effectLst/>
                        </a:rPr>
                        <a:t> Litreden büyük şişe ve benzeri kaplardan (1litre dahil)</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a:effectLst/>
                        </a:rPr>
                        <a:t>0.007</a:t>
                      </a:r>
                      <a:endParaRPr lang="tr-TR" sz="1000">
                        <a:effectLst/>
                        <a:latin typeface="Times New Roman" panose="02020603050405020304" pitchFamily="18" charset="0"/>
                        <a:ea typeface="Times New Roman" panose="02020603050405020304" pitchFamily="18" charset="0"/>
                      </a:endParaRPr>
                    </a:p>
                  </a:txBody>
                  <a:tcPr marL="68580" marR="68580" marT="0" marB="0"/>
                </a:tc>
              </a:tr>
              <a:tr h="414301">
                <a:tc>
                  <a:txBody>
                    <a:bodyPr/>
                    <a:lstStyle/>
                    <a:p>
                      <a:pPr algn="ctr">
                        <a:lnSpc>
                          <a:spcPct val="115000"/>
                        </a:lnSpc>
                        <a:spcBef>
                          <a:spcPts val="600"/>
                        </a:spcBef>
                        <a:spcAft>
                          <a:spcPts val="0"/>
                        </a:spcAft>
                      </a:pPr>
                      <a:r>
                        <a:rPr lang="tr-TR" sz="800">
                          <a:effectLst/>
                        </a:rPr>
                        <a:t>5</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15000"/>
                        </a:lnSpc>
                        <a:spcBef>
                          <a:spcPts val="600"/>
                        </a:spcBef>
                        <a:spcAft>
                          <a:spcPts val="0"/>
                        </a:spcAft>
                      </a:pPr>
                      <a:r>
                        <a:rPr lang="tr-TR" sz="800">
                          <a:effectLst/>
                        </a:rPr>
                        <a:t>1</a:t>
                      </a:r>
                      <a:r>
                        <a:rPr lang="tr-TR" sz="800" spc="10">
                          <a:effectLst/>
                        </a:rPr>
                        <a:t> Litreden büyük şişe ve benzeri kaplardan (1litre dahil)</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1000" spc="-90" dirty="0">
                          <a:effectLst/>
                        </a:rPr>
                        <a:t>  0. 005</a:t>
                      </a:r>
                      <a:endParaRPr lang="tr-TR"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71978" y="2467894"/>
            <a:ext cx="15042087" cy="697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8757844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76672"/>
            <a:ext cx="7886700" cy="5700291"/>
          </a:xfrm>
        </p:spPr>
        <p:txBody>
          <a:bodyPr/>
          <a:lstStyle/>
          <a:p>
            <a:pPr marL="0" indent="0">
              <a:buNone/>
            </a:pPr>
            <a:endParaRPr lang="tr-TR" b="1" dirty="0" smtClean="0"/>
          </a:p>
          <a:p>
            <a:pPr marL="0" indent="0">
              <a:buNone/>
            </a:pPr>
            <a:endParaRPr lang="tr-TR" b="1" dirty="0"/>
          </a:p>
          <a:p>
            <a:pPr marL="0" indent="0">
              <a:buNone/>
            </a:pPr>
            <a:r>
              <a:rPr lang="tr-TR" b="1" dirty="0" smtClean="0"/>
              <a:t>Kaynak </a:t>
            </a:r>
            <a:r>
              <a:rPr lang="tr-TR" b="1" dirty="0"/>
              <a:t>suları harcının ödenmesi</a:t>
            </a:r>
            <a:endParaRPr lang="tr-TR" dirty="0"/>
          </a:p>
          <a:p>
            <a:r>
              <a:rPr lang="tr-TR" dirty="0"/>
              <a:t>Kaynak Suları Harcı; bu suların satışa arzı için </a:t>
            </a:r>
            <a:r>
              <a:rPr lang="tr-TR" b="1" dirty="0"/>
              <a:t>kaplara doldurulmasından sonra</a:t>
            </a:r>
            <a:r>
              <a:rPr lang="tr-TR" dirty="0"/>
              <a:t>, ilgili belediye tarafından kaplar üzerine</a:t>
            </a:r>
            <a:r>
              <a:rPr lang="tr-TR" b="1" dirty="0"/>
              <a:t> özel işaret konulması sırasında o belediyeye makbuz karşılığı peşin olarak </a:t>
            </a:r>
            <a:r>
              <a:rPr lang="tr-TR" dirty="0"/>
              <a:t>ödenecektir. Başka bir belediye sınırları ve mücavir alanları içinde satışa arz edilen kaynak sularından ikinci bir kez harç alınmayacaktır.</a:t>
            </a:r>
          </a:p>
          <a:p>
            <a:endParaRPr lang="tr-TR" dirty="0"/>
          </a:p>
        </p:txBody>
      </p:sp>
    </p:spTree>
    <p:extLst>
      <p:ext uri="{BB962C8B-B14F-4D97-AF65-F5344CB8AC3E}">
        <p14:creationId xmlns:p14="http://schemas.microsoft.com/office/powerpoint/2010/main" val="21160118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20688"/>
            <a:ext cx="7886700" cy="5556275"/>
          </a:xfrm>
        </p:spPr>
        <p:txBody>
          <a:bodyPr>
            <a:normAutofit fontScale="92500"/>
          </a:bodyPr>
          <a:lstStyle/>
          <a:p>
            <a:r>
              <a:rPr lang="tr-TR" dirty="0" smtClean="0"/>
              <a:t>TELLALLIK HARCI</a:t>
            </a:r>
          </a:p>
          <a:p>
            <a:r>
              <a:rPr lang="tr-TR" b="1" dirty="0"/>
              <a:t>Tellallık harcının konusu</a:t>
            </a:r>
            <a:endParaRPr lang="tr-TR" dirty="0"/>
          </a:p>
          <a:p>
            <a:r>
              <a:rPr lang="tr-TR" dirty="0"/>
              <a:t>Belediye sınırları ve mücavir alanlar içinde belediyelere ait;</a:t>
            </a:r>
          </a:p>
          <a:p>
            <a:r>
              <a:rPr lang="tr-TR" dirty="0"/>
              <a:t>- Hal, </a:t>
            </a:r>
          </a:p>
          <a:p>
            <a:r>
              <a:rPr lang="tr-TR" dirty="0"/>
              <a:t>- Balıkhane, </a:t>
            </a:r>
          </a:p>
          <a:p>
            <a:r>
              <a:rPr lang="tr-TR" dirty="0"/>
              <a:t>- Mezat yerleri ve ilgilinin isteğine bağlı olarak belediye münadisi (</a:t>
            </a:r>
            <a:r>
              <a:rPr lang="tr-TR" b="1" dirty="0"/>
              <a:t>münadi: Kamuya duyurulmak istenilen şeyleri yüksek sesle haber vermeyi iş edinmiş olan kimse.)</a:t>
            </a:r>
            <a:r>
              <a:rPr lang="tr-TR" dirty="0"/>
              <a:t> veya tellalı </a:t>
            </a:r>
            <a:r>
              <a:rPr lang="tr-TR" b="1" dirty="0"/>
              <a:t>(tellal: Herhangi bir şeyi, olayı veya bir şeyin satılacağını halka duyurmak için çarşıda, pazarda yüksek sesle bağıran kimse, çağırtmaç)</a:t>
            </a:r>
            <a:r>
              <a:rPr lang="tr-TR" dirty="0"/>
              <a:t> bulundurulan diğer yerlerde,</a:t>
            </a:r>
          </a:p>
          <a:p>
            <a:r>
              <a:rPr lang="tr-TR" dirty="0"/>
              <a:t>gerçek veya tüzelkişiler tarafından her ne surette olursa </a:t>
            </a:r>
            <a:r>
              <a:rPr lang="tr-TR" b="1" dirty="0"/>
              <a:t>olsun her çeşit menkul ve gayrimenkul mal ve </a:t>
            </a:r>
            <a:r>
              <a:rPr lang="tr-TR" b="1" dirty="0" err="1"/>
              <a:t>mahsüllerin</a:t>
            </a:r>
            <a:r>
              <a:rPr lang="tr-TR" b="1" dirty="0"/>
              <a:t> satışı, </a:t>
            </a:r>
            <a:r>
              <a:rPr lang="tr-TR" dirty="0"/>
              <a:t>Tellallık Harcının konusunu teşkil etmekte olup, </a:t>
            </a:r>
            <a:r>
              <a:rPr lang="tr-TR" dirty="0" err="1"/>
              <a:t>telalık</a:t>
            </a:r>
            <a:r>
              <a:rPr lang="tr-TR" dirty="0"/>
              <a:t> harcına tabidir.</a:t>
            </a:r>
          </a:p>
          <a:p>
            <a:r>
              <a:rPr lang="tr-TR" b="1" dirty="0"/>
              <a:t>Burada dikkat edilmesi gereken husus</a:t>
            </a:r>
            <a:r>
              <a:rPr lang="tr-TR" dirty="0"/>
              <a:t>, satışların belediye hali, belediyeye ait balıkhane, mezat yeri ve ilgilinin isteği üzerine belediye münadisi veya tellalı bulundurulan diğer yerlerde yapılacak satışlardan tellallık harcı alınması gerektiğidir. Belediyeye ait olmayan ya da belediye münadisi veya </a:t>
            </a:r>
            <a:r>
              <a:rPr lang="tr-TR" dirty="0" err="1"/>
              <a:t>tellali</a:t>
            </a:r>
            <a:r>
              <a:rPr lang="tr-TR" dirty="0"/>
              <a:t> istenmeyen yerlerde yapılacak satışlar için harç ödenmeyecektir.</a:t>
            </a:r>
          </a:p>
          <a:p>
            <a:endParaRPr lang="tr-TR" dirty="0"/>
          </a:p>
        </p:txBody>
      </p:sp>
    </p:spTree>
    <p:extLst>
      <p:ext uri="{BB962C8B-B14F-4D97-AF65-F5344CB8AC3E}">
        <p14:creationId xmlns:p14="http://schemas.microsoft.com/office/powerpoint/2010/main" val="41340921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6632"/>
            <a:ext cx="7886700" cy="6060331"/>
          </a:xfrm>
        </p:spPr>
        <p:txBody>
          <a:bodyPr>
            <a:normAutofit fontScale="92500" lnSpcReduction="20000"/>
          </a:bodyPr>
          <a:lstStyle/>
          <a:p>
            <a:r>
              <a:rPr lang="tr-TR" b="1" dirty="0"/>
              <a:t>Harcın mükellefi</a:t>
            </a:r>
            <a:endParaRPr lang="tr-TR" dirty="0"/>
          </a:p>
          <a:p>
            <a:r>
              <a:rPr lang="tr-TR" dirty="0"/>
              <a:t>Tellallık Harcının mükellefi; </a:t>
            </a:r>
            <a:r>
              <a:rPr lang="tr-TR" b="1" dirty="0"/>
              <a:t>mal ve mahsullerini satan gerçek veya tüzel kişilerdir</a:t>
            </a:r>
            <a:r>
              <a:rPr lang="tr-TR" dirty="0"/>
              <a:t>. Gerçek veya tüzelkişiler yapacakları her türlü satışı, satış yapmadan önce belediye veya mahallindeki belediye ilgililerine haber vermekle yükümlüdür. </a:t>
            </a:r>
            <a:r>
              <a:rPr lang="tr-TR" b="1" dirty="0"/>
              <a:t>Haber verilmeden satış yapılması halinde harç yüzde 50 fazlasıyla tahsil</a:t>
            </a:r>
            <a:r>
              <a:rPr lang="tr-TR" dirty="0"/>
              <a:t> olunacaktır.</a:t>
            </a:r>
          </a:p>
          <a:p>
            <a:r>
              <a:rPr lang="tr-TR" b="1" dirty="0"/>
              <a:t>Harcın matrahı</a:t>
            </a:r>
            <a:endParaRPr lang="tr-TR" dirty="0"/>
          </a:p>
          <a:p>
            <a:r>
              <a:rPr lang="tr-TR" dirty="0" err="1"/>
              <a:t>Telallık</a:t>
            </a:r>
            <a:r>
              <a:rPr lang="tr-TR" dirty="0"/>
              <a:t> Harcının matrahı, harcın konusuna giren satışların gayri safi tutarından oluşmaktadır. Gayri safi tutardan hangi ad ile olursa olsun hiçbir indirim yapılmayacaktır.</a:t>
            </a:r>
          </a:p>
          <a:p>
            <a:r>
              <a:rPr lang="tr-TR" b="1" dirty="0"/>
              <a:t>Harcın oranı</a:t>
            </a:r>
            <a:endParaRPr lang="tr-TR" dirty="0"/>
          </a:p>
          <a:p>
            <a:r>
              <a:rPr lang="tr-TR" dirty="0"/>
              <a:t>Tellallık Harcının oranı yüzde 2'dir. 100 Türk Lirasını aşan satışlarda aşan kısım için oran yüzde 1'dir.</a:t>
            </a:r>
          </a:p>
          <a:p>
            <a:r>
              <a:rPr lang="tr-TR" b="1" dirty="0"/>
              <a:t>Örnek</a:t>
            </a:r>
            <a:endParaRPr lang="tr-TR" dirty="0"/>
          </a:p>
          <a:p>
            <a:r>
              <a:rPr lang="tr-TR" dirty="0"/>
              <a:t>2.000 TL tutarındaki bir satıştan alınacak tellallık harcı:</a:t>
            </a:r>
          </a:p>
          <a:p>
            <a:r>
              <a:rPr lang="tr-TR" dirty="0"/>
              <a:t>Harcın ilk 100 liralık kısmı için 100x2= 2 TL.</a:t>
            </a:r>
          </a:p>
          <a:p>
            <a:r>
              <a:rPr lang="tr-TR" dirty="0"/>
              <a:t>100 lirayı aşan kısım için 1900x1= 19 TL.</a:t>
            </a:r>
          </a:p>
          <a:p>
            <a:r>
              <a:rPr lang="tr-TR" dirty="0"/>
              <a:t>2+19=21 TL.</a:t>
            </a:r>
          </a:p>
          <a:p>
            <a:r>
              <a:rPr lang="tr-TR" b="1" dirty="0"/>
              <a:t>Harcın ödenmesi</a:t>
            </a:r>
            <a:endParaRPr lang="tr-TR" dirty="0"/>
          </a:p>
          <a:p>
            <a:r>
              <a:rPr lang="tr-TR" dirty="0"/>
              <a:t>Tellallık Harcı, belediyelerce görevlendirilecek yetkililer tarafından makbuz karşılığı tahsil olunacaktır.</a:t>
            </a:r>
          </a:p>
          <a:p>
            <a:endParaRPr lang="tr-TR" dirty="0"/>
          </a:p>
        </p:txBody>
      </p:sp>
    </p:spTree>
    <p:extLst>
      <p:ext uri="{BB962C8B-B14F-4D97-AF65-F5344CB8AC3E}">
        <p14:creationId xmlns:p14="http://schemas.microsoft.com/office/powerpoint/2010/main" val="250491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0"/>
            <a:ext cx="8229600" cy="1313384"/>
          </a:xfrm>
        </p:spPr>
        <p:txBody>
          <a:bodyPr>
            <a:normAutofit/>
          </a:bodyPr>
          <a:lstStyle/>
          <a:p>
            <a:r>
              <a:rPr lang="tr-TR" sz="2000" b="1" dirty="0" smtClean="0"/>
              <a:t>BELEDİYE GELİRLERİ KANUNU GENEL TEBLİĞİ</a:t>
            </a:r>
            <a:r>
              <a:rPr lang="tr-TR" sz="2000" dirty="0" smtClean="0"/>
              <a:t/>
            </a:r>
            <a:br>
              <a:rPr lang="tr-TR" sz="2000" dirty="0" smtClean="0"/>
            </a:br>
            <a:r>
              <a:rPr lang="tr-TR" sz="2000" b="1" dirty="0" smtClean="0"/>
              <a:t>(SERİ NO: 41)</a:t>
            </a:r>
            <a:r>
              <a:rPr lang="tr-TR" sz="2000" dirty="0" smtClean="0"/>
              <a:t/>
            </a:r>
            <a:br>
              <a:rPr lang="tr-TR" sz="2000" dirty="0" smtClean="0"/>
            </a:br>
            <a:r>
              <a:rPr lang="tr-TR" sz="2000" dirty="0" smtClean="0"/>
              <a:t>(28 Şubat 2012 tarihli R.G.)</a:t>
            </a:r>
            <a:endParaRPr lang="tr-TR" dirty="0"/>
          </a:p>
        </p:txBody>
      </p:sp>
      <p:sp>
        <p:nvSpPr>
          <p:cNvPr id="3" name="2 İçerik Yer Tutucusu"/>
          <p:cNvSpPr>
            <a:spLocks noGrp="1"/>
          </p:cNvSpPr>
          <p:nvPr>
            <p:ph idx="1"/>
          </p:nvPr>
        </p:nvSpPr>
        <p:spPr>
          <a:xfrm>
            <a:off x="457200" y="1556792"/>
            <a:ext cx="8229600" cy="4898016"/>
          </a:xfrm>
        </p:spPr>
        <p:txBody>
          <a:bodyPr>
            <a:normAutofit/>
          </a:bodyPr>
          <a:lstStyle/>
          <a:p>
            <a:r>
              <a:rPr lang="tr-TR" b="1" dirty="0" smtClean="0"/>
              <a:t>2. İlan ve Reklâm Vergisi ve Çevre Temizlik Vergisi İşlemlerinde Mükelleflerin Beyanlarının Esas Alınması</a:t>
            </a:r>
            <a:endParaRPr lang="tr-TR" dirty="0" smtClean="0"/>
          </a:p>
          <a:p>
            <a:r>
              <a:rPr lang="tr-TR" dirty="0" smtClean="0"/>
              <a:t>Bu nedenle, </a:t>
            </a:r>
            <a:r>
              <a:rPr lang="tr-TR" b="1" dirty="0" smtClean="0"/>
              <a:t>ilan ve reklâm vergisi </a:t>
            </a:r>
            <a:r>
              <a:rPr lang="tr-TR" dirty="0" smtClean="0"/>
              <a:t>ve çevre temizlik vergisi mükelleflerinden beyanname ve bildirim dışında </a:t>
            </a:r>
            <a:r>
              <a:rPr lang="tr-TR" b="1" dirty="0" smtClean="0">
                <a:solidFill>
                  <a:srgbClr val="FF0000"/>
                </a:solidFill>
              </a:rPr>
              <a:t>kimlik fotokopisi, kira kontratı, vergi dairelerince düzenlenen yoklama fişi, vergi levhası, Ticaret Sicil Gazetesi veya başkaca bir belge talep edilmeyecektir</a:t>
            </a:r>
            <a:r>
              <a:rPr lang="tr-TR" dirty="0" smtClean="0"/>
              <a:t>. Mükelleflerin beyanname ve bildirimde belirttikleri bilgilere göre bu vergilerin tarh, tahakkuk ve tahsilinin yapılması gerekmektedir.</a:t>
            </a:r>
          </a:p>
          <a:p>
            <a:endParaRPr lang="tr-T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fontScale="92500" lnSpcReduction="20000"/>
          </a:bodyPr>
          <a:lstStyle/>
          <a:p>
            <a:r>
              <a:rPr lang="tr-TR" dirty="0"/>
              <a:t>HAYVAN KESİMİ MUAYENE VE DENETLEME HARCI</a:t>
            </a:r>
          </a:p>
          <a:p>
            <a:r>
              <a:rPr lang="tr-TR" b="1" dirty="0"/>
              <a:t>Hayvan Kesimi, Muayene ve Denetleme Harcının Konusu</a:t>
            </a:r>
            <a:endParaRPr lang="tr-TR" dirty="0"/>
          </a:p>
          <a:p>
            <a:r>
              <a:rPr lang="tr-TR" dirty="0" smtClean="0"/>
              <a:t>2464 sayılı Kanunun </a:t>
            </a:r>
            <a:r>
              <a:rPr lang="tr-TR" dirty="0"/>
              <a:t>72 </a:t>
            </a:r>
            <a:r>
              <a:rPr lang="tr-TR" dirty="0" err="1"/>
              <a:t>nci</a:t>
            </a:r>
            <a:r>
              <a:rPr lang="tr-TR" dirty="0"/>
              <a:t> maddesi, belediye sınırları ve mücavir alanlar içinde, belediyelerce veya yetkili diğer mercilerce verilen izne dayanılarak </a:t>
            </a:r>
            <a:r>
              <a:rPr lang="tr-TR" b="1" dirty="0"/>
              <a:t>özel kişi ve kuruluşlarca tesis edilen mezbaha ve kanaralarda kesilen hayvanların kesim öncesi ve sonrası muayenesi </a:t>
            </a:r>
            <a:r>
              <a:rPr lang="tr-TR" dirty="0"/>
              <a:t>veya belediye sınırları ve mücavir alanlar </a:t>
            </a:r>
            <a:r>
              <a:rPr lang="tr-TR" b="1" dirty="0"/>
              <a:t>dışında kesilmiş olup da belediye sınırı içinde satışa arz edilecek etlerin sağlık bakımından muayene ve denetlenmesini</a:t>
            </a:r>
            <a:r>
              <a:rPr lang="tr-TR" dirty="0"/>
              <a:t>, hayvan kesimi muayene ve denetleme harcına tabi tutmuştur</a:t>
            </a:r>
            <a:r>
              <a:rPr lang="tr-TR" dirty="0" smtClean="0"/>
              <a:t>.</a:t>
            </a:r>
          </a:p>
          <a:p>
            <a:r>
              <a:rPr lang="tr-TR" dirty="0" smtClean="0"/>
              <a:t>, </a:t>
            </a:r>
            <a:r>
              <a:rPr lang="tr-TR" dirty="0"/>
              <a:t>2678 sayılı Kanuna göre kurulan resmi ve özel kombinalar bu harçtan muaftır. </a:t>
            </a:r>
            <a:r>
              <a:rPr lang="tr-TR" dirty="0" smtClean="0"/>
              <a:t>(2678 </a:t>
            </a:r>
            <a:r>
              <a:rPr lang="tr-TR" dirty="0"/>
              <a:t>sayılı Kanun ile, 5272 ve 5393 sayılı Belediye Kanunundan önce uygulanmakta olan 1580 sayılı Belediye Kanununun 15 inci maddesine, “6 </a:t>
            </a:r>
            <a:r>
              <a:rPr lang="tr-TR" dirty="0" err="1"/>
              <a:t>ncı</a:t>
            </a:r>
            <a:r>
              <a:rPr lang="tr-TR" dirty="0"/>
              <a:t> fıkrada yer alan hüküm dışında; belediyelerin gerekli muayeneleri yapmak yetkileri ve karşılığındaki hakları ve ilgili diğer mevzuat hükümleri saklı kalmak kaydıyla, günün kesim teknolojisine ve sağlık şartlarına uygun nitelikte hayvan kesimi, et ve et mamulleri ve her türlü yan ürünlerinin (Bağırsak dahil) üretimi, bunların işlenmesi, iç ve dış piyasalarda pazarlanması ve taşınması konularında faaliyette bulunmak üzere Ticaret Bakanlığınca özel ve resmi kombinaların kurulmasına izin verilir.” hükmü eklenmişti. Bu hüküm 560 sayılı Kanun Hükmünde Kararnamenin 21 inci maddesinin üçüncü fıkrası ile 28/06/1995 tarihinden itibaren yürürlükten kaldırılmıştır. Ancak, uygulamada kaldığı dönemler içerisinde bu hükme dayanılarak kurulan ve faaliyetini sürdüren özel ve resmi et kombinaları bulunmakta olup, buraları bu harçtan muaftır</a:t>
            </a:r>
            <a:r>
              <a:rPr lang="tr-TR" dirty="0" smtClean="0"/>
              <a:t>.)</a:t>
            </a:r>
            <a:endParaRPr lang="tr-TR" dirty="0"/>
          </a:p>
          <a:p>
            <a:endParaRPr lang="tr-TR" dirty="0"/>
          </a:p>
        </p:txBody>
      </p:sp>
    </p:spTree>
    <p:extLst>
      <p:ext uri="{BB962C8B-B14F-4D97-AF65-F5344CB8AC3E}">
        <p14:creationId xmlns:p14="http://schemas.microsoft.com/office/powerpoint/2010/main" val="40063477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8640"/>
            <a:ext cx="7886700" cy="5988323"/>
          </a:xfrm>
        </p:spPr>
        <p:txBody>
          <a:bodyPr/>
          <a:lstStyle/>
          <a:p>
            <a:r>
              <a:rPr lang="tr-TR" sz="1800" b="1" dirty="0"/>
              <a:t>Harcın Mükellefi</a:t>
            </a:r>
            <a:endParaRPr lang="tr-TR" sz="1800" dirty="0"/>
          </a:p>
          <a:p>
            <a:r>
              <a:rPr lang="tr-TR" sz="1800" dirty="0"/>
              <a:t>Hayvan kesimi muayene ve denetleme harcının mükellefi, </a:t>
            </a:r>
            <a:r>
              <a:rPr lang="tr-TR" sz="1800" b="1" dirty="0"/>
              <a:t>hayvan veya et sahipleri olup</a:t>
            </a:r>
            <a:r>
              <a:rPr lang="tr-TR" sz="1800" dirty="0"/>
              <a:t>, bu harcı ödemekle yükümlüdür. </a:t>
            </a:r>
          </a:p>
          <a:p>
            <a:r>
              <a:rPr lang="tr-TR" sz="1800" b="1" dirty="0"/>
              <a:t>Harcın Tarifesi</a:t>
            </a:r>
            <a:endParaRPr lang="tr-TR" sz="1800" dirty="0"/>
          </a:p>
          <a:p>
            <a:r>
              <a:rPr lang="tr-TR" sz="1800" dirty="0"/>
              <a:t>Hayvan kesimi muayene ve denetleme harcının </a:t>
            </a:r>
            <a:r>
              <a:rPr lang="tr-TR" sz="1800" dirty="0" smtClean="0"/>
              <a:t>tarifesi </a:t>
            </a:r>
            <a:r>
              <a:rPr lang="tr-TR" sz="1800" b="1" dirty="0" smtClean="0"/>
              <a:t>13/4/2005 </a:t>
            </a:r>
            <a:r>
              <a:rPr lang="tr-TR" sz="1800" b="1" dirty="0"/>
              <a:t>tarihli ve 2005/8730 Sayılı  Bakanlar Kurulu Kararı </a:t>
            </a:r>
            <a:r>
              <a:rPr lang="tr-TR" sz="1800" dirty="0"/>
              <a:t>ile belediye grupları itibariyle </a:t>
            </a:r>
            <a:r>
              <a:rPr lang="tr-TR" sz="1800" dirty="0" smtClean="0"/>
              <a:t>tespit edilmiştir. </a:t>
            </a:r>
            <a:r>
              <a:rPr lang="tr-TR" sz="1800" b="1" dirty="0" smtClean="0"/>
              <a:t>Belediye </a:t>
            </a:r>
            <a:r>
              <a:rPr lang="tr-TR" sz="1800" b="1" dirty="0"/>
              <a:t>Grupları İtibariyle Harçların Oranları:</a:t>
            </a:r>
            <a:endParaRPr lang="tr-TR" sz="1800" dirty="0"/>
          </a:p>
          <a:p>
            <a:r>
              <a:rPr lang="tr-TR" sz="1800" b="1" dirty="0"/>
              <a:t>II-HAYVAN KESİMİ MUAYENE VE DENETLEME HARCI</a:t>
            </a:r>
            <a:endParaRPr lang="tr-TR" sz="1800" dirty="0"/>
          </a:p>
          <a:p>
            <a:r>
              <a:rPr lang="tr-TR" dirty="0"/>
              <a:t> </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308727282"/>
              </p:ext>
            </p:extLst>
          </p:nvPr>
        </p:nvGraphicFramePr>
        <p:xfrm>
          <a:off x="1475656" y="2924943"/>
          <a:ext cx="6120680" cy="2239743"/>
        </p:xfrm>
        <a:graphic>
          <a:graphicData uri="http://schemas.openxmlformats.org/drawingml/2006/table">
            <a:tbl>
              <a:tblPr firstRow="1" firstCol="1" bandRow="1">
                <a:tableStyleId>{5C22544A-7EE6-4342-B048-85BDC9FD1C3A}</a:tableStyleId>
              </a:tblPr>
              <a:tblGrid>
                <a:gridCol w="1459011"/>
                <a:gridCol w="2874802"/>
                <a:gridCol w="1786867"/>
              </a:tblGrid>
              <a:tr h="504669">
                <a:tc>
                  <a:txBody>
                    <a:bodyPr/>
                    <a:lstStyle/>
                    <a:p>
                      <a:pPr algn="ctr">
                        <a:lnSpc>
                          <a:spcPct val="115000"/>
                        </a:lnSpc>
                        <a:spcBef>
                          <a:spcPts val="600"/>
                        </a:spcBef>
                        <a:spcAft>
                          <a:spcPts val="0"/>
                        </a:spcAft>
                      </a:pPr>
                      <a:r>
                        <a:rPr lang="tr-TR" sz="900">
                          <a:effectLst/>
                        </a:rPr>
                        <a:t>Belediye Grubu</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900">
                          <a:effectLst/>
                        </a:rPr>
                        <a:t>Cinsi</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900" spc="15">
                          <a:effectLst/>
                        </a:rPr>
                        <a:t>Hayvan Başına</a:t>
                      </a:r>
                      <a:endParaRPr lang="tr-TR" sz="1000">
                        <a:effectLst/>
                      </a:endParaRPr>
                    </a:p>
                    <a:p>
                      <a:pPr algn="ctr">
                        <a:lnSpc>
                          <a:spcPct val="115000"/>
                        </a:lnSpc>
                        <a:spcBef>
                          <a:spcPts val="600"/>
                        </a:spcBef>
                        <a:spcAft>
                          <a:spcPts val="0"/>
                        </a:spcAft>
                      </a:pPr>
                      <a:r>
                        <a:rPr lang="tr-TR" sz="900" spc="15">
                          <a:effectLst/>
                        </a:rPr>
                        <a:t>Harcın Miktarı (YTL)</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1</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Küçükbaş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3</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2</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Küçükbaş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spc="-35">
                          <a:effectLst/>
                        </a:rPr>
                        <a:t>2.50</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3</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Küçükbaş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2</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4</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Küçükbaş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spc="-30">
                          <a:effectLst/>
                        </a:rPr>
                        <a:t>1.50</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5</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Küçükbaş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1</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Belediye Grubu</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900">
                          <a:effectLst/>
                        </a:rPr>
                        <a:t>Cinsi</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5000"/>
                        </a:lnSpc>
                        <a:spcBef>
                          <a:spcPts val="600"/>
                        </a:spcBef>
                        <a:spcAft>
                          <a:spcPts val="0"/>
                        </a:spcAft>
                      </a:pPr>
                      <a:r>
                        <a:rPr lang="tr-TR" sz="900">
                          <a:effectLst/>
                        </a:rPr>
                        <a:t> </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1</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Büyükbaş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tabLst>
                          <a:tab pos="450215" algn="l"/>
                          <a:tab pos="4100830" algn="l"/>
                        </a:tabLst>
                      </a:pPr>
                      <a:r>
                        <a:rPr lang="tr-TR" sz="900" spc="-130">
                          <a:effectLst/>
                        </a:rPr>
                        <a:t>6</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2</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Büyükbaş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5.5</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3</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Büyükbaş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5</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4</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Büyükbaş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a:effectLst/>
                        </a:rPr>
                        <a:t>4.5</a:t>
                      </a:r>
                      <a:endParaRPr lang="tr-TR" sz="1000">
                        <a:effectLst/>
                        <a:latin typeface="Times New Roman" panose="02020603050405020304" pitchFamily="18" charset="0"/>
                        <a:ea typeface="Times New Roman" panose="02020603050405020304" pitchFamily="18" charset="0"/>
                      </a:endParaRPr>
                    </a:p>
                  </a:txBody>
                  <a:tcPr marL="68580" marR="68580" marT="0" marB="0"/>
                </a:tc>
              </a:tr>
              <a:tr h="152700">
                <a:tc>
                  <a:txBody>
                    <a:bodyPr/>
                    <a:lstStyle/>
                    <a:p>
                      <a:pPr algn="ctr">
                        <a:lnSpc>
                          <a:spcPct val="115000"/>
                        </a:lnSpc>
                        <a:spcBef>
                          <a:spcPts val="600"/>
                        </a:spcBef>
                        <a:spcAft>
                          <a:spcPts val="0"/>
                        </a:spcAft>
                      </a:pPr>
                      <a:r>
                        <a:rPr lang="tr-TR" sz="900">
                          <a:effectLst/>
                        </a:rPr>
                        <a:t>5</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tr-TR" sz="900" spc="10">
                          <a:effectLst/>
                        </a:rPr>
                        <a:t>Büyükbaş hayvan</a:t>
                      </a:r>
                      <a:endParaRPr lang="tr-TR"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15000"/>
                        </a:lnSpc>
                        <a:spcBef>
                          <a:spcPts val="600"/>
                        </a:spcBef>
                        <a:spcAft>
                          <a:spcPts val="0"/>
                        </a:spcAft>
                      </a:pPr>
                      <a:r>
                        <a:rPr lang="tr-TR" sz="900" dirty="0">
                          <a:effectLst/>
                        </a:rPr>
                        <a:t>4</a:t>
                      </a:r>
                      <a:endParaRPr lang="tr-TR"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372278" y="2809177"/>
            <a:ext cx="15164795" cy="427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5016261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normAutofit/>
          </a:bodyPr>
          <a:lstStyle/>
          <a:p>
            <a:r>
              <a:rPr lang="tr-TR" sz="3600" b="1" dirty="0"/>
              <a:t>Harcın ödenmesi</a:t>
            </a:r>
            <a:endParaRPr lang="tr-TR" sz="3600" dirty="0"/>
          </a:p>
          <a:p>
            <a:r>
              <a:rPr lang="tr-TR" sz="3600" dirty="0"/>
              <a:t>Hayvan kesimi muayene ve denetleme harcı, makbuz karşılığında peşin olarak ödenecektir.</a:t>
            </a:r>
          </a:p>
          <a:p>
            <a:endParaRPr lang="tr-TR" sz="3600" dirty="0"/>
          </a:p>
        </p:txBody>
      </p:sp>
    </p:spTree>
    <p:extLst>
      <p:ext uri="{BB962C8B-B14F-4D97-AF65-F5344CB8AC3E}">
        <p14:creationId xmlns:p14="http://schemas.microsoft.com/office/powerpoint/2010/main" val="3000333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normAutofit/>
          </a:bodyPr>
          <a:lstStyle/>
          <a:p>
            <a:pPr marL="0" indent="0" algn="ctr">
              <a:buNone/>
            </a:pPr>
            <a:r>
              <a:rPr lang="tr-TR" sz="2400" dirty="0"/>
              <a:t>ÖLÇÜ VE TARTI ALETLERİ MUAYENE </a:t>
            </a:r>
            <a:r>
              <a:rPr lang="tr-TR" sz="2400" dirty="0" smtClean="0"/>
              <a:t>HARCI</a:t>
            </a:r>
          </a:p>
          <a:p>
            <a:r>
              <a:rPr lang="tr-TR" sz="2400" b="1" dirty="0"/>
              <a:t>Ölçü ve Tartı Aletleri Muayene Harcının Konusu</a:t>
            </a:r>
            <a:endParaRPr lang="tr-TR" sz="2400" dirty="0"/>
          </a:p>
          <a:p>
            <a:r>
              <a:rPr lang="tr-TR" sz="2400" dirty="0"/>
              <a:t>Bu harcın konusunu, </a:t>
            </a:r>
            <a:r>
              <a:rPr lang="tr-TR" sz="2400" b="1" dirty="0"/>
              <a:t>ölçü ve tartı alet ve vasıtaları ile ölçeklerin ilgili kanun ve tüzük hükümlerine göre belediyelerce damgalanması </a:t>
            </a:r>
            <a:r>
              <a:rPr lang="tr-TR" sz="2400" dirty="0"/>
              <a:t>oluşturmaktadır. Bu kapsamda, metre, terazi, kantar, sayaç vb. ölçü ve tartı aletleri, Ölçü ve Tartı Aletleri Muayene Harcına tabidir.</a:t>
            </a:r>
          </a:p>
          <a:p>
            <a:r>
              <a:rPr lang="tr-TR" sz="2400" dirty="0"/>
              <a:t>Ölçü ve tartı aletleriyle ilgili düzenlemeler 3516 sayılı Ölçüler ve Ayar Kanununda yer almıştır. Bu Kanunun ikinci maddesine göre, uzunluk, alan, hacim, ağırlık ölçüleri, areometreler, hububat muayene aletleri, elektrik, su, havagazı, doğalgaz, akaryakıt sayaçları, taksimetreler, </a:t>
            </a:r>
            <a:r>
              <a:rPr lang="tr-TR" sz="2400" dirty="0" err="1"/>
              <a:t>naklimetreler</a:t>
            </a:r>
            <a:r>
              <a:rPr lang="tr-TR" sz="2400" dirty="0"/>
              <a:t>, akım ve gerilim ölçü transformatörleri ile demiryolu yük ve sarnıçlı vagonlarının muayenesi, ayarlanması ve damgalanması bu Kanun hükümlerine göre yapılır. </a:t>
            </a:r>
          </a:p>
          <a:p>
            <a:pPr marL="0" indent="0" algn="ctr">
              <a:buNone/>
            </a:pPr>
            <a:endParaRPr lang="tr-TR" sz="2400" dirty="0"/>
          </a:p>
        </p:txBody>
      </p:sp>
    </p:spTree>
    <p:extLst>
      <p:ext uri="{BB962C8B-B14F-4D97-AF65-F5344CB8AC3E}">
        <p14:creationId xmlns:p14="http://schemas.microsoft.com/office/powerpoint/2010/main" val="33328599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fontScale="92500" lnSpcReduction="10000"/>
          </a:bodyPr>
          <a:lstStyle/>
          <a:p>
            <a:r>
              <a:rPr lang="tr-TR" sz="3600" b="1" dirty="0"/>
              <a:t>Ölçü ve Tartı Aletleri Muayene Harcının</a:t>
            </a:r>
            <a:r>
              <a:rPr lang="tr-TR" sz="3600" b="1" i="1" dirty="0"/>
              <a:t> </a:t>
            </a:r>
            <a:r>
              <a:rPr lang="tr-TR" sz="3600" b="1" dirty="0"/>
              <a:t>tarifesi</a:t>
            </a:r>
            <a:endParaRPr lang="tr-TR" sz="3600" dirty="0"/>
          </a:p>
          <a:p>
            <a:r>
              <a:rPr lang="tr-TR" sz="3600" dirty="0"/>
              <a:t>Bu harç, ölçü ve tartı alet ve vasıtaları ile ölçeklerin belediyelerce damgalanması karşılığında </a:t>
            </a:r>
            <a:r>
              <a:rPr lang="tr-TR" sz="3600" dirty="0" smtClean="0"/>
              <a:t>alınacak harcın </a:t>
            </a:r>
            <a:r>
              <a:rPr lang="tr-TR" sz="3600" dirty="0"/>
              <a:t>tarifesi </a:t>
            </a:r>
            <a:r>
              <a:rPr lang="tr-TR" sz="3600" b="1" dirty="0"/>
              <a:t>13/4/2005 tarihli ve 2005/8730 Sayılı Bakanlar Kurulu Kararı </a:t>
            </a:r>
            <a:r>
              <a:rPr lang="tr-TR" sz="3600" dirty="0"/>
              <a:t>ile belediye grupları itibariyle </a:t>
            </a:r>
            <a:r>
              <a:rPr lang="tr-TR" sz="3600" dirty="0" smtClean="0"/>
              <a:t>tespit </a:t>
            </a:r>
            <a:r>
              <a:rPr lang="tr-TR" sz="3600" dirty="0"/>
              <a:t>edilmiştir:</a:t>
            </a:r>
          </a:p>
          <a:p>
            <a:r>
              <a:rPr lang="tr-TR" sz="2800" b="1" dirty="0"/>
              <a:t>Ölçü ve Tartı Aletleri Muayene Harcının Ödenme Şekli</a:t>
            </a:r>
            <a:endParaRPr lang="tr-TR" sz="2800" dirty="0"/>
          </a:p>
          <a:p>
            <a:r>
              <a:rPr lang="tr-TR" sz="2800" dirty="0"/>
              <a:t>Bu harç, ölçü ve tartı aletlerinin </a:t>
            </a:r>
            <a:r>
              <a:rPr lang="tr-TR" sz="2800" b="1" dirty="0"/>
              <a:t>belediye tarafından damgalanması sırasında makbuz </a:t>
            </a:r>
            <a:r>
              <a:rPr lang="tr-TR" sz="2800" dirty="0"/>
              <a:t>karşılığında ödenecektir.</a:t>
            </a:r>
          </a:p>
          <a:p>
            <a:r>
              <a:rPr lang="tr-TR" sz="2800" b="1" dirty="0"/>
              <a:t> </a:t>
            </a:r>
            <a:endParaRPr lang="tr-TR" sz="2800" dirty="0"/>
          </a:p>
          <a:p>
            <a:r>
              <a:rPr lang="tr-TR" dirty="0"/>
              <a:t/>
            </a:r>
            <a:br>
              <a:rPr lang="tr-TR" dirty="0"/>
            </a:br>
            <a:r>
              <a:rPr lang="tr-TR" dirty="0"/>
              <a:t> </a:t>
            </a:r>
          </a:p>
          <a:p>
            <a:endParaRPr lang="tr-TR" dirty="0"/>
          </a:p>
        </p:txBody>
      </p:sp>
    </p:spTree>
    <p:extLst>
      <p:ext uri="{BB962C8B-B14F-4D97-AF65-F5344CB8AC3E}">
        <p14:creationId xmlns:p14="http://schemas.microsoft.com/office/powerpoint/2010/main" val="22213637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32656"/>
            <a:ext cx="7886700" cy="5844307"/>
          </a:xfrm>
        </p:spPr>
        <p:txBody>
          <a:bodyPr>
            <a:normAutofit/>
          </a:bodyPr>
          <a:lstStyle/>
          <a:p>
            <a:pPr marL="0" indent="0">
              <a:buNone/>
            </a:pPr>
            <a:r>
              <a:rPr lang="tr-TR" dirty="0"/>
              <a:t>BİNA İNŞAAT </a:t>
            </a:r>
            <a:r>
              <a:rPr lang="tr-TR" dirty="0" smtClean="0"/>
              <a:t>HARCI</a:t>
            </a:r>
          </a:p>
          <a:p>
            <a:r>
              <a:rPr lang="tr-TR" dirty="0" smtClean="0"/>
              <a:t>2464 </a:t>
            </a:r>
            <a:r>
              <a:rPr lang="tr-TR" dirty="0"/>
              <a:t>sayılı Belediye Gelirleri Kanununun </a:t>
            </a:r>
            <a:r>
              <a:rPr lang="tr-TR" dirty="0" smtClean="0"/>
              <a:t>Ek </a:t>
            </a:r>
            <a:r>
              <a:rPr lang="tr-TR" dirty="0"/>
              <a:t>1 inci maddesi ile, </a:t>
            </a:r>
            <a:r>
              <a:rPr lang="tr-TR" b="1" dirty="0"/>
              <a:t>belediye sınırları ve mücavir alanlar içinde yapılan ilave ve tadiller dahil her türlü bina inşaatı, bina inşaat harcına tabi </a:t>
            </a:r>
            <a:r>
              <a:rPr lang="tr-TR" dirty="0"/>
              <a:t>tutulmuştur. Konutun işyerine, harca tabi olmayan işyerinin harca tabi işyerine dönüştürülmesi gibi konut veya işyerlerinin kullanılış biçimlerinin değiştirilmesi halinde de bu değişiklik tadilat sayılarak ek harca tabi tutulacaktır. </a:t>
            </a:r>
            <a:r>
              <a:rPr lang="tr-TR" b="1" dirty="0"/>
              <a:t>İnşaata ruhsatsız başlanması halinde de harç alacağı doğmuş sayılmaktadır</a:t>
            </a:r>
            <a:r>
              <a:rPr lang="tr-TR" dirty="0"/>
              <a:t>. Bu hükümlerin yürürlüğe girmesinden önce inşa edilmiş olan binaların yüzölçümlerine ilave veya binada tadilat yapılması halinde harç, binanın toplam yüzölçümüne göre tabi olduğu tarife esas alınarak ve </a:t>
            </a:r>
            <a:r>
              <a:rPr lang="tr-TR" b="1" dirty="0"/>
              <a:t>yalnız ilave edilen kısmın yüzölçümü </a:t>
            </a:r>
            <a:r>
              <a:rPr lang="tr-TR" dirty="0"/>
              <a:t>üzerinden hesaplanacaktır.</a:t>
            </a:r>
          </a:p>
          <a:p>
            <a:r>
              <a:rPr lang="tr-TR" dirty="0"/>
              <a:t>Bu hükümlerin yürürlüğe girdiği tarihten sonra inşa </a:t>
            </a:r>
            <a:r>
              <a:rPr lang="tr-TR" dirty="0" smtClean="0"/>
              <a:t>edilmiş </a:t>
            </a:r>
            <a:r>
              <a:rPr lang="tr-TR" dirty="0"/>
              <a:t>olan binalarda </a:t>
            </a:r>
            <a:r>
              <a:rPr lang="tr-TR" b="1" dirty="0"/>
              <a:t>tadil veya ilaveler yapılması </a:t>
            </a:r>
            <a:r>
              <a:rPr lang="tr-TR" dirty="0"/>
              <a:t>halinde harç, binanın önceki yüzölçümü ile ilave kısmın yüzölçümü toplamı üzerinden hesaplanacak, ancak, daha önce aynı konut ve işyeri birimleri için ödenmiş bulunan bina inşaat harcı yeniden hesaplanan harçtan mahsup edilecektir.</a:t>
            </a:r>
          </a:p>
          <a:p>
            <a:pPr marL="0" indent="0">
              <a:buNone/>
            </a:pPr>
            <a:endParaRPr lang="tr-TR" dirty="0"/>
          </a:p>
          <a:p>
            <a:endParaRPr lang="tr-TR" dirty="0"/>
          </a:p>
        </p:txBody>
      </p:sp>
    </p:spTree>
    <p:extLst>
      <p:ext uri="{BB962C8B-B14F-4D97-AF65-F5344CB8AC3E}">
        <p14:creationId xmlns:p14="http://schemas.microsoft.com/office/powerpoint/2010/main" val="34769508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0648"/>
            <a:ext cx="7886700" cy="5916315"/>
          </a:xfrm>
        </p:spPr>
        <p:txBody>
          <a:bodyPr>
            <a:normAutofit fontScale="70000" lnSpcReduction="20000"/>
          </a:bodyPr>
          <a:lstStyle/>
          <a:p>
            <a:r>
              <a:rPr lang="tr-TR" dirty="0"/>
              <a:t>“</a:t>
            </a:r>
            <a:r>
              <a:rPr lang="tr-TR" b="1" dirty="0"/>
              <a:t>Ek Madde 2 – (Ek: 21/1/1982 - 2589/1 </a:t>
            </a:r>
            <a:r>
              <a:rPr lang="tr-TR" b="1" dirty="0" err="1"/>
              <a:t>md.</a:t>
            </a:r>
            <a:r>
              <a:rPr lang="tr-TR" b="1" dirty="0"/>
              <a:t>)</a:t>
            </a:r>
            <a:endParaRPr lang="tr-TR" dirty="0"/>
          </a:p>
          <a:p>
            <a:pPr fontAlgn="base"/>
            <a:r>
              <a:rPr lang="tr-TR" dirty="0"/>
              <a:t>	</a:t>
            </a:r>
            <a:r>
              <a:rPr lang="tr-TR" b="1" dirty="0"/>
              <a:t>Aşağıdaki bina inşaatları bina inşaat harcından müstesnadır.</a:t>
            </a:r>
            <a:endParaRPr lang="tr-TR" dirty="0"/>
          </a:p>
          <a:p>
            <a:pPr fontAlgn="base"/>
            <a:r>
              <a:rPr lang="tr-TR" b="1" dirty="0"/>
              <a:t>	a) inşaat giderleri genel ve katma bütçeler ile il özel idareleri ve belediye bütçelerinden karşılanan her türlü binalar,</a:t>
            </a:r>
            <a:endParaRPr lang="tr-TR" dirty="0"/>
          </a:p>
          <a:p>
            <a:pPr fontAlgn="base"/>
            <a:r>
              <a:rPr lang="tr-TR" b="1" dirty="0"/>
              <a:t>	b) Hastane, prevantoryum, sanatoryum, dispanser ve benzeri sağlık kuruluşları,</a:t>
            </a:r>
            <a:endParaRPr lang="tr-TR" dirty="0"/>
          </a:p>
          <a:p>
            <a:pPr fontAlgn="base"/>
            <a:r>
              <a:rPr lang="tr-TR" b="1" dirty="0"/>
              <a:t>	c) (Değişik: 1/6/2007-5679/1 </a:t>
            </a:r>
            <a:r>
              <a:rPr lang="tr-TR" b="1" dirty="0" err="1"/>
              <a:t>md.</a:t>
            </a:r>
            <a:r>
              <a:rPr lang="tr-TR" b="1" dirty="0"/>
              <a:t>) Her türlü fabrika, değirmen, sınai nitelikteki imalathaneler ve tersaneler, organize sanayi bölgelerinde yapılan her türlü bina inşaatı ile  sera  ve benzeri örtü altı tarım yapılan tesisler, ahır, samanlık, kümes, su ürünleri ve hayvan barınağı ile yemlik gibi yapı ve tesis inşaatı,</a:t>
            </a:r>
            <a:endParaRPr lang="tr-TR" dirty="0"/>
          </a:p>
          <a:p>
            <a:pPr fontAlgn="base"/>
            <a:r>
              <a:rPr lang="tr-TR" b="1" dirty="0"/>
              <a:t>	d) Kültür ve Turizm Bakanlığı ile Devlet Planlama Teşkilatınca teşviki karara bağlanmış otel, motel ve benzeri turistik tesisler,</a:t>
            </a:r>
            <a:endParaRPr lang="tr-TR" dirty="0"/>
          </a:p>
          <a:p>
            <a:pPr fontAlgn="base"/>
            <a:r>
              <a:rPr lang="tr-TR" b="1" dirty="0"/>
              <a:t>	e) Kooperatifler eliyle, </a:t>
            </a:r>
            <a:r>
              <a:rPr lang="tr-TR" b="1" dirty="0" smtClean="0"/>
              <a:t>ana sözleşmelerine </a:t>
            </a:r>
            <a:r>
              <a:rPr lang="tr-TR" b="1" dirty="0"/>
              <a:t>uygun olarak, yapılan sanayi ve küçük sanat siteleri ile esnaf çarşıları, </a:t>
            </a:r>
            <a:endParaRPr lang="tr-TR" dirty="0"/>
          </a:p>
          <a:p>
            <a:pPr fontAlgn="base"/>
            <a:r>
              <a:rPr lang="tr-TR" b="1" dirty="0"/>
              <a:t>	f) Dini hizmetlerin ifasına mahsus ve umuma açık bulunan ibadethaneler, bunların müştemilatı,</a:t>
            </a:r>
            <a:endParaRPr lang="tr-TR" dirty="0"/>
          </a:p>
          <a:p>
            <a:pPr fontAlgn="base"/>
            <a:r>
              <a:rPr lang="tr-TR" b="1" dirty="0"/>
              <a:t>	g) Karşılık gözetmeksizin Devlete devrolunmak şartıyla inşa edilen okullar ve öğrenci yurtları,</a:t>
            </a:r>
            <a:endParaRPr lang="tr-TR" dirty="0"/>
          </a:p>
          <a:p>
            <a:pPr fontAlgn="base"/>
            <a:r>
              <a:rPr lang="tr-TR" b="1" dirty="0"/>
              <a:t>	h) Deprem, su basması, yangın gibi tabii afetler sebebiyle binaları yanan, yıkılan ve kullanılmaz hale gelen kişiler tarafından, afetin </a:t>
            </a:r>
            <a:r>
              <a:rPr lang="tr-TR" b="1" dirty="0" err="1"/>
              <a:t>vukubulduğu</a:t>
            </a:r>
            <a:r>
              <a:rPr lang="tr-TR" b="1" dirty="0"/>
              <a:t> tarihten itibaren en geç 5 yıl içinde, afetin </a:t>
            </a:r>
            <a:r>
              <a:rPr lang="tr-TR" b="1" dirty="0" err="1"/>
              <a:t>vukubulduğu</a:t>
            </a:r>
            <a:r>
              <a:rPr lang="tr-TR" b="1" dirty="0"/>
              <a:t> yerlerde veya kamu kuruluşlarınca gösterilen yerlerde inşa edilen binalar,</a:t>
            </a:r>
            <a:endParaRPr lang="tr-TR" dirty="0"/>
          </a:p>
          <a:p>
            <a:pPr fontAlgn="base"/>
            <a:r>
              <a:rPr lang="tr-TR" b="1" dirty="0"/>
              <a:t>	i) Yangın, su basması, kaya düşmesi, çığ ve benzeri afetlerden zarar görmesi muhtemel yerlerdeki binaların sahipleri tarafından, afete maruz kalınacağının yetkili kuruluşlarca tebliğ tarihinden itibaren en geç 5 yıl içinde, kamu kuruluşlarınca gösterilen yerlerde inşa edilen binalar,</a:t>
            </a:r>
            <a:endParaRPr lang="tr-TR" dirty="0"/>
          </a:p>
          <a:p>
            <a:pPr fontAlgn="base"/>
            <a:r>
              <a:rPr lang="tr-TR" b="1" dirty="0"/>
              <a:t>	j) Bina inşaat harcı ödemek veya istisnadan yararlanmak suretiyle inşaat ruhsatı alınmış </a:t>
            </a:r>
            <a:r>
              <a:rPr lang="tr-TR" b="1" dirty="0" err="1"/>
              <a:t>olupda</a:t>
            </a:r>
            <a:r>
              <a:rPr lang="tr-TR" b="1" dirty="0"/>
              <a:t> İmar Kanununun 10 uncu maddesi gereğince, ruhsatları yenilenen binalar.</a:t>
            </a:r>
            <a:endParaRPr lang="tr-TR" dirty="0"/>
          </a:p>
          <a:p>
            <a:pPr fontAlgn="base"/>
            <a:r>
              <a:rPr lang="tr-TR" b="1" dirty="0"/>
              <a:t>	</a:t>
            </a:r>
            <a:endParaRPr lang="tr-TR" dirty="0"/>
          </a:p>
        </p:txBody>
      </p:sp>
    </p:spTree>
    <p:extLst>
      <p:ext uri="{BB962C8B-B14F-4D97-AF65-F5344CB8AC3E}">
        <p14:creationId xmlns:p14="http://schemas.microsoft.com/office/powerpoint/2010/main" val="14273000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09029"/>
            <a:ext cx="7886700" cy="5628283"/>
          </a:xfrm>
        </p:spPr>
        <p:txBody>
          <a:bodyPr/>
          <a:lstStyle/>
          <a:p>
            <a:endParaRPr lang="tr-TR" dirty="0"/>
          </a:p>
        </p:txBody>
      </p:sp>
    </p:spTree>
    <p:extLst>
      <p:ext uri="{BB962C8B-B14F-4D97-AF65-F5344CB8AC3E}">
        <p14:creationId xmlns:p14="http://schemas.microsoft.com/office/powerpoint/2010/main" val="3737905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73274"/>
          </a:xfrm>
        </p:spPr>
        <p:txBody>
          <a:bodyPr>
            <a:normAutofit/>
          </a:bodyPr>
          <a:lstStyle/>
          <a:p>
            <a:r>
              <a:rPr lang="tr-TR" sz="2000" b="1" dirty="0" smtClean="0"/>
              <a:t>Büyükşehir Belediyelerinde ilan ve reklam vergisi uygulamaları</a:t>
            </a:r>
            <a:endParaRPr lang="tr-TR" sz="2000" dirty="0"/>
          </a:p>
        </p:txBody>
      </p:sp>
      <p:sp>
        <p:nvSpPr>
          <p:cNvPr id="3" name="2 İçerik Yer Tutucusu"/>
          <p:cNvSpPr>
            <a:spLocks noGrp="1"/>
          </p:cNvSpPr>
          <p:nvPr>
            <p:ph idx="1"/>
          </p:nvPr>
        </p:nvSpPr>
        <p:spPr>
          <a:xfrm>
            <a:off x="457200" y="1268760"/>
            <a:ext cx="8229600" cy="5400600"/>
          </a:xfrm>
        </p:spPr>
        <p:txBody>
          <a:bodyPr>
            <a:normAutofit/>
          </a:bodyPr>
          <a:lstStyle/>
          <a:p>
            <a:r>
              <a:rPr lang="tr-TR" sz="1600" dirty="0" smtClean="0"/>
              <a:t>İçişleri Bakanlığı Mahalli İdareler Genel Müdürlüğünün 03/05/2007 tarihli ve B050MAHO74000l/11363-45622 görüş yazısı;…. büyükşehir belediyesinin yetki alanındaki meydan, bulvar, cadde ve ana yolları ile bu alanlara cephesi bulunan binalar üzerindeki her türlü ilan ve reklamların vergilerinin büyükşehir belediyesi tarafından tahsil edildiği ancak, sokak ve cadde girişli (çift girişli) olan pasaj ve han içlerinde bulunan ilan ve reklamların vergilerinin büyükşehir belediyesince mi yoksa ilçe belediyesince mi tahsil edileceği….</a:t>
            </a:r>
          </a:p>
          <a:p>
            <a:r>
              <a:rPr lang="tr-TR" sz="1600" dirty="0" smtClean="0"/>
              <a:t>5216 sayılı Büyükşehir Belediyesi Kanununun 23 üncü maddesinin birinci fıkrasının (e) bendinde , </a:t>
            </a:r>
            <a:r>
              <a:rPr lang="tr-TR" sz="1600" b="1" dirty="0" smtClean="0"/>
              <a:t>büyükşehir belediyesinin yetki alanındaki meydan, bulvar, cadde ve ana yolları ile bu alanlara cephesi bulunan binalar üzerindeki her türlü ilan ve reklamların vergileri </a:t>
            </a:r>
            <a:r>
              <a:rPr lang="tr-TR" sz="1600" dirty="0" smtClean="0"/>
              <a:t>ile asma, tahsis ve bakım ücretleri, büyükşehir belediyelerinin gelirleri arasında sayıldığından büyükşehir belediyesinin yetki </a:t>
            </a:r>
            <a:r>
              <a:rPr lang="tr-TR" sz="1600" b="1" dirty="0" smtClean="0"/>
              <a:t>alanındaki meydan, bulvar, cadde ve ana yolları ile bu alanlara cephesi bulunan binalar üzerindeki her türlü ilan ve reklamlardan</a:t>
            </a:r>
            <a:r>
              <a:rPr lang="tr-TR" sz="1600" dirty="0" smtClean="0"/>
              <a:t>, içi ve dışı ayırımı yapılmaksın bu binalar üzerinde yer alan bütün ilan ve reklamların anlaşılması gerektiği aşikardır.</a:t>
            </a:r>
          </a:p>
          <a:p>
            <a:r>
              <a:rPr lang="tr-TR" sz="1600" dirty="0" smtClean="0"/>
              <a:t>Bu çerçevede </a:t>
            </a:r>
            <a:r>
              <a:rPr lang="tr-TR" sz="1600" b="1" dirty="0" smtClean="0"/>
              <a:t>büyükşehir belediyesinin yetki alanındaki meydan, bulvar, cadde ve ana yollar ile bu alanlara cephesi bulunan binaların (han, pasaj, vb.) sokak girişine bakılmaksızın ilan ve reklam vergilerinin büyükşehir belediyesince </a:t>
            </a:r>
            <a:r>
              <a:rPr lang="tr-TR" sz="1600" dirty="0" smtClean="0"/>
              <a:t>tahsil edilmesi gerekmektedir</a:t>
            </a:r>
            <a:endParaRPr lang="tr-TR" sz="16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TotalTime>
  <Words>8188</Words>
  <Application>Microsoft Office PowerPoint</Application>
  <PresentationFormat>Ekran Gösterisi (4:3)</PresentationFormat>
  <Paragraphs>644</Paragraphs>
  <Slides>87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87</vt:i4>
      </vt:variant>
    </vt:vector>
  </HeadingPairs>
  <TitlesOfParts>
    <vt:vector size="94" baseType="lpstr">
      <vt:lpstr>Arial Unicode MS</vt:lpstr>
      <vt:lpstr>Arial</vt:lpstr>
      <vt:lpstr>Calibri</vt:lpstr>
      <vt:lpstr>Calibri Light</vt:lpstr>
      <vt:lpstr>New York</vt:lpstr>
      <vt:lpstr>Times New Roman</vt:lpstr>
      <vt:lpstr>Office Teması</vt:lpstr>
      <vt:lpstr>PowerPoint Sunusu</vt:lpstr>
      <vt:lpstr>İlan ve reklam vergisi </vt:lpstr>
      <vt:lpstr>İstisna ve Muaflıklar</vt:lpstr>
      <vt:lpstr>PowerPoint Sunusu</vt:lpstr>
      <vt:lpstr>Tarife ve nispet</vt:lpstr>
      <vt:lpstr>Vergi tarifesinin uygulanmasındaki esaslar </vt:lpstr>
      <vt:lpstr>Verginin tarhı ve ödenmesi</vt:lpstr>
      <vt:lpstr>BELEDİYE GELİRLERİ KANUNU GENEL TEBLİĞİ (SERİ NO: 41) (28 Şubat 2012 tarihli R.G.)</vt:lpstr>
      <vt:lpstr>Büyükşehir Belediyelerinde ilan ve reklam vergisi uygulamaları</vt:lpstr>
      <vt:lpstr>5216 sayılı Büyükşehir B.K.</vt:lpstr>
      <vt:lpstr>PowerPoint Sunusu</vt:lpstr>
      <vt:lpstr>PowerPoint Sunusu</vt:lpstr>
      <vt:lpstr>Maliye Bakanlığının 25.07.2012 tarihli ve 075822 sayılı yazısı.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YARGI KARARLARI</vt:lpstr>
      <vt:lpstr>PowerPoint Sunusu</vt:lpstr>
      <vt:lpstr>PowerPoint Sunusu</vt:lpstr>
      <vt:lpstr>PowerPoint Sunusu</vt:lpstr>
      <vt:lpstr>PowerPoint Sunusu</vt:lpstr>
      <vt:lpstr>EĞLENCE VERGİSİ</vt:lpstr>
      <vt:lpstr>EĞLENCE VERGİSİ MÜKELLEFİ</vt:lpstr>
      <vt:lpstr> Gerçek kişiler: </vt:lpstr>
      <vt:lpstr>Tüzel kişiler</vt:lpstr>
      <vt:lpstr>Eğlence vergisi istisnaları</vt:lpstr>
      <vt:lpstr>Eğlence vergisinin matrahı</vt:lpstr>
      <vt:lpstr>EĞLENCE VERGİSİ MİKTAR VE ORANI</vt:lpstr>
      <vt:lpstr>PowerPoint Sunusu</vt:lpstr>
      <vt:lpstr>Eğlence vergisinin ödenmesi</vt:lpstr>
      <vt:lpstr> HABERLEŞME VERGİSİ </vt:lpstr>
      <vt:lpstr>HABERLEŞME VERGİSİNİN MÜKELLEFİ</vt:lpstr>
      <vt:lpstr>Haberleşme vergisinin matrahı ve oranı</vt:lpstr>
      <vt:lpstr>PowerPoint Sunusu</vt:lpstr>
      <vt:lpstr>PowerPoint Sunusu</vt:lpstr>
      <vt:lpstr>PowerPoint Sunusu</vt:lpstr>
      <vt:lpstr>PowerPoint Sunusu</vt:lpstr>
      <vt:lpstr>PowerPoint Sunusu</vt:lpstr>
      <vt:lpstr>PowerPoint Sunusu</vt:lpstr>
      <vt:lpstr>PowerPoint Sunusu</vt:lpstr>
      <vt:lpstr>  YANGIN SİGORTA VERGİSİ </vt:lpstr>
      <vt:lpstr>PowerPoint Sunusu</vt:lpstr>
      <vt:lpstr>PowerPoint Sunusu</vt:lpstr>
      <vt:lpstr>PowerPoint Sunusu</vt:lpstr>
      <vt:lpstr>PowerPoint Sunusu</vt:lpstr>
      <vt:lpstr>Yıllık vergi tutarı (2016 yılı)</vt:lpstr>
      <vt:lpstr>PowerPoint Sunusu</vt:lpstr>
      <vt:lpstr>PowerPoint Sunusu</vt:lpstr>
      <vt:lpstr>PowerPoint Sunusu</vt:lpstr>
      <vt:lpstr>PowerPoint Sunusu</vt:lpstr>
      <vt:lpstr> İŞGAL HARCI </vt:lpstr>
      <vt:lpstr>İşgal harcının mükellefi</vt:lpstr>
      <vt:lpstr>İşgal harcının istisnaları</vt:lpstr>
      <vt:lpstr>İşgal Harcının Tarifesi</vt:lpstr>
      <vt:lpstr>PowerPoint Sunusu</vt:lpstr>
      <vt:lpstr>PowerPoint Sunusu</vt:lpstr>
      <vt:lpstr>TATİL GÜNLERİNCE ÇALIŞMA RUHSATI HARCI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hafize</dc:creator>
  <cp:lastModifiedBy>Erkan ILGAZ</cp:lastModifiedBy>
  <cp:revision>64</cp:revision>
  <dcterms:created xsi:type="dcterms:W3CDTF">2013-04-20T08:09:35Z</dcterms:created>
  <dcterms:modified xsi:type="dcterms:W3CDTF">2016-04-22T08:09:58Z</dcterms:modified>
</cp:coreProperties>
</file>