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303" r:id="rId3"/>
    <p:sldId id="306" r:id="rId4"/>
    <p:sldId id="305" r:id="rId5"/>
    <p:sldId id="258" r:id="rId6"/>
    <p:sldId id="257" r:id="rId7"/>
    <p:sldId id="263" r:id="rId8"/>
    <p:sldId id="264" r:id="rId9"/>
    <p:sldId id="259" r:id="rId10"/>
    <p:sldId id="260" r:id="rId11"/>
    <p:sldId id="261" r:id="rId12"/>
    <p:sldId id="262" r:id="rId13"/>
    <p:sldId id="265" r:id="rId14"/>
    <p:sldId id="266" r:id="rId15"/>
    <p:sldId id="267" r:id="rId16"/>
    <p:sldId id="268" r:id="rId17"/>
    <p:sldId id="307" r:id="rId18"/>
    <p:sldId id="269" r:id="rId19"/>
    <p:sldId id="308" r:id="rId20"/>
    <p:sldId id="309" r:id="rId21"/>
    <p:sldId id="270" r:id="rId22"/>
    <p:sldId id="271" r:id="rId23"/>
    <p:sldId id="272" r:id="rId24"/>
    <p:sldId id="310" r:id="rId25"/>
    <p:sldId id="273" r:id="rId26"/>
    <p:sldId id="311" r:id="rId27"/>
    <p:sldId id="274" r:id="rId28"/>
    <p:sldId id="312"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302" r:id="rId52"/>
    <p:sldId id="300" r:id="rId53"/>
    <p:sldId id="301" r:id="rId5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79" autoAdjust="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B6D219C-EFAF-42BA-AFB6-69FFF76BD3E4}" type="datetimeFigureOut">
              <a:rPr lang="tr-TR" smtClean="0"/>
              <a:t>14.05.2016</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1606796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B6D219C-EFAF-42BA-AFB6-69FFF76BD3E4}" type="datetimeFigureOut">
              <a:rPr lang="tr-TR" smtClean="0"/>
              <a:t>14.05.2016</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247916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B6D219C-EFAF-42BA-AFB6-69FFF76BD3E4}" type="datetimeFigureOut">
              <a:rPr lang="tr-TR" smtClean="0"/>
              <a:t>14.05.2016</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328518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B6D219C-EFAF-42BA-AFB6-69FFF76BD3E4}" type="datetimeFigureOut">
              <a:rPr lang="tr-TR" smtClean="0"/>
              <a:t>14.05.2016</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1061625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B6D219C-EFAF-42BA-AFB6-69FFF76BD3E4}" type="datetimeFigureOut">
              <a:rPr lang="tr-TR" smtClean="0"/>
              <a:t>14.05.2016</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965612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B6D219C-EFAF-42BA-AFB6-69FFF76BD3E4}" type="datetimeFigureOut">
              <a:rPr lang="tr-TR" smtClean="0"/>
              <a:t>14.05.2016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2499232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B6D219C-EFAF-42BA-AFB6-69FFF76BD3E4}" type="datetimeFigureOut">
              <a:rPr lang="tr-TR" smtClean="0"/>
              <a:t>14.05.2016</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4178998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B6D219C-EFAF-42BA-AFB6-69FFF76BD3E4}" type="datetimeFigureOut">
              <a:rPr lang="tr-TR" smtClean="0"/>
              <a:t>14.05.2016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38570592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B6D219C-EFAF-42BA-AFB6-69FFF76BD3E4}" type="datetimeFigureOut">
              <a:rPr lang="tr-TR" smtClean="0"/>
              <a:t>14.05.2016</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2373186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B6D219C-EFAF-42BA-AFB6-69FFF76BD3E4}" type="datetimeFigureOut">
              <a:rPr lang="tr-TR" smtClean="0"/>
              <a:t>14.05.2016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2969986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B6D219C-EFAF-42BA-AFB6-69FFF76BD3E4}" type="datetimeFigureOut">
              <a:rPr lang="tr-TR" smtClean="0"/>
              <a:t>14.05.2016</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116255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B6D219C-EFAF-42BA-AFB6-69FFF76BD3E4}" type="datetimeFigureOut">
              <a:rPr lang="tr-TR" smtClean="0"/>
              <a:t>14.05.2016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368847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B6D219C-EFAF-42BA-AFB6-69FFF76BD3E4}" type="datetimeFigureOut">
              <a:rPr lang="tr-TR" smtClean="0"/>
              <a:t>14.05.2016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4278883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B6D219C-EFAF-42BA-AFB6-69FFF76BD3E4}" type="datetimeFigureOut">
              <a:rPr lang="tr-TR" smtClean="0"/>
              <a:t>14.05.2016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832156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D219C-EFAF-42BA-AFB6-69FFF76BD3E4}" type="datetimeFigureOut">
              <a:rPr lang="tr-TR" smtClean="0"/>
              <a:t>14.05.2016</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324129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B6D219C-EFAF-42BA-AFB6-69FFF76BD3E4}" type="datetimeFigureOut">
              <a:rPr lang="tr-TR" smtClean="0"/>
              <a:t>14.05.2016</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101180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B6D219C-EFAF-42BA-AFB6-69FFF76BD3E4}" type="datetimeFigureOut">
              <a:rPr lang="tr-TR" smtClean="0"/>
              <a:t>14.05.2016</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43FBA3-C3DE-4841-BB79-1D23C8F4008D}" type="slidenum">
              <a:rPr lang="tr-TR" smtClean="0"/>
              <a:t>‹#›</a:t>
            </a:fld>
            <a:endParaRPr lang="tr-TR"/>
          </a:p>
        </p:txBody>
      </p:sp>
    </p:spTree>
    <p:extLst>
      <p:ext uri="{BB962C8B-B14F-4D97-AF65-F5344CB8AC3E}">
        <p14:creationId xmlns:p14="http://schemas.microsoft.com/office/powerpoint/2010/main" val="3321598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B6D219C-EFAF-42BA-AFB6-69FFF76BD3E4}" type="datetimeFigureOut">
              <a:rPr lang="tr-TR" smtClean="0"/>
              <a:t>14.05.2016</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443FBA3-C3DE-4841-BB79-1D23C8F4008D}" type="slidenum">
              <a:rPr lang="tr-TR" smtClean="0"/>
              <a:t>‹#›</a:t>
            </a:fld>
            <a:endParaRPr lang="tr-TR"/>
          </a:p>
        </p:txBody>
      </p:sp>
    </p:spTree>
    <p:extLst>
      <p:ext uri="{BB962C8B-B14F-4D97-AF65-F5344CB8AC3E}">
        <p14:creationId xmlns:p14="http://schemas.microsoft.com/office/powerpoint/2010/main" val="508975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ersimiz.com/belirligun-243-Felsefenin-Dallari.html"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9194" y="338328"/>
            <a:ext cx="8761413" cy="1691640"/>
          </a:xfrm>
        </p:spPr>
        <p:txBody>
          <a:bodyPr/>
          <a:lstStyle/>
          <a:p>
            <a:pPr algn="ctr"/>
            <a:r>
              <a:rPr lang="tr-TR" sz="2800" dirty="0" smtClean="0"/>
              <a:t/>
            </a:r>
            <a:br>
              <a:rPr lang="tr-TR" sz="2800" dirty="0" smtClean="0"/>
            </a:br>
            <a:r>
              <a:rPr lang="tr-TR" sz="2800" dirty="0"/>
              <a:t/>
            </a:r>
            <a:br>
              <a:rPr lang="tr-TR" sz="2800" dirty="0"/>
            </a:br>
            <a:r>
              <a:rPr lang="tr-TR" sz="2800" dirty="0" smtClean="0"/>
              <a:t>KAMUDA ETİK KÜLTÜRÜ</a:t>
            </a:r>
            <a:endParaRPr lang="tr-TR" dirty="0"/>
          </a:p>
        </p:txBody>
      </p:sp>
      <p:sp>
        <p:nvSpPr>
          <p:cNvPr id="3" name="İçerik Yer Tutucusu 2"/>
          <p:cNvSpPr>
            <a:spLocks noGrp="1"/>
          </p:cNvSpPr>
          <p:nvPr>
            <p:ph idx="1"/>
          </p:nvPr>
        </p:nvSpPr>
        <p:spPr/>
        <p:txBody>
          <a:bodyPr>
            <a:normAutofit/>
          </a:bodyPr>
          <a:lstStyle/>
          <a:p>
            <a:pPr marL="0" indent="0" algn="ctr">
              <a:buNone/>
            </a:pPr>
            <a:endParaRPr lang="tr-TR" sz="3200" dirty="0" smtClean="0">
              <a:solidFill>
                <a:schemeClr val="accent5">
                  <a:lumMod val="75000"/>
                </a:schemeClr>
              </a:solidFill>
            </a:endParaRPr>
          </a:p>
          <a:p>
            <a:pPr marL="0" indent="0" algn="ctr">
              <a:buNone/>
            </a:pPr>
            <a:r>
              <a:rPr lang="tr-TR" sz="3200" dirty="0" smtClean="0">
                <a:solidFill>
                  <a:schemeClr val="accent5">
                    <a:lumMod val="75000"/>
                  </a:schemeClr>
                </a:solidFill>
              </a:rPr>
              <a:t>HAFİZE ZÜLÜFLÜ</a:t>
            </a:r>
          </a:p>
          <a:p>
            <a:pPr marL="0" indent="0" algn="ctr">
              <a:buNone/>
            </a:pPr>
            <a:r>
              <a:rPr lang="tr-TR" sz="3200" dirty="0" smtClean="0">
                <a:solidFill>
                  <a:schemeClr val="accent5">
                    <a:lumMod val="75000"/>
                  </a:schemeClr>
                </a:solidFill>
              </a:rPr>
              <a:t>TEKİRDAĞ BÜYÜKŞEHİR BELEDİYESİ</a:t>
            </a:r>
          </a:p>
          <a:p>
            <a:pPr marL="0" indent="0" algn="ctr">
              <a:buNone/>
            </a:pPr>
            <a:r>
              <a:rPr lang="tr-TR" sz="2000" dirty="0" smtClean="0">
                <a:solidFill>
                  <a:schemeClr val="accent5">
                    <a:lumMod val="75000"/>
                  </a:schemeClr>
                </a:solidFill>
              </a:rPr>
              <a:t>KAYNAK GELİŞTİRME VE İŞTİRAKLER DAİRESİ BAŞKANI</a:t>
            </a:r>
            <a:endParaRPr lang="tr-TR" sz="2000" dirty="0">
              <a:solidFill>
                <a:schemeClr val="accent5">
                  <a:lumMod val="75000"/>
                </a:schemeClr>
              </a:solidFill>
            </a:endParaRPr>
          </a:p>
        </p:txBody>
      </p:sp>
      <p:sp>
        <p:nvSpPr>
          <p:cNvPr id="4" name="Dikdörtgen 3"/>
          <p:cNvSpPr/>
          <p:nvPr/>
        </p:nvSpPr>
        <p:spPr>
          <a:xfrm>
            <a:off x="1341119" y="2187991"/>
            <a:ext cx="7820298" cy="923330"/>
          </a:xfrm>
          <a:prstGeom prst="rect">
            <a:avLst/>
          </a:prstGeom>
        </p:spPr>
        <p:txBody>
          <a:bodyPr wrap="square">
            <a:spAutoFit/>
          </a:bodyPr>
          <a:lstStyle/>
          <a:p>
            <a:endParaRPr lang="tr-TR" dirty="0"/>
          </a:p>
          <a:p>
            <a:endParaRPr lang="tr-TR" dirty="0" smtClean="0"/>
          </a:p>
          <a:p>
            <a:endParaRPr lang="tr-TR" dirty="0"/>
          </a:p>
        </p:txBody>
      </p:sp>
    </p:spTree>
    <p:extLst>
      <p:ext uri="{BB962C8B-B14F-4D97-AF65-F5344CB8AC3E}">
        <p14:creationId xmlns:p14="http://schemas.microsoft.com/office/powerpoint/2010/main" val="2964365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2446" y="818607"/>
            <a:ext cx="8853921" cy="992776"/>
          </a:xfrm>
        </p:spPr>
        <p:txBody>
          <a:bodyPr/>
          <a:lstStyle/>
          <a:p>
            <a:pPr algn="ctr"/>
            <a:r>
              <a:rPr lang="tr-TR" sz="1400" dirty="0" smtClean="0">
                <a:solidFill>
                  <a:schemeClr val="accent2">
                    <a:lumMod val="40000"/>
                    <a:lumOff val="60000"/>
                  </a:schemeClr>
                </a:solidFill>
              </a:rPr>
              <a:t>25/5/2004 TARİHLİ VE 5176 SAYILI </a:t>
            </a:r>
            <a:br>
              <a:rPr lang="tr-TR" sz="1400" dirty="0" smtClean="0">
                <a:solidFill>
                  <a:schemeClr val="accent2">
                    <a:lumMod val="40000"/>
                    <a:lumOff val="60000"/>
                  </a:schemeClr>
                </a:solidFill>
              </a:rPr>
            </a:br>
            <a:r>
              <a:rPr lang="tr-TR" sz="1400" b="1" dirty="0" smtClean="0">
                <a:solidFill>
                  <a:schemeClr val="accent2">
                    <a:lumMod val="40000"/>
                    <a:lumOff val="60000"/>
                  </a:schemeClr>
                </a:solidFill>
              </a:rPr>
              <a:t>KAMU </a:t>
            </a:r>
            <a:r>
              <a:rPr lang="tr-TR" sz="1400" b="1" dirty="0">
                <a:solidFill>
                  <a:schemeClr val="accent2">
                    <a:lumMod val="40000"/>
                    <a:lumOff val="60000"/>
                  </a:schemeClr>
                </a:solidFill>
              </a:rPr>
              <a:t>GÖREVLİLERİ ETİK KURULU KURULMASI VE BAZI</a:t>
            </a:r>
            <a:r>
              <a:rPr lang="tr-TR" sz="1400" dirty="0">
                <a:solidFill>
                  <a:schemeClr val="accent2">
                    <a:lumMod val="40000"/>
                    <a:lumOff val="60000"/>
                  </a:schemeClr>
                </a:solidFill>
              </a:rPr>
              <a:t/>
            </a:r>
            <a:br>
              <a:rPr lang="tr-TR" sz="1400" dirty="0">
                <a:solidFill>
                  <a:schemeClr val="accent2">
                    <a:lumMod val="40000"/>
                    <a:lumOff val="60000"/>
                  </a:schemeClr>
                </a:solidFill>
              </a:rPr>
            </a:br>
            <a:r>
              <a:rPr lang="tr-TR" sz="1400" b="1" dirty="0">
                <a:solidFill>
                  <a:schemeClr val="accent2">
                    <a:lumMod val="40000"/>
                    <a:lumOff val="60000"/>
                  </a:schemeClr>
                </a:solidFill>
              </a:rPr>
              <a:t>KANUNLARDA DEĞİŞİKLİK YAPILMASI</a:t>
            </a:r>
            <a:r>
              <a:rPr lang="tr-TR" sz="1400" dirty="0">
                <a:solidFill>
                  <a:schemeClr val="accent2">
                    <a:lumMod val="40000"/>
                    <a:lumOff val="60000"/>
                  </a:schemeClr>
                </a:solidFill>
              </a:rPr>
              <a:t/>
            </a:r>
            <a:br>
              <a:rPr lang="tr-TR" sz="1400" dirty="0">
                <a:solidFill>
                  <a:schemeClr val="accent2">
                    <a:lumMod val="40000"/>
                    <a:lumOff val="60000"/>
                  </a:schemeClr>
                </a:solidFill>
              </a:rPr>
            </a:br>
            <a:r>
              <a:rPr lang="tr-TR" sz="1400" b="1" dirty="0">
                <a:solidFill>
                  <a:schemeClr val="accent2">
                    <a:lumMod val="40000"/>
                    <a:lumOff val="60000"/>
                  </a:schemeClr>
                </a:solidFill>
              </a:rPr>
              <a:t>HAKKINDA </a:t>
            </a:r>
            <a:r>
              <a:rPr lang="tr-TR" sz="1400" b="1" dirty="0" smtClean="0">
                <a:solidFill>
                  <a:schemeClr val="accent2">
                    <a:lumMod val="40000"/>
                    <a:lumOff val="60000"/>
                  </a:schemeClr>
                </a:solidFill>
              </a:rPr>
              <a:t>KANUN</a:t>
            </a:r>
            <a:endParaRPr lang="tr-TR" sz="1400" dirty="0">
              <a:solidFill>
                <a:schemeClr val="accent2">
                  <a:lumMod val="40000"/>
                  <a:lumOff val="60000"/>
                </a:schemeClr>
              </a:solidFill>
            </a:endParaRPr>
          </a:p>
        </p:txBody>
      </p:sp>
      <p:sp>
        <p:nvSpPr>
          <p:cNvPr id="3" name="İçerik Yer Tutucusu 2"/>
          <p:cNvSpPr>
            <a:spLocks noGrp="1"/>
          </p:cNvSpPr>
          <p:nvPr>
            <p:ph idx="1"/>
          </p:nvPr>
        </p:nvSpPr>
        <p:spPr>
          <a:xfrm>
            <a:off x="1001486" y="2603500"/>
            <a:ext cx="8979127" cy="3797300"/>
          </a:xfrm>
        </p:spPr>
        <p:txBody>
          <a:bodyPr>
            <a:normAutofit fontScale="85000" lnSpcReduction="20000"/>
          </a:bodyPr>
          <a:lstStyle/>
          <a:p>
            <a:r>
              <a:rPr lang="tr-TR" b="1" dirty="0"/>
              <a:t>            </a:t>
            </a:r>
            <a:r>
              <a:rPr lang="tr-TR" sz="2200" i="1" dirty="0"/>
              <a:t>Amaç ve kapsam</a:t>
            </a:r>
            <a:endParaRPr lang="tr-TR" sz="2200" dirty="0"/>
          </a:p>
          <a:p>
            <a:r>
              <a:rPr lang="tr-TR" sz="2200" b="1" dirty="0"/>
              <a:t>            Madde 1-</a:t>
            </a:r>
            <a:r>
              <a:rPr lang="tr-TR" sz="2200" dirty="0"/>
              <a:t> Bu Kanunun amacı, kamu görevlilerinin uymaları gereken </a:t>
            </a:r>
            <a:r>
              <a:rPr lang="tr-TR" sz="2200" dirty="0">
                <a:solidFill>
                  <a:schemeClr val="accent1"/>
                </a:solidFill>
              </a:rPr>
              <a:t>saydamlık</a:t>
            </a:r>
            <a:r>
              <a:rPr lang="tr-TR" sz="2200" dirty="0"/>
              <a:t>, </a:t>
            </a:r>
            <a:r>
              <a:rPr lang="tr-TR" sz="2200" dirty="0">
                <a:solidFill>
                  <a:schemeClr val="accent1"/>
                </a:solidFill>
              </a:rPr>
              <a:t>tarafsızlık, dürüstlük, hesap verebilirlik, kamu yararını gözetme </a:t>
            </a:r>
            <a:r>
              <a:rPr lang="tr-TR" sz="2200" dirty="0"/>
              <a:t>gibi etik davranış ilkeleri belirlemek ve uygulamayı gözetmek üzere Kamu Görevlileri Etik Kurulunun kuruluş, görev ve çalışma usul ve esaslarının belirlenmesidir.</a:t>
            </a:r>
          </a:p>
          <a:p>
            <a:r>
              <a:rPr lang="tr-TR" sz="2200" dirty="0"/>
              <a:t>            Bu Kanun, genel bütçeye dahil daireler, katma bütçeli idareler, kamu iktisadi teşebbüsleri, döner sermayeli kuruluşlar, </a:t>
            </a:r>
            <a:r>
              <a:rPr lang="tr-TR" sz="2200" dirty="0">
                <a:solidFill>
                  <a:schemeClr val="accent1"/>
                </a:solidFill>
              </a:rPr>
              <a:t>mahalli idareler </a:t>
            </a:r>
            <a:r>
              <a:rPr lang="tr-TR" sz="2200" dirty="0"/>
              <a:t>ve bunların birlikleri, kamu tüzel kişiliğini haiz olarak kurul, üst kurul, kurum, enstitü, teşebbüs, teşekkül, fon ve sair adlarla kurulmuş olan bütün kamu kurum ve kuruluşlarında çalışan; yönetim ve denetim kurulu ile kurul, üst kurul başkan ve üyeleri dahil tüm personeli kapsar.</a:t>
            </a:r>
          </a:p>
          <a:p>
            <a:r>
              <a:rPr lang="tr-TR" sz="2200" dirty="0"/>
              <a:t>            Cumhurbaşkanı, Türkiye Büyük Millet Meclisi üyeleri, Bakanlar Kurulu üyeleri, Türk Silahlı Kuvvetleri ve yargı mensupları ve üniversiteler hakkında bu Kanun hükümleri uygulanmaz.</a:t>
            </a:r>
          </a:p>
          <a:p>
            <a:endParaRPr lang="tr-TR" dirty="0"/>
          </a:p>
        </p:txBody>
      </p:sp>
    </p:spTree>
    <p:extLst>
      <p:ext uri="{BB962C8B-B14F-4D97-AF65-F5344CB8AC3E}">
        <p14:creationId xmlns:p14="http://schemas.microsoft.com/office/powerpoint/2010/main" val="2108880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KAMU GÖREVLİLERİ ETİK KURULU</a:t>
            </a:r>
            <a:endParaRPr lang="tr-TR" dirty="0"/>
          </a:p>
        </p:txBody>
      </p:sp>
      <p:sp>
        <p:nvSpPr>
          <p:cNvPr id="3" name="İçerik Yer Tutucusu 2"/>
          <p:cNvSpPr>
            <a:spLocks noGrp="1"/>
          </p:cNvSpPr>
          <p:nvPr>
            <p:ph idx="1"/>
          </p:nvPr>
        </p:nvSpPr>
        <p:spPr/>
        <p:txBody>
          <a:bodyPr/>
          <a:lstStyle/>
          <a:p>
            <a:r>
              <a:rPr lang="tr-TR" sz="3600" b="1" dirty="0"/>
              <a:t>Madde 2-</a:t>
            </a:r>
            <a:r>
              <a:rPr lang="tr-TR" sz="3600" dirty="0"/>
              <a:t> Bu Kanunda yazılı görevleri yerine getirmek üzere </a:t>
            </a:r>
            <a:r>
              <a:rPr lang="tr-TR" sz="3600" dirty="0">
                <a:solidFill>
                  <a:schemeClr val="accent1"/>
                </a:solidFill>
              </a:rPr>
              <a:t>Başbakanlık bünyesinde Kamu Görevlileri Etik Kurulu (Kurul) kurulmuştur</a:t>
            </a:r>
            <a:r>
              <a:rPr lang="tr-TR" sz="3600" dirty="0" smtClean="0">
                <a:solidFill>
                  <a:schemeClr val="accent1"/>
                </a:solidFill>
              </a:rPr>
              <a:t>. …</a:t>
            </a:r>
            <a:endParaRPr lang="tr-TR" sz="3600" dirty="0">
              <a:solidFill>
                <a:schemeClr val="accent1"/>
              </a:solidFill>
            </a:endParaRPr>
          </a:p>
          <a:p>
            <a:endParaRPr lang="tr-TR" dirty="0"/>
          </a:p>
        </p:txBody>
      </p:sp>
    </p:spTree>
    <p:extLst>
      <p:ext uri="{BB962C8B-B14F-4D97-AF65-F5344CB8AC3E}">
        <p14:creationId xmlns:p14="http://schemas.microsoft.com/office/powerpoint/2010/main" val="1797409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KURULUN GÖREVLERİ</a:t>
            </a:r>
            <a:endParaRPr lang="tr-TR" dirty="0"/>
          </a:p>
        </p:txBody>
      </p:sp>
      <p:sp>
        <p:nvSpPr>
          <p:cNvPr id="3" name="İçerik Yer Tutucusu 2"/>
          <p:cNvSpPr>
            <a:spLocks noGrp="1"/>
          </p:cNvSpPr>
          <p:nvPr>
            <p:ph idx="1"/>
          </p:nvPr>
        </p:nvSpPr>
        <p:spPr/>
        <p:txBody>
          <a:bodyPr/>
          <a:lstStyle/>
          <a:p>
            <a:r>
              <a:rPr lang="tr-TR" b="1" dirty="0"/>
              <a:t>          </a:t>
            </a:r>
            <a:r>
              <a:rPr lang="tr-TR" b="1" dirty="0" smtClean="0"/>
              <a:t>Madde </a:t>
            </a:r>
            <a:r>
              <a:rPr lang="tr-TR" b="1" dirty="0"/>
              <a:t>3-</a:t>
            </a:r>
            <a:r>
              <a:rPr lang="tr-TR" dirty="0"/>
              <a:t> Kurul, </a:t>
            </a:r>
            <a:r>
              <a:rPr lang="tr-TR" dirty="0">
                <a:solidFill>
                  <a:schemeClr val="accent1"/>
                </a:solidFill>
              </a:rPr>
              <a:t>kamu görevlilerinin görevlerini yürütürken uymaları gereken etik davranış ilkelerini hazırlayacağı yönetmeliklerle belirlemek</a:t>
            </a:r>
            <a:r>
              <a:rPr lang="tr-TR" dirty="0"/>
              <a:t>, etik davranış ilkelerinin ihlâl edildiği iddiasıyla </a:t>
            </a:r>
            <a:r>
              <a:rPr lang="tr-TR" dirty="0" err="1"/>
              <a:t>re’sen</a:t>
            </a:r>
            <a:r>
              <a:rPr lang="tr-TR" dirty="0"/>
              <a:t> veya yapılacak başvurular üzerine gerekli inceleme ve araştırmayı yaparak sonucu ilgili makamlara bildirmek, </a:t>
            </a:r>
            <a:r>
              <a:rPr lang="tr-TR" dirty="0">
                <a:solidFill>
                  <a:schemeClr val="accent1"/>
                </a:solidFill>
              </a:rPr>
              <a:t>kamuda etik kültürünü yerleştirmek üzere çalışmalar yapmak veya yaptırmak</a:t>
            </a:r>
            <a:r>
              <a:rPr lang="tr-TR" dirty="0"/>
              <a:t> ve bu konuda yapılacak çalışmalara destek olmakla görevli ve yetkilidir.</a:t>
            </a:r>
          </a:p>
          <a:p>
            <a:endParaRPr lang="tr-TR" dirty="0"/>
          </a:p>
        </p:txBody>
      </p:sp>
    </p:spTree>
    <p:extLst>
      <p:ext uri="{BB962C8B-B14F-4D97-AF65-F5344CB8AC3E}">
        <p14:creationId xmlns:p14="http://schemas.microsoft.com/office/powerpoint/2010/main" val="3416333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834331"/>
            <a:ext cx="8761413" cy="1038012"/>
          </a:xfrm>
        </p:spPr>
        <p:txBody>
          <a:bodyPr/>
          <a:lstStyle/>
          <a:p>
            <a:pPr algn="ctr"/>
            <a:r>
              <a:rPr lang="tr-TR" sz="1600" b="1" dirty="0" smtClean="0"/>
              <a:t/>
            </a:r>
            <a:br>
              <a:rPr lang="tr-TR" sz="1600" b="1" dirty="0" smtClean="0"/>
            </a:br>
            <a:r>
              <a:rPr lang="tr-TR" sz="1400" b="1" dirty="0" smtClean="0"/>
              <a:t/>
            </a:r>
            <a:br>
              <a:rPr lang="tr-TR" sz="1400" b="1" dirty="0" smtClean="0"/>
            </a:br>
            <a:r>
              <a:rPr lang="tr-TR" sz="1400" b="1" dirty="0" smtClean="0"/>
              <a:t/>
            </a:r>
            <a:br>
              <a:rPr lang="tr-TR" sz="1400" b="1" dirty="0" smtClean="0"/>
            </a:br>
            <a:r>
              <a:rPr lang="tr-TR" sz="1400" b="1" dirty="0" smtClean="0"/>
              <a:t/>
            </a:r>
            <a:br>
              <a:rPr lang="tr-TR" sz="1400" b="1" dirty="0" smtClean="0"/>
            </a:br>
            <a:r>
              <a:rPr lang="tr-TR" sz="1400" b="1" dirty="0" smtClean="0"/>
              <a:t>KAMU </a:t>
            </a:r>
            <a:r>
              <a:rPr lang="tr-TR" sz="1400" b="1" dirty="0"/>
              <a:t>GÖREVLİLERİ ETİK DAVRANIŞ İLKELERİ İLE BAŞVURU USUL VE ESASLARI </a:t>
            </a:r>
            <a:r>
              <a:rPr lang="tr-TR" sz="1400" b="1" dirty="0" smtClean="0"/>
              <a:t/>
            </a:r>
            <a:br>
              <a:rPr lang="tr-TR" sz="1400" b="1" dirty="0" smtClean="0"/>
            </a:br>
            <a:r>
              <a:rPr lang="tr-TR" sz="1400" b="1" dirty="0" smtClean="0"/>
              <a:t>HAKKINDA YÖNETMELİK </a:t>
            </a:r>
            <a:r>
              <a:rPr lang="tr-TR" sz="1400" dirty="0" smtClean="0"/>
              <a:t>(13.04.2005 – 25785 R.G.)</a:t>
            </a:r>
            <a:br>
              <a:rPr lang="tr-TR" sz="1400" dirty="0" smtClean="0"/>
            </a:br>
            <a:r>
              <a:rPr lang="tr-TR" sz="1800" b="1" dirty="0" smtClean="0"/>
              <a:t>ETİK DAVRANIŞ İLKELERİ</a:t>
            </a:r>
            <a:r>
              <a:rPr lang="tr-TR" sz="1800" dirty="0" smtClean="0"/>
              <a:t/>
            </a:r>
            <a:br>
              <a:rPr lang="tr-TR" sz="1800" dirty="0" smtClean="0"/>
            </a:br>
            <a:r>
              <a:rPr lang="tr-TR" dirty="0"/>
              <a:t/>
            </a:r>
            <a:br>
              <a:rPr lang="tr-TR" dirty="0"/>
            </a:br>
            <a:endParaRPr lang="tr-TR" dirty="0"/>
          </a:p>
        </p:txBody>
      </p:sp>
      <p:sp>
        <p:nvSpPr>
          <p:cNvPr id="3" name="İçerik Yer Tutucusu 2"/>
          <p:cNvSpPr>
            <a:spLocks noGrp="1"/>
          </p:cNvSpPr>
          <p:nvPr>
            <p:ph idx="1"/>
          </p:nvPr>
        </p:nvSpPr>
        <p:spPr>
          <a:xfrm>
            <a:off x="1154954" y="2368731"/>
            <a:ext cx="9904932" cy="4489269"/>
          </a:xfrm>
        </p:spPr>
        <p:txBody>
          <a:bodyPr>
            <a:normAutofit lnSpcReduction="10000"/>
          </a:bodyPr>
          <a:lstStyle/>
          <a:p>
            <a:endParaRPr lang="tr-TR" b="1" dirty="0" smtClean="0">
              <a:solidFill>
                <a:schemeClr val="accent1"/>
              </a:solidFill>
            </a:endParaRPr>
          </a:p>
          <a:p>
            <a:r>
              <a:rPr lang="tr-TR" b="1" dirty="0" smtClean="0">
                <a:solidFill>
                  <a:schemeClr val="accent1"/>
                </a:solidFill>
              </a:rPr>
              <a:t>Görevin </a:t>
            </a:r>
            <a:r>
              <a:rPr lang="tr-TR" b="1" dirty="0">
                <a:solidFill>
                  <a:schemeClr val="accent1"/>
                </a:solidFill>
              </a:rPr>
              <a:t>yerine getirilmesinde kamu hizmeti bilinci</a:t>
            </a:r>
            <a:endParaRPr lang="tr-TR" dirty="0">
              <a:solidFill>
                <a:schemeClr val="accent1"/>
              </a:solidFill>
            </a:endParaRPr>
          </a:p>
          <a:p>
            <a:r>
              <a:rPr lang="tr-TR" sz="3200" b="1" dirty="0"/>
              <a:t>Madde 5</a:t>
            </a:r>
            <a:r>
              <a:rPr lang="tr-TR" sz="3200" dirty="0"/>
              <a:t> — Kamu görevlileri, kamu hizmetlerinin yerine getirilmesinde; </a:t>
            </a:r>
            <a:endParaRPr lang="tr-TR" sz="3200" dirty="0" smtClean="0"/>
          </a:p>
          <a:p>
            <a:r>
              <a:rPr lang="tr-TR" sz="3200" dirty="0" smtClean="0"/>
              <a:t>sürekli </a:t>
            </a:r>
            <a:r>
              <a:rPr lang="tr-TR" sz="3200" dirty="0"/>
              <a:t>gelişimi, katılımcılığı, saydamlığı, </a:t>
            </a:r>
            <a:endParaRPr lang="tr-TR" sz="3200" dirty="0" smtClean="0"/>
          </a:p>
          <a:p>
            <a:r>
              <a:rPr lang="tr-TR" sz="3200" dirty="0" smtClean="0"/>
              <a:t>tarafsızlığı</a:t>
            </a:r>
            <a:r>
              <a:rPr lang="tr-TR" sz="3200" dirty="0"/>
              <a:t>, dürüstlüğü, kamu yararını gözetmeyi, hesap verebilirliği, öngörülebilirliği, hizmette </a:t>
            </a:r>
            <a:r>
              <a:rPr lang="tr-TR" sz="3200" dirty="0" err="1"/>
              <a:t>yerindenliği</a:t>
            </a:r>
            <a:r>
              <a:rPr lang="tr-TR" sz="3200" dirty="0"/>
              <a:t> ve beyana güveni </a:t>
            </a:r>
            <a:endParaRPr lang="tr-TR" sz="3200" dirty="0" smtClean="0"/>
          </a:p>
          <a:p>
            <a:r>
              <a:rPr lang="tr-TR" sz="3200" dirty="0" smtClean="0"/>
              <a:t>esas </a:t>
            </a:r>
            <a:r>
              <a:rPr lang="tr-TR" sz="3200" dirty="0"/>
              <a:t>alırlar.</a:t>
            </a:r>
          </a:p>
          <a:p>
            <a:endParaRPr lang="tr-TR" sz="3200" dirty="0"/>
          </a:p>
        </p:txBody>
      </p:sp>
    </p:spTree>
    <p:extLst>
      <p:ext uri="{BB962C8B-B14F-4D97-AF65-F5344CB8AC3E}">
        <p14:creationId xmlns:p14="http://schemas.microsoft.com/office/powerpoint/2010/main" val="2353202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973668"/>
            <a:ext cx="8761413" cy="620001"/>
          </a:xfrm>
        </p:spPr>
        <p:txBody>
          <a:bodyPr/>
          <a:lstStyle/>
          <a:p>
            <a:pPr algn="ctr"/>
            <a:r>
              <a:rPr lang="tr-TR" b="1" dirty="0" smtClean="0"/>
              <a:t/>
            </a:r>
            <a:br>
              <a:rPr lang="tr-TR" b="1" dirty="0" smtClean="0"/>
            </a:br>
            <a:r>
              <a:rPr lang="tr-TR" b="1" dirty="0" smtClean="0"/>
              <a:t>Halka </a:t>
            </a:r>
            <a:r>
              <a:rPr lang="tr-TR" b="1" dirty="0"/>
              <a:t>hizmet bilinci</a:t>
            </a:r>
            <a:r>
              <a:rPr lang="tr-TR" dirty="0"/>
              <a:t/>
            </a:r>
            <a:br>
              <a:rPr lang="tr-TR" dirty="0"/>
            </a:br>
            <a:endParaRPr lang="tr-TR" dirty="0"/>
          </a:p>
        </p:txBody>
      </p:sp>
      <p:sp>
        <p:nvSpPr>
          <p:cNvPr id="3" name="İçerik Yer Tutucusu 2"/>
          <p:cNvSpPr>
            <a:spLocks noGrp="1"/>
          </p:cNvSpPr>
          <p:nvPr>
            <p:ph idx="1"/>
          </p:nvPr>
        </p:nvSpPr>
        <p:spPr>
          <a:xfrm>
            <a:off x="522514" y="1985554"/>
            <a:ext cx="11443063" cy="4807131"/>
          </a:xfrm>
        </p:spPr>
        <p:txBody>
          <a:bodyPr>
            <a:noAutofit/>
          </a:bodyPr>
          <a:lstStyle/>
          <a:p>
            <a:r>
              <a:rPr lang="tr-TR" sz="2800" b="1" dirty="0" smtClean="0"/>
              <a:t>Madde </a:t>
            </a:r>
            <a:r>
              <a:rPr lang="tr-TR" sz="2800" b="1" dirty="0"/>
              <a:t>6 </a:t>
            </a:r>
            <a:r>
              <a:rPr lang="tr-TR" sz="2800" dirty="0"/>
              <a:t>— Kamu görevlileri, kamu hizmetlerinin yerine getirilmesinde; </a:t>
            </a:r>
            <a:endParaRPr lang="tr-TR" sz="2800" dirty="0" smtClean="0"/>
          </a:p>
          <a:p>
            <a:r>
              <a:rPr lang="tr-TR" sz="2800" dirty="0" smtClean="0"/>
              <a:t>halkın </a:t>
            </a:r>
            <a:r>
              <a:rPr lang="tr-TR" sz="2800" dirty="0"/>
              <a:t>günlük </a:t>
            </a:r>
            <a:r>
              <a:rPr lang="tr-TR" sz="2800" dirty="0">
                <a:solidFill>
                  <a:schemeClr val="accent1"/>
                </a:solidFill>
              </a:rPr>
              <a:t>yaşamını kolaylaştırmayı</a:t>
            </a:r>
            <a:r>
              <a:rPr lang="tr-TR" sz="2800" dirty="0"/>
              <a:t>, </a:t>
            </a:r>
            <a:endParaRPr lang="tr-TR" sz="2800" dirty="0" smtClean="0"/>
          </a:p>
          <a:p>
            <a:r>
              <a:rPr lang="tr-TR" sz="2800" dirty="0" smtClean="0"/>
              <a:t>ihtiyaçlarını </a:t>
            </a:r>
            <a:r>
              <a:rPr lang="tr-TR" sz="2800" dirty="0">
                <a:solidFill>
                  <a:schemeClr val="accent1"/>
                </a:solidFill>
              </a:rPr>
              <a:t>en </a:t>
            </a:r>
            <a:r>
              <a:rPr lang="tr-TR" sz="2800" dirty="0" smtClean="0">
                <a:solidFill>
                  <a:schemeClr val="accent1"/>
                </a:solidFill>
              </a:rPr>
              <a:t>etkin (</a:t>
            </a:r>
            <a:r>
              <a:rPr lang="tr-TR" sz="2800" dirty="0"/>
              <a:t> </a:t>
            </a:r>
            <a:r>
              <a:rPr lang="tr-TR" sz="2800" dirty="0" smtClean="0"/>
              <a:t>Hareketli</a:t>
            </a:r>
            <a:r>
              <a:rPr lang="tr-TR" sz="2800" dirty="0"/>
              <a:t>, işleyen, çalışan, faal, aktif, </a:t>
            </a:r>
            <a:r>
              <a:rPr lang="tr-TR" sz="2800" dirty="0" smtClean="0"/>
              <a:t>dinamik)</a:t>
            </a:r>
            <a:r>
              <a:rPr lang="tr-TR" sz="2800" dirty="0" smtClean="0">
                <a:solidFill>
                  <a:schemeClr val="accent1"/>
                </a:solidFill>
              </a:rPr>
              <a:t>, </a:t>
            </a:r>
            <a:r>
              <a:rPr lang="tr-TR" sz="2800" dirty="0">
                <a:solidFill>
                  <a:schemeClr val="accent1"/>
                </a:solidFill>
              </a:rPr>
              <a:t>hızlı ve verimli  biçimde </a:t>
            </a:r>
            <a:r>
              <a:rPr lang="tr-TR" sz="2800" dirty="0" smtClean="0">
                <a:solidFill>
                  <a:schemeClr val="accent1"/>
                </a:solidFill>
              </a:rPr>
              <a:t>karşılamayı</a:t>
            </a:r>
            <a:r>
              <a:rPr lang="tr-TR" sz="2800" dirty="0" smtClean="0"/>
              <a:t>,</a:t>
            </a:r>
          </a:p>
          <a:p>
            <a:r>
              <a:rPr lang="tr-TR" sz="2800" dirty="0" smtClean="0">
                <a:solidFill>
                  <a:schemeClr val="accent1"/>
                </a:solidFill>
              </a:rPr>
              <a:t>hizmet </a:t>
            </a:r>
            <a:r>
              <a:rPr lang="tr-TR" sz="2800" dirty="0">
                <a:solidFill>
                  <a:schemeClr val="accent1"/>
                </a:solidFill>
              </a:rPr>
              <a:t>kalitesini yükseltmeyi</a:t>
            </a:r>
            <a:r>
              <a:rPr lang="tr-TR" sz="2800" dirty="0"/>
              <a:t>, </a:t>
            </a:r>
            <a:endParaRPr lang="tr-TR" sz="2800" dirty="0" smtClean="0"/>
          </a:p>
          <a:p>
            <a:r>
              <a:rPr lang="tr-TR" sz="2800" dirty="0" smtClean="0"/>
              <a:t>halkın </a:t>
            </a:r>
            <a:r>
              <a:rPr lang="tr-TR" sz="2800" dirty="0">
                <a:solidFill>
                  <a:schemeClr val="accent1"/>
                </a:solidFill>
              </a:rPr>
              <a:t>memnuniyetini artırmayı</a:t>
            </a:r>
            <a:r>
              <a:rPr lang="tr-TR" sz="2800" dirty="0"/>
              <a:t>, </a:t>
            </a:r>
            <a:endParaRPr lang="tr-TR" sz="2800" dirty="0" smtClean="0"/>
          </a:p>
          <a:p>
            <a:r>
              <a:rPr lang="tr-TR" sz="2800" dirty="0" smtClean="0"/>
              <a:t>hizmetten </a:t>
            </a:r>
            <a:r>
              <a:rPr lang="tr-TR" sz="2800" dirty="0">
                <a:solidFill>
                  <a:schemeClr val="accent1"/>
                </a:solidFill>
              </a:rPr>
              <a:t>yararlananların ihtiyacına ve hizmetlerin sonucuna odaklı </a:t>
            </a:r>
            <a:r>
              <a:rPr lang="tr-TR" sz="2800" dirty="0" smtClean="0">
                <a:solidFill>
                  <a:schemeClr val="accent1"/>
                </a:solidFill>
              </a:rPr>
              <a:t>olmayı,</a:t>
            </a:r>
          </a:p>
          <a:p>
            <a:r>
              <a:rPr lang="tr-TR" sz="2800" dirty="0" smtClean="0"/>
              <a:t>hedefler.</a:t>
            </a:r>
            <a:endParaRPr lang="tr-TR" sz="2800" dirty="0"/>
          </a:p>
          <a:p>
            <a:endParaRPr lang="tr-TR" sz="3200" dirty="0"/>
          </a:p>
        </p:txBody>
      </p:sp>
    </p:spTree>
    <p:extLst>
      <p:ext uri="{BB962C8B-B14F-4D97-AF65-F5344CB8AC3E}">
        <p14:creationId xmlns:p14="http://schemas.microsoft.com/office/powerpoint/2010/main" val="1148856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Hizmet </a:t>
            </a:r>
            <a:r>
              <a:rPr lang="tr-TR" b="1" dirty="0"/>
              <a:t>standartlarına uyma</a:t>
            </a:r>
            <a:r>
              <a:rPr lang="tr-TR" dirty="0"/>
              <a:t/>
            </a:r>
            <a:br>
              <a:rPr lang="tr-TR" dirty="0"/>
            </a:br>
            <a:endParaRPr lang="tr-TR" dirty="0"/>
          </a:p>
        </p:txBody>
      </p:sp>
      <p:sp>
        <p:nvSpPr>
          <p:cNvPr id="3" name="İçerik Yer Tutucusu 2"/>
          <p:cNvSpPr>
            <a:spLocks noGrp="1"/>
          </p:cNvSpPr>
          <p:nvPr>
            <p:ph idx="1"/>
          </p:nvPr>
        </p:nvSpPr>
        <p:spPr>
          <a:xfrm>
            <a:off x="1154954" y="2386149"/>
            <a:ext cx="9904932" cy="4032068"/>
          </a:xfrm>
        </p:spPr>
        <p:txBody>
          <a:bodyPr>
            <a:normAutofit lnSpcReduction="10000"/>
          </a:bodyPr>
          <a:lstStyle/>
          <a:p>
            <a:r>
              <a:rPr lang="tr-TR" sz="2000" b="1" dirty="0" smtClean="0"/>
              <a:t>Madde </a:t>
            </a:r>
            <a:r>
              <a:rPr lang="tr-TR" sz="2000" b="1" dirty="0"/>
              <a:t>7</a:t>
            </a:r>
            <a:r>
              <a:rPr lang="tr-TR" sz="2000" dirty="0"/>
              <a:t> — Kamu kurum ve kuruluşlarının yöneticileri ve diğer personeli, </a:t>
            </a:r>
            <a:r>
              <a:rPr lang="tr-TR" sz="2000" dirty="0">
                <a:solidFill>
                  <a:schemeClr val="accent1"/>
                </a:solidFill>
              </a:rPr>
              <a:t>kamu hizmetlerini belirlenen standartlara ve süreçlere uygun şekilde yürütürler,</a:t>
            </a:r>
            <a:r>
              <a:rPr lang="tr-TR" sz="2000" dirty="0"/>
              <a:t> hizmetten yararlananlara iş ve işlemlerle ilgili gerekli açıklayıcı bilgileri vererek onları hizmet süreci boyunca aydınlatırlar.</a:t>
            </a:r>
          </a:p>
          <a:p>
            <a:r>
              <a:rPr lang="tr-TR" dirty="0" smtClean="0">
                <a:solidFill>
                  <a:schemeClr val="accent1"/>
                </a:solidFill>
              </a:rPr>
              <a:t>(</a:t>
            </a:r>
            <a:r>
              <a:rPr lang="tr-TR" sz="1400" b="1" cap="all" dirty="0">
                <a:solidFill>
                  <a:schemeClr val="accent1"/>
                </a:solidFill>
              </a:rPr>
              <a:t>KAMU HİZMETLERİNİN SUNUMUNDA UYULACAK USUL VE </a:t>
            </a:r>
            <a:r>
              <a:rPr lang="tr-TR" sz="1400" b="1" cap="all" dirty="0" smtClean="0">
                <a:solidFill>
                  <a:schemeClr val="accent1"/>
                </a:solidFill>
              </a:rPr>
              <a:t>ESASLARA </a:t>
            </a:r>
            <a:r>
              <a:rPr lang="tr-TR" sz="1400" b="1" cap="all" dirty="0">
                <a:solidFill>
                  <a:schemeClr val="accent1"/>
                </a:solidFill>
              </a:rPr>
              <a:t>İLİŞKİN </a:t>
            </a:r>
            <a:r>
              <a:rPr lang="tr-TR" sz="1400" b="1" cap="all" dirty="0" smtClean="0">
                <a:solidFill>
                  <a:schemeClr val="accent1"/>
                </a:solidFill>
              </a:rPr>
              <a:t>YÖNETMELİK)</a:t>
            </a:r>
          </a:p>
          <a:p>
            <a:r>
              <a:rPr lang="tr-TR" sz="1400" b="1" dirty="0" smtClean="0"/>
              <a:t>Kamu </a:t>
            </a:r>
            <a:r>
              <a:rPr lang="tr-TR" sz="1400" b="1" dirty="0"/>
              <a:t>hizmetlerinin ilk kademede ve vatandaşa en yakın yerde </a:t>
            </a:r>
            <a:r>
              <a:rPr lang="tr-TR" sz="1400" b="1" dirty="0" smtClean="0"/>
              <a:t>sunulması</a:t>
            </a:r>
            <a:endParaRPr lang="tr-TR" sz="1400" b="1" cap="all" dirty="0"/>
          </a:p>
          <a:p>
            <a:r>
              <a:rPr lang="tr-TR" sz="1400" b="1" dirty="0"/>
              <a:t>Kamu hizmetlerinin elektronik ortamda </a:t>
            </a:r>
            <a:r>
              <a:rPr lang="tr-TR" sz="1400" b="1" dirty="0" smtClean="0"/>
              <a:t>sunulması</a:t>
            </a:r>
          </a:p>
          <a:p>
            <a:r>
              <a:rPr lang="tr-TR" sz="1400" b="1" dirty="0"/>
              <a:t>Vatandaşın </a:t>
            </a:r>
            <a:r>
              <a:rPr lang="tr-TR" sz="1400" b="1" dirty="0" smtClean="0"/>
              <a:t>bilgilendirilmesi</a:t>
            </a:r>
          </a:p>
          <a:p>
            <a:r>
              <a:rPr lang="tr-TR" sz="1400" b="1" dirty="0" smtClean="0"/>
              <a:t>Hizmet </a:t>
            </a:r>
            <a:r>
              <a:rPr lang="tr-TR" sz="1400" b="1" dirty="0"/>
              <a:t>standartları </a:t>
            </a:r>
            <a:r>
              <a:rPr lang="tr-TR" sz="1400" b="1" dirty="0" smtClean="0"/>
              <a:t>oluşturma</a:t>
            </a:r>
          </a:p>
          <a:p>
            <a:r>
              <a:rPr lang="tr-TR" sz="1400" b="1" dirty="0"/>
              <a:t>Özürlülerle ilgili </a:t>
            </a:r>
            <a:r>
              <a:rPr lang="tr-TR" sz="1400" b="1" dirty="0" smtClean="0"/>
              <a:t>tedbirler</a:t>
            </a:r>
          </a:p>
          <a:p>
            <a:r>
              <a:rPr lang="tr-TR" sz="1400" b="1" dirty="0"/>
              <a:t>Başvuru sahibinden bilgi ve belge istenmesine ilişkin </a:t>
            </a:r>
            <a:r>
              <a:rPr lang="tr-TR" sz="1400" b="1" dirty="0" smtClean="0"/>
              <a:t>esaslar</a:t>
            </a:r>
          </a:p>
          <a:p>
            <a:r>
              <a:rPr lang="tr-TR" sz="1400" b="1" dirty="0"/>
              <a:t>Başvuru sahiplerine malî yükümlülüklerinin bildirilmesi</a:t>
            </a:r>
            <a:endParaRPr lang="tr-TR" sz="1400" dirty="0"/>
          </a:p>
        </p:txBody>
      </p:sp>
    </p:spTree>
    <p:extLst>
      <p:ext uri="{BB962C8B-B14F-4D97-AF65-F5344CB8AC3E}">
        <p14:creationId xmlns:p14="http://schemas.microsoft.com/office/powerpoint/2010/main" val="2411245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a:r>
            <a:br>
              <a:rPr lang="tr-TR" b="1" dirty="0" smtClean="0"/>
            </a:br>
            <a:r>
              <a:rPr lang="tr-TR" b="1" dirty="0" smtClean="0"/>
              <a:t>Amaç </a:t>
            </a:r>
            <a:r>
              <a:rPr lang="tr-TR" b="1" dirty="0"/>
              <a:t>ve misyona bağlılık</a:t>
            </a:r>
            <a:r>
              <a:rPr lang="tr-TR" dirty="0"/>
              <a:t/>
            </a:r>
            <a:br>
              <a:rPr lang="tr-TR" dirty="0"/>
            </a:br>
            <a:endParaRPr lang="tr-TR" dirty="0"/>
          </a:p>
        </p:txBody>
      </p:sp>
      <p:sp>
        <p:nvSpPr>
          <p:cNvPr id="3" name="İçerik Yer Tutucusu 2"/>
          <p:cNvSpPr>
            <a:spLocks noGrp="1"/>
          </p:cNvSpPr>
          <p:nvPr>
            <p:ph idx="1"/>
          </p:nvPr>
        </p:nvSpPr>
        <p:spPr/>
        <p:txBody>
          <a:bodyPr/>
          <a:lstStyle/>
          <a:p>
            <a:r>
              <a:rPr lang="tr-TR" sz="3200" b="1" dirty="0" smtClean="0"/>
              <a:t>Madde </a:t>
            </a:r>
            <a:r>
              <a:rPr lang="tr-TR" sz="3200" b="1" dirty="0"/>
              <a:t>8</a:t>
            </a:r>
            <a:r>
              <a:rPr lang="tr-TR" sz="3200" dirty="0"/>
              <a:t> — Kamu görevlileri, </a:t>
            </a:r>
            <a:r>
              <a:rPr lang="tr-TR" sz="3200" dirty="0">
                <a:solidFill>
                  <a:schemeClr val="accent1"/>
                </a:solidFill>
              </a:rPr>
              <a:t>çalıştıkları kurum veya kuruluşun amaçlarına</a:t>
            </a:r>
            <a:r>
              <a:rPr lang="tr-TR" sz="3200" dirty="0"/>
              <a:t> ve </a:t>
            </a:r>
            <a:r>
              <a:rPr lang="tr-TR" sz="3200" dirty="0">
                <a:solidFill>
                  <a:schemeClr val="accent1"/>
                </a:solidFill>
              </a:rPr>
              <a:t>misyonuna uygun davranırlar.</a:t>
            </a:r>
            <a:r>
              <a:rPr lang="tr-TR" sz="3200" dirty="0"/>
              <a:t> Ülkenin çıkarları, toplumun refahı ve kurumlarının hizmet idealleri doğrultusunda hareket ederler.</a:t>
            </a:r>
          </a:p>
          <a:p>
            <a:endParaRPr lang="tr-TR" dirty="0"/>
          </a:p>
        </p:txBody>
      </p:sp>
    </p:spTree>
    <p:extLst>
      <p:ext uri="{BB962C8B-B14F-4D97-AF65-F5344CB8AC3E}">
        <p14:creationId xmlns:p14="http://schemas.microsoft.com/office/powerpoint/2010/main" val="1711910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a:r>
            <a:br>
              <a:rPr lang="tr-TR" b="1" dirty="0" smtClean="0"/>
            </a:br>
            <a:r>
              <a:rPr lang="tr-TR" b="1" dirty="0" smtClean="0"/>
              <a:t>BELEDİYENİN KURULUŞ AMACI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sz="3200" b="1" dirty="0" smtClean="0">
                <a:solidFill>
                  <a:srgbClr val="FF0000"/>
                </a:solidFill>
              </a:rPr>
              <a:t>Halkın yerel ve ortak ihtiyaçlarını karşılamak</a:t>
            </a:r>
          </a:p>
          <a:p>
            <a:r>
              <a:rPr lang="tr-TR" sz="3200" b="1" dirty="0" smtClean="0"/>
              <a:t>TEKİRDAĞ BÜYÜKŞEHİR BELEDİYESİ</a:t>
            </a:r>
          </a:p>
          <a:p>
            <a:r>
              <a:rPr lang="tr-TR" sz="3200" b="1" dirty="0" smtClean="0"/>
              <a:t> </a:t>
            </a:r>
            <a:r>
              <a:rPr lang="tr-TR" sz="3200" b="1" dirty="0" smtClean="0">
                <a:solidFill>
                  <a:srgbClr val="FF0000"/>
                </a:solidFill>
              </a:rPr>
              <a:t>MİSYONUMUZ</a:t>
            </a:r>
          </a:p>
          <a:p>
            <a:r>
              <a:rPr lang="tr-TR" sz="3200" dirty="0"/>
              <a:t>Çevre değerlerine saygılı, kentlilik bilincini oluşturmuş, insan odaklı ve katılımcı yönetim anlayışı çerçevesinde ilçe belediyeleri ile eşgüdüm içerisinde çağdaş belediyecilik hizmetleri sunarak Tekirdağ'da yaşayanların yaşam kalitesin arttırmak. </a:t>
            </a:r>
            <a:endParaRPr lang="tr-TR" sz="3200" dirty="0"/>
          </a:p>
          <a:p>
            <a:endParaRPr lang="tr-TR" dirty="0"/>
          </a:p>
        </p:txBody>
      </p:sp>
    </p:spTree>
    <p:extLst>
      <p:ext uri="{BB962C8B-B14F-4D97-AF65-F5344CB8AC3E}">
        <p14:creationId xmlns:p14="http://schemas.microsoft.com/office/powerpoint/2010/main" val="3248943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a:r>
            <a:br>
              <a:rPr lang="tr-TR" b="1" dirty="0" smtClean="0"/>
            </a:br>
            <a:r>
              <a:rPr lang="tr-TR" b="1" dirty="0" smtClean="0"/>
              <a:t>Dürüstlük </a:t>
            </a:r>
            <a:r>
              <a:rPr lang="tr-TR" b="1" dirty="0"/>
              <a:t>ve tarafsızlık</a:t>
            </a:r>
            <a:r>
              <a:rPr lang="tr-TR" dirty="0"/>
              <a:t/>
            </a:r>
            <a:br>
              <a:rPr lang="tr-TR" dirty="0"/>
            </a:br>
            <a:endParaRPr lang="tr-TR" dirty="0"/>
          </a:p>
        </p:txBody>
      </p:sp>
      <p:sp>
        <p:nvSpPr>
          <p:cNvPr id="3" name="İçerik Yer Tutucusu 2"/>
          <p:cNvSpPr>
            <a:spLocks noGrp="1"/>
          </p:cNvSpPr>
          <p:nvPr>
            <p:ph idx="1"/>
          </p:nvPr>
        </p:nvSpPr>
        <p:spPr>
          <a:xfrm>
            <a:off x="1154953" y="2333897"/>
            <a:ext cx="9983309" cy="4441372"/>
          </a:xfrm>
        </p:spPr>
        <p:txBody>
          <a:bodyPr>
            <a:normAutofit/>
          </a:bodyPr>
          <a:lstStyle/>
          <a:p>
            <a:r>
              <a:rPr lang="tr-TR" sz="2800" b="1" dirty="0" smtClean="0"/>
              <a:t>Madde </a:t>
            </a:r>
            <a:r>
              <a:rPr lang="tr-TR" sz="2800" b="1" dirty="0"/>
              <a:t>9</a:t>
            </a:r>
            <a:r>
              <a:rPr lang="tr-TR" sz="2800" dirty="0"/>
              <a:t> — Kamu görevlileri; </a:t>
            </a:r>
            <a:r>
              <a:rPr lang="tr-TR" sz="2800" dirty="0">
                <a:solidFill>
                  <a:schemeClr val="accent1"/>
                </a:solidFill>
              </a:rPr>
              <a:t>tüm eylem ve işlemlerinde </a:t>
            </a:r>
            <a:endParaRPr lang="tr-TR" sz="2800" dirty="0" smtClean="0">
              <a:solidFill>
                <a:schemeClr val="accent1"/>
              </a:solidFill>
            </a:endParaRPr>
          </a:p>
          <a:p>
            <a:r>
              <a:rPr lang="tr-TR" sz="2800" dirty="0" smtClean="0"/>
              <a:t>Yasallık, </a:t>
            </a:r>
            <a:r>
              <a:rPr lang="tr-TR" sz="2800" dirty="0"/>
              <a:t>adalet, eşitlik ve dürüstlük ilkeleri doğrultusunda hareket ederler, </a:t>
            </a:r>
            <a:endParaRPr lang="tr-TR" sz="2800" dirty="0" smtClean="0"/>
          </a:p>
          <a:p>
            <a:r>
              <a:rPr lang="tr-TR" sz="2800" dirty="0" smtClean="0"/>
              <a:t>Görevlerini yerine </a:t>
            </a:r>
            <a:r>
              <a:rPr lang="tr-TR" sz="2800" dirty="0"/>
              <a:t>getirirken ve hizmetlerden yararlandırmada dil, din, felsefi inanç, siyasi düşünce, ırk, cinsiyet ve benzeri sebeplerle ayrım yapamazlar, </a:t>
            </a:r>
            <a:endParaRPr lang="tr-TR" sz="2800" dirty="0" smtClean="0"/>
          </a:p>
          <a:p>
            <a:r>
              <a:rPr lang="tr-TR" sz="2800" dirty="0" smtClean="0"/>
              <a:t>insan </a:t>
            </a:r>
            <a:r>
              <a:rPr lang="tr-TR" sz="2800" dirty="0"/>
              <a:t>hak ve özgürlüklerine aykırı veya kısıtlayıcı muamelede ve fırsat eşitliğini engelleyici davranış ve uygulamalarda bulunamazlar.</a:t>
            </a:r>
          </a:p>
          <a:p>
            <a:endParaRPr lang="tr-TR" dirty="0"/>
          </a:p>
        </p:txBody>
      </p:sp>
    </p:spTree>
    <p:extLst>
      <p:ext uri="{BB962C8B-B14F-4D97-AF65-F5344CB8AC3E}">
        <p14:creationId xmlns:p14="http://schemas.microsoft.com/office/powerpoint/2010/main" val="311201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a:r>
            <a:br>
              <a:rPr lang="tr-TR" b="1" dirty="0" smtClean="0"/>
            </a:br>
            <a:r>
              <a:rPr lang="tr-TR" b="1" dirty="0" smtClean="0"/>
              <a:t>Dürüstlük </a:t>
            </a:r>
            <a:r>
              <a:rPr lang="tr-TR" b="1" dirty="0"/>
              <a:t>ve tarafsızlık</a:t>
            </a:r>
            <a:r>
              <a:rPr lang="tr-TR" dirty="0"/>
              <a:t/>
            </a:r>
            <a:br>
              <a:rPr lang="tr-TR" dirty="0"/>
            </a:br>
            <a:endParaRPr lang="tr-TR" dirty="0"/>
          </a:p>
        </p:txBody>
      </p:sp>
      <p:sp>
        <p:nvSpPr>
          <p:cNvPr id="3" name="İçerik Yer Tutucusu 2"/>
          <p:cNvSpPr>
            <a:spLocks noGrp="1"/>
          </p:cNvSpPr>
          <p:nvPr>
            <p:ph idx="1"/>
          </p:nvPr>
        </p:nvSpPr>
        <p:spPr>
          <a:xfrm>
            <a:off x="1154954" y="2603499"/>
            <a:ext cx="10148772" cy="4093392"/>
          </a:xfrm>
        </p:spPr>
        <p:txBody>
          <a:bodyPr>
            <a:normAutofit/>
          </a:bodyPr>
          <a:lstStyle/>
          <a:p>
            <a:r>
              <a:rPr lang="tr-TR" sz="2400" dirty="0" smtClean="0"/>
              <a:t>Kamu </a:t>
            </a:r>
            <a:r>
              <a:rPr lang="tr-TR" sz="2400" dirty="0"/>
              <a:t>görevlileri, </a:t>
            </a:r>
            <a:r>
              <a:rPr lang="tr-TR" sz="2400" dirty="0">
                <a:solidFill>
                  <a:schemeClr val="accent1"/>
                </a:solidFill>
              </a:rPr>
              <a:t>takdir </a:t>
            </a:r>
            <a:r>
              <a:rPr lang="tr-TR" sz="2400" dirty="0" smtClean="0">
                <a:solidFill>
                  <a:schemeClr val="accent1"/>
                </a:solidFill>
              </a:rPr>
              <a:t>yetkilerini;</a:t>
            </a:r>
          </a:p>
          <a:p>
            <a:r>
              <a:rPr lang="tr-TR" sz="2400" dirty="0" smtClean="0">
                <a:solidFill>
                  <a:schemeClr val="accent1"/>
                </a:solidFill>
              </a:rPr>
              <a:t> Kamu yararı </a:t>
            </a:r>
            <a:r>
              <a:rPr lang="tr-TR" sz="2400" dirty="0">
                <a:solidFill>
                  <a:schemeClr val="accent1"/>
                </a:solidFill>
              </a:rPr>
              <a:t>ve hizmet gerekleri doğrultusunda</a:t>
            </a:r>
            <a:r>
              <a:rPr lang="tr-TR" sz="2400" dirty="0"/>
              <a:t>, her türlü </a:t>
            </a:r>
            <a:r>
              <a:rPr lang="tr-TR" sz="2400" dirty="0">
                <a:solidFill>
                  <a:schemeClr val="accent1"/>
                </a:solidFill>
              </a:rPr>
              <a:t>keyfilikten uzak</a:t>
            </a:r>
            <a:r>
              <a:rPr lang="tr-TR" sz="2400" dirty="0"/>
              <a:t>, tarafsızlık ve eşitlik ilkelerine uygun olarak kullanırlar.</a:t>
            </a:r>
          </a:p>
          <a:p>
            <a:r>
              <a:rPr lang="tr-TR" sz="2400" dirty="0"/>
              <a:t>Kamu görevlileri, gerçek veya tüzel kişilere </a:t>
            </a:r>
            <a:r>
              <a:rPr lang="tr-TR" sz="2400" dirty="0">
                <a:solidFill>
                  <a:schemeClr val="accent1"/>
                </a:solidFill>
              </a:rPr>
              <a:t>öncelikli, ayrıcalıklı, taraflı </a:t>
            </a:r>
            <a:r>
              <a:rPr lang="tr-TR" sz="2400" dirty="0"/>
              <a:t>ve </a:t>
            </a:r>
            <a:r>
              <a:rPr lang="tr-TR" sz="2400" dirty="0">
                <a:solidFill>
                  <a:schemeClr val="accent1"/>
                </a:solidFill>
              </a:rPr>
              <a:t>eşitlik ilkesine aykırı muamele </a:t>
            </a:r>
            <a:r>
              <a:rPr lang="tr-TR" sz="2400" dirty="0"/>
              <a:t>ve uygulama yapamazlar, </a:t>
            </a:r>
            <a:endParaRPr lang="tr-TR" sz="2400" dirty="0" smtClean="0"/>
          </a:p>
          <a:p>
            <a:r>
              <a:rPr lang="tr-TR" sz="2400" dirty="0" smtClean="0"/>
              <a:t>Herhangi bir </a:t>
            </a:r>
            <a:r>
              <a:rPr lang="tr-TR" sz="2400" dirty="0"/>
              <a:t>siyasi parti, </a:t>
            </a:r>
            <a:r>
              <a:rPr lang="tr-TR" sz="2400" dirty="0">
                <a:solidFill>
                  <a:schemeClr val="accent1"/>
                </a:solidFill>
              </a:rPr>
              <a:t>kişi veya zümrenin yararını veya zararını hedef alan bir davranışta bulunamazla</a:t>
            </a:r>
            <a:r>
              <a:rPr lang="tr-TR" sz="2400" dirty="0"/>
              <a:t>r, </a:t>
            </a:r>
            <a:endParaRPr lang="tr-TR" sz="2400" dirty="0" smtClean="0"/>
          </a:p>
          <a:p>
            <a:r>
              <a:rPr lang="tr-TR" sz="2400" dirty="0" smtClean="0"/>
              <a:t>Kamu makamlarının </a:t>
            </a:r>
            <a:r>
              <a:rPr lang="tr-TR" sz="2400" dirty="0">
                <a:solidFill>
                  <a:schemeClr val="accent1"/>
                </a:solidFill>
              </a:rPr>
              <a:t>mevzuata uygun politikalarını, kararlarını ve eylemlerini engelleyemezler</a:t>
            </a:r>
            <a:r>
              <a:rPr lang="tr-TR" sz="2400" dirty="0"/>
              <a:t>.</a:t>
            </a:r>
          </a:p>
          <a:p>
            <a:endParaRPr lang="tr-TR" dirty="0"/>
          </a:p>
        </p:txBody>
      </p:sp>
    </p:spTree>
    <p:extLst>
      <p:ext uri="{BB962C8B-B14F-4D97-AF65-F5344CB8AC3E}">
        <p14:creationId xmlns:p14="http://schemas.microsoft.com/office/powerpoint/2010/main" val="4129850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9194" y="165463"/>
            <a:ext cx="8761413" cy="1532587"/>
          </a:xfrm>
        </p:spPr>
        <p:txBody>
          <a:bodyPr/>
          <a:lstStyle/>
          <a:p>
            <a:pPr algn="ctr"/>
            <a:r>
              <a:rPr lang="tr-TR" sz="2800" dirty="0" smtClean="0"/>
              <a:t/>
            </a:r>
            <a:br>
              <a:rPr lang="tr-TR" sz="2800" dirty="0" smtClean="0"/>
            </a:br>
            <a:r>
              <a:rPr lang="tr-TR" sz="2800" dirty="0"/>
              <a:t/>
            </a:r>
            <a:br>
              <a:rPr lang="tr-TR" sz="2800" dirty="0"/>
            </a:br>
            <a:r>
              <a:rPr lang="tr-TR" sz="2800" dirty="0" smtClean="0"/>
              <a:t>ETİK </a:t>
            </a:r>
            <a:r>
              <a:rPr lang="tr-TR" sz="2800" dirty="0"/>
              <a:t>GÜNÜ VE HAFTASI </a:t>
            </a:r>
            <a:r>
              <a:rPr lang="tr-TR" sz="2800" dirty="0" smtClean="0"/>
              <a:t/>
            </a:r>
            <a:br>
              <a:rPr lang="tr-TR" sz="2800" dirty="0" smtClean="0"/>
            </a:br>
            <a:r>
              <a:rPr lang="tr-TR" sz="2800" dirty="0" smtClean="0"/>
              <a:t>25-31 </a:t>
            </a:r>
            <a:r>
              <a:rPr lang="tr-TR" sz="2800" dirty="0"/>
              <a:t>Mayıs </a:t>
            </a:r>
            <a:r>
              <a:rPr lang="tr-TR" sz="2800" dirty="0" smtClean="0"/>
              <a:t>2016</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solidFill>
                  <a:srgbClr val="FF0000"/>
                </a:solidFill>
              </a:rPr>
              <a:t>Kamu Görevlileri Etik Kurulu'</a:t>
            </a:r>
            <a:r>
              <a:rPr lang="tr-TR" dirty="0"/>
              <a:t>nun kuruluşuna ilişkin 5176 sayılı Kanun, </a:t>
            </a:r>
            <a:r>
              <a:rPr lang="tr-TR" dirty="0">
                <a:solidFill>
                  <a:srgbClr val="FF0000"/>
                </a:solidFill>
              </a:rPr>
              <a:t>25 Mayıs 2004 tarihinde TBMM'nde kabul </a:t>
            </a:r>
            <a:r>
              <a:rPr lang="tr-TR" dirty="0" smtClean="0"/>
              <a:t>edilmiş. Bu </a:t>
            </a:r>
            <a:r>
              <a:rPr lang="tr-TR" dirty="0"/>
              <a:t>Kurul, </a:t>
            </a:r>
            <a:endParaRPr lang="tr-TR" dirty="0" smtClean="0"/>
          </a:p>
          <a:p>
            <a:r>
              <a:rPr lang="tr-TR" dirty="0" smtClean="0"/>
              <a:t>Kamuda etik </a:t>
            </a:r>
            <a:r>
              <a:rPr lang="tr-TR" dirty="0"/>
              <a:t>kültürünü yerleştirmek üzere çalışmalar yapmak veya yaptırmak, </a:t>
            </a:r>
            <a:endParaRPr lang="tr-TR" dirty="0" smtClean="0"/>
          </a:p>
          <a:p>
            <a:r>
              <a:rPr lang="tr-TR" dirty="0" smtClean="0"/>
              <a:t>bu </a:t>
            </a:r>
            <a:r>
              <a:rPr lang="tr-TR" dirty="0"/>
              <a:t>konuda yapılacak çalışmalara destek olmak ve etik uygulamayı </a:t>
            </a:r>
            <a:r>
              <a:rPr lang="tr-TR" dirty="0" smtClean="0"/>
              <a:t>gözetmek,</a:t>
            </a:r>
          </a:p>
          <a:p>
            <a:r>
              <a:rPr lang="tr-TR" dirty="0" smtClean="0"/>
              <a:t> </a:t>
            </a:r>
            <a:r>
              <a:rPr lang="tr-TR" dirty="0"/>
              <a:t>görev ve yetkisi çerçevesinde, </a:t>
            </a:r>
            <a:r>
              <a:rPr lang="tr-TR" dirty="0">
                <a:solidFill>
                  <a:srgbClr val="FF0000"/>
                </a:solidFill>
              </a:rPr>
              <a:t>2008 </a:t>
            </a:r>
            <a:r>
              <a:rPr lang="tr-TR" dirty="0">
                <a:solidFill>
                  <a:schemeClr val="tx1"/>
                </a:solidFill>
              </a:rPr>
              <a:t>yılından itibaren</a:t>
            </a:r>
            <a:r>
              <a:rPr lang="tr-TR" dirty="0">
                <a:solidFill>
                  <a:srgbClr val="FF0000"/>
                </a:solidFill>
              </a:rPr>
              <a:t> her yıl 25 Mayıs gününün </a:t>
            </a:r>
            <a:r>
              <a:rPr lang="tr-TR" dirty="0"/>
              <a:t>ülke genelinde “</a:t>
            </a:r>
            <a:r>
              <a:rPr lang="tr-TR" dirty="0">
                <a:solidFill>
                  <a:srgbClr val="FF0000"/>
                </a:solidFill>
              </a:rPr>
              <a:t>Etik Günü”, </a:t>
            </a:r>
            <a:r>
              <a:rPr lang="tr-TR" dirty="0"/>
              <a:t>aynı günün yer aldığı haftanın da “</a:t>
            </a:r>
            <a:r>
              <a:rPr lang="tr-TR" dirty="0">
                <a:solidFill>
                  <a:srgbClr val="FF0000"/>
                </a:solidFill>
              </a:rPr>
              <a:t>Etik Haftası</a:t>
            </a:r>
            <a:r>
              <a:rPr lang="tr-TR" dirty="0"/>
              <a:t>” olarak kutlanmasını </a:t>
            </a:r>
            <a:r>
              <a:rPr lang="tr-TR" dirty="0" smtClean="0"/>
              <a:t>kararlaştırmış. </a:t>
            </a:r>
          </a:p>
          <a:p>
            <a:r>
              <a:rPr lang="tr-TR" dirty="0" smtClean="0"/>
              <a:t>Bu </a:t>
            </a:r>
            <a:r>
              <a:rPr lang="tr-TR" dirty="0"/>
              <a:t>çerçevede, kurum ve kuruluşlarda etik kültürünü yerleştirmek ve geliştirmekle sorumlu </a:t>
            </a:r>
            <a:r>
              <a:rPr lang="tr-TR" dirty="0">
                <a:solidFill>
                  <a:srgbClr val="FF0000"/>
                </a:solidFill>
              </a:rPr>
              <a:t>olan etik komisyonları öncülüğünde </a:t>
            </a:r>
            <a:r>
              <a:rPr lang="tr-TR" dirty="0"/>
              <a:t>Etik Günü (25 Mayıs) ve Haftası'nda (25 Mayıs-31 Mayıs) </a:t>
            </a:r>
            <a:r>
              <a:rPr lang="tr-TR" dirty="0">
                <a:solidFill>
                  <a:srgbClr val="FF0000"/>
                </a:solidFill>
              </a:rPr>
              <a:t>çeşitli etkinliklerin gerçekleştirilmesi </a:t>
            </a:r>
            <a:r>
              <a:rPr lang="tr-TR" dirty="0"/>
              <a:t>istenilmiştir.</a:t>
            </a:r>
          </a:p>
        </p:txBody>
      </p:sp>
      <p:sp>
        <p:nvSpPr>
          <p:cNvPr id="4" name="Dikdörtgen 3"/>
          <p:cNvSpPr/>
          <p:nvPr/>
        </p:nvSpPr>
        <p:spPr>
          <a:xfrm>
            <a:off x="1341119" y="2187991"/>
            <a:ext cx="7820298" cy="923330"/>
          </a:xfrm>
          <a:prstGeom prst="rect">
            <a:avLst/>
          </a:prstGeom>
        </p:spPr>
        <p:txBody>
          <a:bodyPr wrap="square">
            <a:spAutoFit/>
          </a:bodyPr>
          <a:lstStyle/>
          <a:p>
            <a:endParaRPr lang="tr-TR" dirty="0"/>
          </a:p>
          <a:p>
            <a:endParaRPr lang="tr-TR" dirty="0" smtClean="0"/>
          </a:p>
          <a:p>
            <a:endParaRPr lang="tr-TR" dirty="0"/>
          </a:p>
        </p:txBody>
      </p:sp>
    </p:spTree>
    <p:extLst>
      <p:ext uri="{BB962C8B-B14F-4D97-AF65-F5344CB8AC3E}">
        <p14:creationId xmlns:p14="http://schemas.microsoft.com/office/powerpoint/2010/main" val="847399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a:r>
            <a:br>
              <a:rPr lang="tr-TR" b="1" dirty="0" smtClean="0"/>
            </a:br>
            <a:r>
              <a:rPr lang="tr-TR" b="1" dirty="0" smtClean="0"/>
              <a:t>Saygınlık </a:t>
            </a:r>
            <a:r>
              <a:rPr lang="tr-TR" b="1" dirty="0"/>
              <a:t>ve güven</a:t>
            </a:r>
            <a:r>
              <a:rPr lang="tr-TR" dirty="0"/>
              <a:t/>
            </a:r>
            <a:br>
              <a:rPr lang="tr-TR" dirty="0"/>
            </a:br>
            <a:endParaRPr lang="tr-TR" dirty="0"/>
          </a:p>
        </p:txBody>
      </p:sp>
      <p:sp>
        <p:nvSpPr>
          <p:cNvPr id="3" name="İçerik Yer Tutucusu 2"/>
          <p:cNvSpPr>
            <a:spLocks noGrp="1"/>
          </p:cNvSpPr>
          <p:nvPr>
            <p:ph idx="1"/>
          </p:nvPr>
        </p:nvSpPr>
        <p:spPr>
          <a:xfrm>
            <a:off x="1154954" y="2281645"/>
            <a:ext cx="9904932" cy="4458789"/>
          </a:xfrm>
        </p:spPr>
        <p:txBody>
          <a:bodyPr>
            <a:normAutofit/>
          </a:bodyPr>
          <a:lstStyle/>
          <a:p>
            <a:r>
              <a:rPr lang="tr-TR" sz="3200" b="1" dirty="0" smtClean="0"/>
              <a:t>Madde </a:t>
            </a:r>
            <a:r>
              <a:rPr lang="tr-TR" sz="3200" b="1" dirty="0"/>
              <a:t>10</a:t>
            </a:r>
            <a:r>
              <a:rPr lang="tr-TR" sz="3200" dirty="0"/>
              <a:t> — Kamu görevlileri, </a:t>
            </a:r>
            <a:r>
              <a:rPr lang="tr-TR" sz="3200" dirty="0">
                <a:solidFill>
                  <a:schemeClr val="accent1"/>
                </a:solidFill>
              </a:rPr>
              <a:t>kamu yönetimine güveni sağlayacak </a:t>
            </a:r>
            <a:r>
              <a:rPr lang="tr-TR" sz="3200" dirty="0"/>
              <a:t>şekilde davranırlar ve </a:t>
            </a:r>
            <a:r>
              <a:rPr lang="tr-TR" sz="3200" dirty="0">
                <a:solidFill>
                  <a:schemeClr val="accent1"/>
                </a:solidFill>
              </a:rPr>
              <a:t>görevin gerektirdiği itibar ve güvene layık olduklarını davranışlarıyla </a:t>
            </a:r>
            <a:r>
              <a:rPr lang="tr-TR" sz="3200" dirty="0"/>
              <a:t>gösterirler. </a:t>
            </a:r>
            <a:endParaRPr lang="tr-TR" sz="3200" dirty="0" smtClean="0"/>
          </a:p>
          <a:p>
            <a:r>
              <a:rPr lang="tr-TR" sz="3200" dirty="0" smtClean="0"/>
              <a:t>Halkın </a:t>
            </a:r>
            <a:r>
              <a:rPr lang="tr-TR" sz="3200" dirty="0"/>
              <a:t>kamu </a:t>
            </a:r>
            <a:r>
              <a:rPr lang="tr-TR" sz="3200" dirty="0">
                <a:solidFill>
                  <a:schemeClr val="accent1"/>
                </a:solidFill>
              </a:rPr>
              <a:t>hizmetine güven duygusunu zedeleyen, şüphe yaratan ve adalet ilkesine zarar veren </a:t>
            </a:r>
            <a:r>
              <a:rPr lang="tr-TR" sz="3200" dirty="0"/>
              <a:t>davranışlarda bulunmaktan kaçınırlar.</a:t>
            </a:r>
          </a:p>
          <a:p>
            <a:endParaRPr lang="tr-TR" dirty="0"/>
          </a:p>
        </p:txBody>
      </p:sp>
    </p:spTree>
    <p:extLst>
      <p:ext uri="{BB962C8B-B14F-4D97-AF65-F5344CB8AC3E}">
        <p14:creationId xmlns:p14="http://schemas.microsoft.com/office/powerpoint/2010/main" val="308330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a:r>
            <a:br>
              <a:rPr lang="tr-TR" b="1" dirty="0" smtClean="0"/>
            </a:br>
            <a:r>
              <a:rPr lang="tr-TR" b="1" dirty="0" smtClean="0"/>
              <a:t>Saygınlık </a:t>
            </a:r>
            <a:r>
              <a:rPr lang="tr-TR" b="1" dirty="0"/>
              <a:t>ve güven</a:t>
            </a:r>
            <a:r>
              <a:rPr lang="tr-TR" dirty="0"/>
              <a:t/>
            </a:r>
            <a:br>
              <a:rPr lang="tr-TR" dirty="0"/>
            </a:br>
            <a:endParaRPr lang="tr-TR" dirty="0"/>
          </a:p>
        </p:txBody>
      </p:sp>
      <p:sp>
        <p:nvSpPr>
          <p:cNvPr id="3" name="İçerik Yer Tutucusu 2"/>
          <p:cNvSpPr>
            <a:spLocks noGrp="1"/>
          </p:cNvSpPr>
          <p:nvPr>
            <p:ph idx="1"/>
          </p:nvPr>
        </p:nvSpPr>
        <p:spPr>
          <a:xfrm>
            <a:off x="1154954" y="2281646"/>
            <a:ext cx="10619035" cy="4641668"/>
          </a:xfrm>
        </p:spPr>
        <p:txBody>
          <a:bodyPr>
            <a:normAutofit fontScale="92500"/>
          </a:bodyPr>
          <a:lstStyle/>
          <a:p>
            <a:r>
              <a:rPr lang="tr-TR" sz="3000" dirty="0" smtClean="0"/>
              <a:t>Kamu </a:t>
            </a:r>
            <a:r>
              <a:rPr lang="tr-TR" sz="3000" dirty="0"/>
              <a:t>görevlileri, </a:t>
            </a:r>
            <a:r>
              <a:rPr lang="tr-TR" sz="3000" dirty="0">
                <a:solidFill>
                  <a:schemeClr val="accent1"/>
                </a:solidFill>
              </a:rPr>
              <a:t>halka hizmetin </a:t>
            </a:r>
            <a:r>
              <a:rPr lang="tr-TR" sz="3000" dirty="0"/>
              <a:t>kişisel veya özel </a:t>
            </a:r>
            <a:r>
              <a:rPr lang="tr-TR" sz="3000" dirty="0">
                <a:solidFill>
                  <a:schemeClr val="accent1"/>
                </a:solidFill>
              </a:rPr>
              <a:t>her türlü menfaatin üzerinde bir görev olduğu bilinciyle hizmet gereklerine uygun hareket eder</a:t>
            </a:r>
            <a:r>
              <a:rPr lang="tr-TR" sz="3000" dirty="0"/>
              <a:t>, hizmetten yararlananlara kötü davranamaz, işi savsaklayamaz, </a:t>
            </a:r>
            <a:r>
              <a:rPr lang="tr-TR" sz="3000" dirty="0">
                <a:solidFill>
                  <a:schemeClr val="accent1"/>
                </a:solidFill>
              </a:rPr>
              <a:t>çifte standart uygulayamaz </a:t>
            </a:r>
            <a:r>
              <a:rPr lang="tr-TR" sz="3000" dirty="0"/>
              <a:t>ve taraf tutamazlar.</a:t>
            </a:r>
          </a:p>
          <a:p>
            <a:r>
              <a:rPr lang="tr-TR" sz="3000" dirty="0">
                <a:solidFill>
                  <a:schemeClr val="accent1"/>
                </a:solidFill>
              </a:rPr>
              <a:t>Yönetici veya denetleyici </a:t>
            </a:r>
            <a:r>
              <a:rPr lang="tr-TR" sz="3000" dirty="0"/>
              <a:t>konumunda bulunan kamu görevlileri, </a:t>
            </a:r>
            <a:r>
              <a:rPr lang="tr-TR" sz="3000" dirty="0">
                <a:solidFill>
                  <a:schemeClr val="accent1"/>
                </a:solidFill>
              </a:rPr>
              <a:t>keyfi davranışlarda, baskı, hakaret ve tehdit edici uygulamalarda bulunamaz</a:t>
            </a:r>
            <a:r>
              <a:rPr lang="tr-TR" sz="3000" dirty="0"/>
              <a:t>, açık ve kesin kanıtlara dayanmayan rapor düzenleyemez, </a:t>
            </a:r>
            <a:r>
              <a:rPr lang="tr-TR" sz="3000" dirty="0">
                <a:solidFill>
                  <a:schemeClr val="accent1"/>
                </a:solidFill>
              </a:rPr>
              <a:t>mevzuata aykırı olarak kendileri için hizmet</a:t>
            </a:r>
            <a:r>
              <a:rPr lang="tr-TR" sz="3000" dirty="0" smtClean="0">
                <a:solidFill>
                  <a:schemeClr val="accent1"/>
                </a:solidFill>
              </a:rPr>
              <a:t>, imkan</a:t>
            </a:r>
            <a:r>
              <a:rPr lang="tr-TR" sz="3000" dirty="0">
                <a:solidFill>
                  <a:schemeClr val="accent1"/>
                </a:solidFill>
              </a:rPr>
              <a:t> veya benzeri çıkarlar talep edemez</a:t>
            </a:r>
            <a:r>
              <a:rPr lang="tr-TR" sz="3000" dirty="0"/>
              <a:t> ve talep olmasa dahi </a:t>
            </a:r>
            <a:r>
              <a:rPr lang="tr-TR" sz="3000" dirty="0">
                <a:solidFill>
                  <a:schemeClr val="accent1"/>
                </a:solidFill>
              </a:rPr>
              <a:t>sunulanı kabul edemezler</a:t>
            </a:r>
            <a:r>
              <a:rPr lang="tr-TR" sz="3000" dirty="0"/>
              <a:t>.</a:t>
            </a:r>
          </a:p>
          <a:p>
            <a:endParaRPr lang="tr-TR" dirty="0"/>
          </a:p>
        </p:txBody>
      </p:sp>
    </p:spTree>
    <p:extLst>
      <p:ext uri="{BB962C8B-B14F-4D97-AF65-F5344CB8AC3E}">
        <p14:creationId xmlns:p14="http://schemas.microsoft.com/office/powerpoint/2010/main" val="1745915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Nezaket </a:t>
            </a:r>
            <a:r>
              <a:rPr lang="tr-TR" b="1" dirty="0"/>
              <a:t>ve saygı</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sz="3200" b="1" dirty="0" smtClean="0"/>
              <a:t>Madde </a:t>
            </a:r>
            <a:r>
              <a:rPr lang="tr-TR" sz="3200" b="1" dirty="0"/>
              <a:t>11</a:t>
            </a:r>
            <a:r>
              <a:rPr lang="tr-TR" sz="3200" dirty="0"/>
              <a:t> — Kamu görevlileri, </a:t>
            </a:r>
            <a:r>
              <a:rPr lang="tr-TR" sz="3200" dirty="0">
                <a:solidFill>
                  <a:schemeClr val="accent1"/>
                </a:solidFill>
              </a:rPr>
              <a:t>üstleri</a:t>
            </a:r>
            <a:r>
              <a:rPr lang="tr-TR" sz="3200" dirty="0"/>
              <a:t>, </a:t>
            </a:r>
            <a:r>
              <a:rPr lang="tr-TR" sz="3200" dirty="0">
                <a:solidFill>
                  <a:schemeClr val="accent1"/>
                </a:solidFill>
              </a:rPr>
              <a:t>meslektaşları, astları, diğer personel </a:t>
            </a:r>
            <a:r>
              <a:rPr lang="tr-TR" sz="3200" dirty="0"/>
              <a:t>ile </a:t>
            </a:r>
            <a:r>
              <a:rPr lang="tr-TR" sz="3200" dirty="0">
                <a:solidFill>
                  <a:schemeClr val="accent1"/>
                </a:solidFill>
              </a:rPr>
              <a:t>hizmetten yararlananlara </a:t>
            </a:r>
            <a:r>
              <a:rPr lang="tr-TR" sz="3200" dirty="0"/>
              <a:t>karşı nazik ve saygılı davranırlar ve gerekli ilgiyi gösterirler, konu yetkilerinin dışındaysa ilgili birime veya yetkiliye yönlendirirler.</a:t>
            </a:r>
          </a:p>
          <a:p>
            <a:endParaRPr lang="tr-TR" sz="3200" dirty="0"/>
          </a:p>
        </p:txBody>
      </p:sp>
    </p:spTree>
    <p:extLst>
      <p:ext uri="{BB962C8B-B14F-4D97-AF65-F5344CB8AC3E}">
        <p14:creationId xmlns:p14="http://schemas.microsoft.com/office/powerpoint/2010/main" val="1330753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a:r>
            <a:br>
              <a:rPr lang="tr-TR" b="1" dirty="0" smtClean="0"/>
            </a:br>
            <a:r>
              <a:rPr lang="tr-TR" b="1" dirty="0" smtClean="0"/>
              <a:t>Yetkili </a:t>
            </a:r>
            <a:r>
              <a:rPr lang="tr-TR" b="1" dirty="0"/>
              <a:t>makamlara bildirim</a:t>
            </a:r>
            <a:r>
              <a:rPr lang="tr-TR" dirty="0"/>
              <a:t/>
            </a:r>
            <a:br>
              <a:rPr lang="tr-TR" dirty="0"/>
            </a:br>
            <a:endParaRPr lang="tr-TR" dirty="0"/>
          </a:p>
        </p:txBody>
      </p:sp>
      <p:sp>
        <p:nvSpPr>
          <p:cNvPr id="3" name="İçerik Yer Tutucusu 2"/>
          <p:cNvSpPr>
            <a:spLocks noGrp="1"/>
          </p:cNvSpPr>
          <p:nvPr>
            <p:ph idx="1"/>
          </p:nvPr>
        </p:nvSpPr>
        <p:spPr>
          <a:xfrm>
            <a:off x="1154954" y="2603499"/>
            <a:ext cx="10157480" cy="3927929"/>
          </a:xfrm>
        </p:spPr>
        <p:txBody>
          <a:bodyPr>
            <a:normAutofit/>
          </a:bodyPr>
          <a:lstStyle/>
          <a:p>
            <a:r>
              <a:rPr lang="tr-TR" sz="2400" b="1" dirty="0"/>
              <a:t>Madde 12</a:t>
            </a:r>
            <a:r>
              <a:rPr lang="tr-TR" sz="2400" dirty="0"/>
              <a:t> — Kamu görevlileri, bu Yönetmelikte belirlenen </a:t>
            </a:r>
            <a:r>
              <a:rPr lang="tr-TR" sz="2400" dirty="0">
                <a:solidFill>
                  <a:schemeClr val="accent1"/>
                </a:solidFill>
              </a:rPr>
              <a:t>etik davranış ilkeleriyle bağdaşmayan</a:t>
            </a:r>
            <a:r>
              <a:rPr lang="tr-TR" sz="2400" dirty="0"/>
              <a:t> veya yasadışı iş ve </a:t>
            </a:r>
            <a:r>
              <a:rPr lang="tr-TR" sz="2400" dirty="0">
                <a:solidFill>
                  <a:schemeClr val="accent1"/>
                </a:solidFill>
              </a:rPr>
              <a:t>eylemlerde bulunmalarının talep edilmesi </a:t>
            </a:r>
            <a:r>
              <a:rPr lang="tr-TR" sz="2400" dirty="0"/>
              <a:t>halinde veya </a:t>
            </a:r>
            <a:r>
              <a:rPr lang="tr-TR" sz="2400" dirty="0">
                <a:solidFill>
                  <a:schemeClr val="accent1"/>
                </a:solidFill>
              </a:rPr>
              <a:t>hizmetlerini yürütürken bu tür bir eylem veya işlemden haberdar olduklarında </a:t>
            </a:r>
            <a:r>
              <a:rPr lang="tr-TR" sz="2400" dirty="0"/>
              <a:t>ya da gördüklerinde durumu </a:t>
            </a:r>
            <a:r>
              <a:rPr lang="tr-TR" sz="2400" dirty="0">
                <a:solidFill>
                  <a:schemeClr val="accent1"/>
                </a:solidFill>
              </a:rPr>
              <a:t>yetkili makamlara</a:t>
            </a:r>
            <a:r>
              <a:rPr lang="tr-TR" sz="2400" dirty="0"/>
              <a:t>  bildirirler.</a:t>
            </a:r>
          </a:p>
          <a:p>
            <a:r>
              <a:rPr lang="tr-TR" sz="2400" dirty="0"/>
              <a:t>Kurum ve kuruluş amirleri, ihbarda bulunan </a:t>
            </a:r>
            <a:r>
              <a:rPr lang="tr-TR" sz="2400" dirty="0">
                <a:solidFill>
                  <a:schemeClr val="accent1"/>
                </a:solidFill>
              </a:rPr>
              <a:t>kamu görevlilerinin kimliğini gizli tutar </a:t>
            </a:r>
            <a:r>
              <a:rPr lang="tr-TR" sz="2400" dirty="0"/>
              <a:t>ve kendilerine herhangi bir zarar gelmemesi için gerekli tedbirleri alırlar.</a:t>
            </a:r>
          </a:p>
          <a:p>
            <a:endParaRPr lang="tr-TR" sz="2400" dirty="0"/>
          </a:p>
        </p:txBody>
      </p:sp>
    </p:spTree>
    <p:extLst>
      <p:ext uri="{BB962C8B-B14F-4D97-AF65-F5344CB8AC3E}">
        <p14:creationId xmlns:p14="http://schemas.microsoft.com/office/powerpoint/2010/main" val="3923187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Çıkar </a:t>
            </a:r>
            <a:r>
              <a:rPr lang="tr-TR" b="1" dirty="0"/>
              <a:t>çatışmasından kaçınma</a:t>
            </a:r>
            <a:r>
              <a:rPr lang="tr-TR" dirty="0"/>
              <a:t/>
            </a:r>
            <a:br>
              <a:rPr lang="tr-TR" dirty="0"/>
            </a:br>
            <a:endParaRPr lang="tr-TR" dirty="0"/>
          </a:p>
        </p:txBody>
      </p:sp>
      <p:sp>
        <p:nvSpPr>
          <p:cNvPr id="3" name="İçerik Yer Tutucusu 2"/>
          <p:cNvSpPr>
            <a:spLocks noGrp="1"/>
          </p:cNvSpPr>
          <p:nvPr>
            <p:ph idx="1"/>
          </p:nvPr>
        </p:nvSpPr>
        <p:spPr>
          <a:xfrm>
            <a:off x="1154954" y="2603500"/>
            <a:ext cx="9974600" cy="4189186"/>
          </a:xfrm>
        </p:spPr>
        <p:txBody>
          <a:bodyPr>
            <a:normAutofit/>
          </a:bodyPr>
          <a:lstStyle/>
          <a:p>
            <a:r>
              <a:rPr lang="tr-TR" sz="2800" b="1" dirty="0" smtClean="0"/>
              <a:t>Madde </a:t>
            </a:r>
            <a:r>
              <a:rPr lang="tr-TR" sz="2800" b="1" dirty="0"/>
              <a:t>13</a:t>
            </a:r>
            <a:r>
              <a:rPr lang="tr-TR" sz="2800" dirty="0"/>
              <a:t> — </a:t>
            </a:r>
            <a:r>
              <a:rPr lang="tr-TR" sz="2800" dirty="0">
                <a:solidFill>
                  <a:srgbClr val="FF0000"/>
                </a:solidFill>
              </a:rPr>
              <a:t>Çıkar çatışması; </a:t>
            </a:r>
            <a:r>
              <a:rPr lang="tr-TR" sz="2800" dirty="0"/>
              <a:t>kamu görevlilerinin </a:t>
            </a:r>
            <a:r>
              <a:rPr lang="tr-TR" sz="2800" dirty="0" smtClean="0"/>
              <a:t>görevlerini;</a:t>
            </a:r>
          </a:p>
          <a:p>
            <a:r>
              <a:rPr lang="tr-TR" sz="2800" dirty="0" smtClean="0"/>
              <a:t> </a:t>
            </a:r>
            <a:r>
              <a:rPr lang="tr-TR" sz="2800" dirty="0"/>
              <a:t>tarafsız ve objektif şekilde icra etmelerini etkileyen ya da etkiliyormuş gibi </a:t>
            </a:r>
            <a:r>
              <a:rPr lang="tr-TR" sz="2800" dirty="0" smtClean="0"/>
              <a:t>gözüken,</a:t>
            </a:r>
          </a:p>
          <a:p>
            <a:r>
              <a:rPr lang="tr-TR" sz="2800" dirty="0" smtClean="0"/>
              <a:t>kendilerine</a:t>
            </a:r>
            <a:r>
              <a:rPr lang="tr-TR" sz="2800" dirty="0"/>
              <a:t>, yakınlarına, arkadaşlarına ya da ilişkide bulunduğu kişi ya da kuruluşlara sağlanan her türlü </a:t>
            </a:r>
            <a:r>
              <a:rPr lang="tr-TR" sz="2800" dirty="0" smtClean="0"/>
              <a:t>menfaati</a:t>
            </a:r>
          </a:p>
          <a:p>
            <a:r>
              <a:rPr lang="tr-TR" sz="2800" dirty="0" smtClean="0"/>
              <a:t>onlarla </a:t>
            </a:r>
            <a:r>
              <a:rPr lang="tr-TR" sz="2800" dirty="0"/>
              <a:t>ilgili mali ya da diğer yükümlülükleri  ve benzeri şahsi çıkarlara sahip olmaları halini ifade eder.</a:t>
            </a:r>
          </a:p>
          <a:p>
            <a:endParaRPr lang="tr-TR" dirty="0"/>
          </a:p>
        </p:txBody>
      </p:sp>
    </p:spTree>
    <p:extLst>
      <p:ext uri="{BB962C8B-B14F-4D97-AF65-F5344CB8AC3E}">
        <p14:creationId xmlns:p14="http://schemas.microsoft.com/office/powerpoint/2010/main" val="1856549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Çıkar </a:t>
            </a:r>
            <a:r>
              <a:rPr lang="tr-TR" b="1" dirty="0"/>
              <a:t>çatışmasından kaçınma</a:t>
            </a:r>
            <a:r>
              <a:rPr lang="tr-TR" dirty="0"/>
              <a:t/>
            </a:r>
            <a:br>
              <a:rPr lang="tr-TR" dirty="0"/>
            </a:br>
            <a:endParaRPr lang="tr-TR" dirty="0"/>
          </a:p>
        </p:txBody>
      </p:sp>
      <p:sp>
        <p:nvSpPr>
          <p:cNvPr id="3" name="İçerik Yer Tutucusu 2"/>
          <p:cNvSpPr>
            <a:spLocks noGrp="1"/>
          </p:cNvSpPr>
          <p:nvPr>
            <p:ph idx="1"/>
          </p:nvPr>
        </p:nvSpPr>
        <p:spPr>
          <a:xfrm>
            <a:off x="1154954" y="2264229"/>
            <a:ext cx="10079103" cy="4593771"/>
          </a:xfrm>
        </p:spPr>
        <p:txBody>
          <a:bodyPr>
            <a:normAutofit/>
          </a:bodyPr>
          <a:lstStyle/>
          <a:p>
            <a:r>
              <a:rPr lang="tr-TR" sz="3200" dirty="0" smtClean="0"/>
              <a:t>Kamu </a:t>
            </a:r>
            <a:r>
              <a:rPr lang="tr-TR" sz="3200" dirty="0"/>
              <a:t>görevlileri, çıkar çatışmasında şahsi sorumluluğa sahiptir ve çıkar çatışmasının doğabileceği durumu genellikle şahsen bilen kişiler oldukları için, </a:t>
            </a:r>
            <a:r>
              <a:rPr lang="tr-TR" sz="3200" dirty="0">
                <a:solidFill>
                  <a:schemeClr val="accent1"/>
                </a:solidFill>
              </a:rPr>
              <a:t>herhangi bir potansiyel ya da gerçek çıkar çatışması konusunda dikkatli davranır, çıkar çatışmasından kaçınmak için gerekli adımları atar, </a:t>
            </a:r>
            <a:r>
              <a:rPr lang="tr-TR" sz="3200" dirty="0"/>
              <a:t>çıkar çatışmasının farkına varır varmaz durumu </a:t>
            </a:r>
            <a:r>
              <a:rPr lang="tr-TR" sz="3200" dirty="0">
                <a:solidFill>
                  <a:schemeClr val="accent1"/>
                </a:solidFill>
              </a:rPr>
              <a:t>üstlerine bildirir ve çıkar çatışması kapsamına giren menfaatlerden kendilerini uzak tutarlar</a:t>
            </a:r>
            <a:r>
              <a:rPr lang="tr-TR" sz="3200" dirty="0"/>
              <a:t>.</a:t>
            </a:r>
          </a:p>
          <a:p>
            <a:endParaRPr lang="tr-TR" dirty="0"/>
          </a:p>
        </p:txBody>
      </p:sp>
    </p:spTree>
    <p:extLst>
      <p:ext uri="{BB962C8B-B14F-4D97-AF65-F5344CB8AC3E}">
        <p14:creationId xmlns:p14="http://schemas.microsoft.com/office/powerpoint/2010/main" val="1955779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973667"/>
            <a:ext cx="8761413" cy="1046721"/>
          </a:xfrm>
        </p:spPr>
        <p:txBody>
          <a:bodyPr/>
          <a:lstStyle/>
          <a:p>
            <a:pPr algn="ctr"/>
            <a:r>
              <a:rPr lang="tr-TR" b="1" dirty="0" smtClean="0"/>
              <a:t>Örnekler</a:t>
            </a:r>
            <a:endParaRPr lang="tr-TR" dirty="0"/>
          </a:p>
        </p:txBody>
      </p:sp>
      <p:sp>
        <p:nvSpPr>
          <p:cNvPr id="3" name="İçerik Yer Tutucusu 2"/>
          <p:cNvSpPr>
            <a:spLocks noGrp="1"/>
          </p:cNvSpPr>
          <p:nvPr>
            <p:ph idx="1"/>
          </p:nvPr>
        </p:nvSpPr>
        <p:spPr>
          <a:xfrm>
            <a:off x="687977" y="1907177"/>
            <a:ext cx="11295017" cy="4950823"/>
          </a:xfrm>
        </p:spPr>
        <p:txBody>
          <a:bodyPr>
            <a:normAutofit fontScale="77500" lnSpcReduction="20000"/>
          </a:bodyPr>
          <a:lstStyle/>
          <a:p>
            <a:endParaRPr lang="tr-TR" sz="3200" dirty="0" smtClean="0"/>
          </a:p>
          <a:p>
            <a:r>
              <a:rPr lang="tr-TR" i="1" dirty="0" smtClean="0">
                <a:solidFill>
                  <a:srgbClr val="FF0000"/>
                </a:solidFill>
              </a:rPr>
              <a:t>5393 sayılı Belediye Kanunu</a:t>
            </a:r>
          </a:p>
          <a:p>
            <a:r>
              <a:rPr lang="tr-TR" i="1" dirty="0" smtClean="0"/>
              <a:t>Başkan </a:t>
            </a:r>
            <a:r>
              <a:rPr lang="tr-TR" i="1" dirty="0"/>
              <a:t>ve meclis üyelerinin yükümlülükleri</a:t>
            </a:r>
            <a:endParaRPr lang="tr-TR" dirty="0"/>
          </a:p>
          <a:p>
            <a:r>
              <a:rPr lang="tr-TR" b="1" dirty="0"/>
              <a:t>	</a:t>
            </a:r>
            <a:r>
              <a:rPr lang="tr-TR" b="1" dirty="0">
                <a:solidFill>
                  <a:srgbClr val="FF0000"/>
                </a:solidFill>
              </a:rPr>
              <a:t>Madde 28-</a:t>
            </a:r>
            <a:r>
              <a:rPr lang="tr-TR" dirty="0">
                <a:solidFill>
                  <a:srgbClr val="FF0000"/>
                </a:solidFill>
              </a:rPr>
              <a:t> </a:t>
            </a:r>
            <a:r>
              <a:rPr lang="tr-TR" dirty="0"/>
              <a:t>Belediye başkanı görevi süresince ve görevinin </a:t>
            </a:r>
            <a:r>
              <a:rPr lang="tr-TR" dirty="0">
                <a:solidFill>
                  <a:srgbClr val="FF0000"/>
                </a:solidFill>
              </a:rPr>
              <a:t>sona ermesinden itibaren iki yıl </a:t>
            </a:r>
            <a:r>
              <a:rPr lang="tr-TR" dirty="0"/>
              <a:t>süreyle, meclis üyeleri ise görevleri süresince ve görevlerinin </a:t>
            </a:r>
            <a:r>
              <a:rPr lang="tr-TR" dirty="0">
                <a:solidFill>
                  <a:srgbClr val="FF0000"/>
                </a:solidFill>
              </a:rPr>
              <a:t>sona ermesinden itibaren bir yıl süreyle</a:t>
            </a:r>
            <a:r>
              <a:rPr lang="tr-TR" dirty="0"/>
              <a:t>, belediye ve bağlı kuruluşlarına karşı doğrudan doğruya veya dolaylı olarak taahhüde giremez, komisyonculuk ve temsilcilik yapamaz</a:t>
            </a:r>
            <a:r>
              <a:rPr lang="tr-TR" dirty="0" smtClean="0"/>
              <a:t>.</a:t>
            </a:r>
          </a:p>
          <a:p>
            <a:r>
              <a:rPr lang="tr-TR" dirty="0" smtClean="0">
                <a:solidFill>
                  <a:srgbClr val="FF0000"/>
                </a:solidFill>
              </a:rPr>
              <a:t>2886 sayılı Devlet İhale Kanunu</a:t>
            </a:r>
          </a:p>
          <a:p>
            <a:r>
              <a:rPr lang="tr-TR" dirty="0"/>
              <a:t>             </a:t>
            </a:r>
            <a:r>
              <a:rPr lang="tr-TR" b="1" dirty="0"/>
              <a:t>Madde 6 – </a:t>
            </a:r>
            <a:r>
              <a:rPr lang="tr-TR" dirty="0"/>
              <a:t>Aşağıdaki şahıslar doğrudan veya dolaylı olarak ihalelere katılamazlar: </a:t>
            </a:r>
          </a:p>
          <a:p>
            <a:r>
              <a:rPr lang="tr-TR" dirty="0"/>
              <a:t>             1. İhaleyi yapan idarenin;</a:t>
            </a:r>
          </a:p>
          <a:p>
            <a:r>
              <a:rPr lang="tr-TR" dirty="0"/>
              <a:t>             a) İta amirleri,</a:t>
            </a:r>
          </a:p>
          <a:p>
            <a:r>
              <a:rPr lang="tr-TR" dirty="0"/>
              <a:t>             b) İhale işlemlerini hazırlamak, yürütmek, sonuçlandırmak ve denetlemekle görevli olanlar,</a:t>
            </a:r>
          </a:p>
          <a:p>
            <a:r>
              <a:rPr lang="tr-TR" dirty="0"/>
              <a:t>             c) (a) ve (b) bentlerinde belirtilen şahısların eşleri ve ikinci dereceye kadar (ikinci derece dahil) kan ve sıhri hısımları, </a:t>
            </a:r>
          </a:p>
          <a:p>
            <a:r>
              <a:rPr lang="tr-TR" dirty="0"/>
              <a:t>             d) </a:t>
            </a:r>
            <a:r>
              <a:rPr lang="tr-TR" b="1" dirty="0"/>
              <a:t>(Değişik : 2/3/1984 - 2990/2 </a:t>
            </a:r>
            <a:r>
              <a:rPr lang="tr-TR" b="1" dirty="0" err="1"/>
              <a:t>md.</a:t>
            </a:r>
            <a:r>
              <a:rPr lang="tr-TR" b="1" dirty="0"/>
              <a:t>)</a:t>
            </a:r>
            <a:r>
              <a:rPr lang="tr-TR" dirty="0"/>
              <a:t> (a), (b) ve (c) bentlerinde belirtilen şahısların ortakları (bu şahısların yönetim kurullarında görevli olmadıkları anonim ortaklıklar hariç).</a:t>
            </a:r>
          </a:p>
          <a:p>
            <a:r>
              <a:rPr lang="tr-TR" dirty="0"/>
              <a:t>             2. Bu Kanun ve diğer kanunlardaki hükümler gereğince geçici veya sürekli olarak kamu ihalelerine katılmaktan yasaklanmış olanlar.</a:t>
            </a:r>
          </a:p>
          <a:p>
            <a:endParaRPr lang="tr-TR" dirty="0"/>
          </a:p>
          <a:p>
            <a:r>
              <a:rPr lang="en-US" altLang="tr-TR" dirty="0" smtClean="0"/>
              <a:t> </a:t>
            </a:r>
            <a:r>
              <a:rPr lang="en-US" altLang="tr-TR" dirty="0" err="1">
                <a:solidFill>
                  <a:srgbClr val="FF0000"/>
                </a:solidFill>
              </a:rPr>
              <a:t>Disiplin</a:t>
            </a:r>
            <a:r>
              <a:rPr lang="en-US" altLang="tr-TR" dirty="0">
                <a:solidFill>
                  <a:srgbClr val="FF0000"/>
                </a:solidFill>
              </a:rPr>
              <a:t> </a:t>
            </a:r>
            <a:r>
              <a:rPr lang="en-US" altLang="tr-TR" dirty="0" err="1">
                <a:solidFill>
                  <a:srgbClr val="FF0000"/>
                </a:solidFill>
              </a:rPr>
              <a:t>Amirleri</a:t>
            </a:r>
            <a:r>
              <a:rPr lang="en-US" altLang="tr-TR" dirty="0">
                <a:solidFill>
                  <a:srgbClr val="FF0000"/>
                </a:solidFill>
              </a:rPr>
              <a:t> </a:t>
            </a:r>
            <a:r>
              <a:rPr lang="en-US" altLang="tr-TR" dirty="0" err="1">
                <a:solidFill>
                  <a:srgbClr val="FF0000"/>
                </a:solidFill>
              </a:rPr>
              <a:t>Yönetmeliğine</a:t>
            </a:r>
            <a:r>
              <a:rPr lang="en-US" altLang="tr-TR" dirty="0">
                <a:solidFill>
                  <a:srgbClr val="FF0000"/>
                </a:solidFill>
              </a:rPr>
              <a:t> </a:t>
            </a:r>
            <a:r>
              <a:rPr lang="en-US" altLang="tr-TR" dirty="0" err="1">
                <a:solidFill>
                  <a:srgbClr val="FF0000"/>
                </a:solidFill>
              </a:rPr>
              <a:t>göre</a:t>
            </a:r>
            <a:r>
              <a:rPr lang="tr-TR" altLang="tr-TR" dirty="0">
                <a:solidFill>
                  <a:srgbClr val="FF0000"/>
                </a:solidFill>
              </a:rPr>
              <a:t>; </a:t>
            </a:r>
            <a:r>
              <a:rPr lang="en-US" altLang="tr-TR" dirty="0" err="1"/>
              <a:t>memurlar</a:t>
            </a:r>
            <a:r>
              <a:rPr lang="en-US" altLang="tr-TR" dirty="0"/>
              <a:t> </a:t>
            </a:r>
            <a:r>
              <a:rPr lang="en-US" altLang="tr-TR" dirty="0" err="1"/>
              <a:t>kendilerini</a:t>
            </a:r>
            <a:r>
              <a:rPr lang="en-US" altLang="tr-TR" dirty="0"/>
              <a:t> </a:t>
            </a:r>
            <a:r>
              <a:rPr lang="en-US" altLang="tr-TR" dirty="0" err="1"/>
              <a:t>ve</a:t>
            </a:r>
            <a:r>
              <a:rPr lang="en-US" altLang="tr-TR" dirty="0"/>
              <a:t> </a:t>
            </a:r>
            <a:r>
              <a:rPr lang="en-US" altLang="tr-TR" dirty="0" err="1"/>
              <a:t>akrabalarını</a:t>
            </a:r>
            <a:r>
              <a:rPr lang="en-US" altLang="tr-TR" dirty="0"/>
              <a:t> </a:t>
            </a:r>
            <a:r>
              <a:rPr lang="en-US" altLang="tr-TR" dirty="0" err="1"/>
              <a:t>ilgilendiren</a:t>
            </a:r>
            <a:r>
              <a:rPr lang="en-US" altLang="tr-TR" dirty="0"/>
              <a:t> </a:t>
            </a:r>
            <a:r>
              <a:rPr lang="en-US" altLang="tr-TR" dirty="0" err="1"/>
              <a:t>kararlara</a:t>
            </a:r>
            <a:r>
              <a:rPr lang="en-US" altLang="tr-TR" dirty="0"/>
              <a:t> </a:t>
            </a:r>
            <a:r>
              <a:rPr lang="en-US" altLang="tr-TR" dirty="0" err="1"/>
              <a:t>katılamaz</a:t>
            </a:r>
            <a:r>
              <a:rPr lang="tr-TR" altLang="tr-TR" dirty="0"/>
              <a:t>.</a:t>
            </a:r>
          </a:p>
          <a:p>
            <a:endParaRPr lang="tr-TR" dirty="0"/>
          </a:p>
        </p:txBody>
      </p:sp>
    </p:spTree>
    <p:extLst>
      <p:ext uri="{BB962C8B-B14F-4D97-AF65-F5344CB8AC3E}">
        <p14:creationId xmlns:p14="http://schemas.microsoft.com/office/powerpoint/2010/main" val="1610685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b="1" dirty="0" smtClean="0"/>
              <a:t/>
            </a:r>
            <a:br>
              <a:rPr lang="tr-TR" sz="2000" b="1" dirty="0" smtClean="0"/>
            </a:br>
            <a:r>
              <a:rPr lang="tr-TR" sz="2000" b="1" dirty="0" smtClean="0"/>
              <a:t>Görev </a:t>
            </a:r>
            <a:r>
              <a:rPr lang="tr-TR" sz="2000" b="1" dirty="0"/>
              <a:t>ve yetkilerin menfaat sağlamak amacıyla kullanılmaması</a:t>
            </a:r>
            <a:r>
              <a:rPr lang="tr-TR" dirty="0"/>
              <a:t/>
            </a:r>
            <a:br>
              <a:rPr lang="tr-TR" dirty="0"/>
            </a:br>
            <a:endParaRPr lang="tr-TR" dirty="0"/>
          </a:p>
        </p:txBody>
      </p:sp>
      <p:sp>
        <p:nvSpPr>
          <p:cNvPr id="3" name="İçerik Yer Tutucusu 2"/>
          <p:cNvSpPr>
            <a:spLocks noGrp="1"/>
          </p:cNvSpPr>
          <p:nvPr>
            <p:ph idx="1"/>
          </p:nvPr>
        </p:nvSpPr>
        <p:spPr>
          <a:xfrm>
            <a:off x="1154953" y="2168433"/>
            <a:ext cx="10740955" cy="4763589"/>
          </a:xfrm>
        </p:spPr>
        <p:txBody>
          <a:bodyPr>
            <a:normAutofit/>
          </a:bodyPr>
          <a:lstStyle/>
          <a:p>
            <a:r>
              <a:rPr lang="tr-TR" sz="2800" b="1" dirty="0" smtClean="0"/>
              <a:t>Madde </a:t>
            </a:r>
            <a:r>
              <a:rPr lang="tr-TR" sz="2800" b="1" dirty="0"/>
              <a:t>14</a:t>
            </a:r>
            <a:r>
              <a:rPr lang="tr-TR" sz="2800" dirty="0"/>
              <a:t> — Kamu görevlileri; görev, unvan ve yetkilerini kullanarak </a:t>
            </a:r>
            <a:r>
              <a:rPr lang="tr-TR" sz="2800" dirty="0">
                <a:solidFill>
                  <a:srgbClr val="FF0000"/>
                </a:solidFill>
              </a:rPr>
              <a:t>kendileri</a:t>
            </a:r>
            <a:r>
              <a:rPr lang="tr-TR" sz="2800" dirty="0"/>
              <a:t>, yakınları veya </a:t>
            </a:r>
            <a:r>
              <a:rPr lang="tr-TR" sz="2800" dirty="0">
                <a:solidFill>
                  <a:srgbClr val="FF0000"/>
                </a:solidFill>
              </a:rPr>
              <a:t>üçüncü kişiler lehine menfaat sağlayamaz </a:t>
            </a:r>
            <a:r>
              <a:rPr lang="tr-TR" sz="2800" dirty="0"/>
              <a:t>ve aracılıkta bulunamazlar, akraba, eş, dost ve </a:t>
            </a:r>
            <a:r>
              <a:rPr lang="tr-TR" sz="2800" dirty="0" err="1"/>
              <a:t>hemşehri</a:t>
            </a:r>
            <a:r>
              <a:rPr lang="tr-TR" sz="2800" dirty="0"/>
              <a:t> </a:t>
            </a:r>
            <a:r>
              <a:rPr lang="tr-TR" sz="2800" dirty="0">
                <a:solidFill>
                  <a:srgbClr val="FF0000"/>
                </a:solidFill>
              </a:rPr>
              <a:t>kayırmacılığı</a:t>
            </a:r>
            <a:r>
              <a:rPr lang="tr-TR" sz="2800" dirty="0"/>
              <a:t>, siyasal kayırmacılık veya herhangi bir nedenle </a:t>
            </a:r>
            <a:r>
              <a:rPr lang="tr-TR" sz="2800" dirty="0">
                <a:solidFill>
                  <a:srgbClr val="FF0000"/>
                </a:solidFill>
              </a:rPr>
              <a:t>ayrımcılık veya kayırmacılık </a:t>
            </a:r>
            <a:r>
              <a:rPr lang="tr-TR" sz="2800" dirty="0"/>
              <a:t>yapamazlar.</a:t>
            </a:r>
          </a:p>
          <a:p>
            <a:r>
              <a:rPr lang="tr-TR" sz="2800" dirty="0"/>
              <a:t>Kamu görevlileri, </a:t>
            </a:r>
            <a:r>
              <a:rPr lang="tr-TR" sz="2800" dirty="0">
                <a:solidFill>
                  <a:srgbClr val="FF0000"/>
                </a:solidFill>
              </a:rPr>
              <a:t>görev, unvan ve yetkilerini kullanarak </a:t>
            </a:r>
            <a:r>
              <a:rPr lang="tr-TR" sz="2800" dirty="0"/>
              <a:t>kendilerinin veya başkalarının </a:t>
            </a:r>
            <a:r>
              <a:rPr lang="tr-TR" sz="2800" dirty="0">
                <a:solidFill>
                  <a:srgbClr val="FF0000"/>
                </a:solidFill>
              </a:rPr>
              <a:t>kitap, dergi, kaset, cd ve benzeri ürünlerinin satışını ve dağıtımını yaptıramaz</a:t>
            </a:r>
            <a:r>
              <a:rPr lang="tr-TR" sz="2800" dirty="0"/>
              <a:t>; herhangi bir kurum, vakıf, dernek veya spor kulübüne yardım, bağış ve benzeri nitelikte menfaat sağlayamazlar.</a:t>
            </a:r>
          </a:p>
          <a:p>
            <a:endParaRPr lang="tr-TR" dirty="0"/>
          </a:p>
        </p:txBody>
      </p:sp>
    </p:spTree>
    <p:extLst>
      <p:ext uri="{BB962C8B-B14F-4D97-AF65-F5344CB8AC3E}">
        <p14:creationId xmlns:p14="http://schemas.microsoft.com/office/powerpoint/2010/main" val="421884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b="1" dirty="0" smtClean="0"/>
              <a:t/>
            </a:r>
            <a:br>
              <a:rPr lang="tr-TR" sz="2000" b="1" dirty="0" smtClean="0"/>
            </a:br>
            <a:r>
              <a:rPr lang="tr-TR" sz="2000" b="1" dirty="0" smtClean="0"/>
              <a:t>Görev </a:t>
            </a:r>
            <a:r>
              <a:rPr lang="tr-TR" sz="2000" b="1" dirty="0"/>
              <a:t>ve yetkilerin menfaat sağlamak amacıyla kullanılmaması</a:t>
            </a:r>
            <a:r>
              <a:rPr lang="tr-TR" dirty="0"/>
              <a:t/>
            </a:r>
            <a:br>
              <a:rPr lang="tr-TR" dirty="0"/>
            </a:br>
            <a:endParaRPr lang="tr-TR" dirty="0"/>
          </a:p>
        </p:txBody>
      </p:sp>
      <p:sp>
        <p:nvSpPr>
          <p:cNvPr id="3" name="İçerik Yer Tutucusu 2"/>
          <p:cNvSpPr>
            <a:spLocks noGrp="1"/>
          </p:cNvSpPr>
          <p:nvPr>
            <p:ph idx="1"/>
          </p:nvPr>
        </p:nvSpPr>
        <p:spPr>
          <a:xfrm>
            <a:off x="1154953" y="2325189"/>
            <a:ext cx="10714829" cy="4676502"/>
          </a:xfrm>
        </p:spPr>
        <p:txBody>
          <a:bodyPr>
            <a:normAutofit/>
          </a:bodyPr>
          <a:lstStyle/>
          <a:p>
            <a:r>
              <a:rPr lang="tr-TR" sz="2800" dirty="0" smtClean="0"/>
              <a:t>Kamu </a:t>
            </a:r>
            <a:r>
              <a:rPr lang="tr-TR" sz="2800" dirty="0"/>
              <a:t>görevlileri</a:t>
            </a:r>
            <a:r>
              <a:rPr lang="tr-TR" sz="2800" dirty="0">
                <a:solidFill>
                  <a:schemeClr val="accent1"/>
                </a:solidFill>
              </a:rPr>
              <a:t>, görevlerinin ifası sırasında ya da bu görevlerin sonucu olarak elde ettikleri </a:t>
            </a:r>
            <a:r>
              <a:rPr lang="tr-TR" sz="2800" dirty="0"/>
              <a:t>resmi veya gizli nitelikteki bilgileri, kendilerine, yakınlarına veya üçüncü kişilere doğrudan veya dolaylı olarak </a:t>
            </a:r>
            <a:r>
              <a:rPr lang="tr-TR" sz="2800" dirty="0">
                <a:solidFill>
                  <a:schemeClr val="accent1"/>
                </a:solidFill>
              </a:rPr>
              <a:t>ekonomik, siyasal veya sosyal nitelikte bir menfaat elde etmek için kullanamazlar</a:t>
            </a:r>
            <a:r>
              <a:rPr lang="tr-TR" sz="2800" dirty="0"/>
              <a:t>, görevdeyken ve görevden ayrıldıktan sonra yetkili makamlar dışında hiçbir kurum, kuruluş veya kişiye açıklayamazlar.</a:t>
            </a:r>
          </a:p>
          <a:p>
            <a:r>
              <a:rPr lang="tr-TR" sz="2800" dirty="0"/>
              <a:t>Kamu görevlileri, seçim kampanyalarında görev yaptığı kurumun kaynaklarını doğrudan veya dolaylı olarak kullanamaz ve kullandıramazlar.</a:t>
            </a:r>
          </a:p>
          <a:p>
            <a:endParaRPr lang="tr-TR" dirty="0"/>
          </a:p>
        </p:txBody>
      </p:sp>
    </p:spTree>
    <p:extLst>
      <p:ext uri="{BB962C8B-B14F-4D97-AF65-F5344CB8AC3E}">
        <p14:creationId xmlns:p14="http://schemas.microsoft.com/office/powerpoint/2010/main" val="2794608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Hediye </a:t>
            </a:r>
            <a:r>
              <a:rPr lang="tr-TR" b="1" dirty="0"/>
              <a:t>alma ve menfaat sağlama yasağı</a:t>
            </a:r>
            <a:r>
              <a:rPr lang="tr-TR" dirty="0"/>
              <a:t/>
            </a:r>
            <a:br>
              <a:rPr lang="tr-TR" dirty="0"/>
            </a:br>
            <a:endParaRPr lang="tr-TR" dirty="0"/>
          </a:p>
        </p:txBody>
      </p:sp>
      <p:sp>
        <p:nvSpPr>
          <p:cNvPr id="3" name="İçerik Yer Tutucusu 2"/>
          <p:cNvSpPr>
            <a:spLocks noGrp="1"/>
          </p:cNvSpPr>
          <p:nvPr>
            <p:ph idx="1"/>
          </p:nvPr>
        </p:nvSpPr>
        <p:spPr>
          <a:xfrm>
            <a:off x="1154954" y="2377440"/>
            <a:ext cx="10244566" cy="4480559"/>
          </a:xfrm>
        </p:spPr>
        <p:txBody>
          <a:bodyPr>
            <a:normAutofit/>
          </a:bodyPr>
          <a:lstStyle/>
          <a:p>
            <a:r>
              <a:rPr lang="tr-TR" sz="2400" b="1" dirty="0" smtClean="0"/>
              <a:t>Madde </a:t>
            </a:r>
            <a:r>
              <a:rPr lang="tr-TR" sz="2400" b="1" dirty="0"/>
              <a:t>15</a:t>
            </a:r>
            <a:r>
              <a:rPr lang="tr-TR" sz="2400" dirty="0"/>
              <a:t> — Kamu görevlisinin </a:t>
            </a:r>
            <a:r>
              <a:rPr lang="tr-TR" sz="2400" dirty="0">
                <a:solidFill>
                  <a:schemeClr val="accent1"/>
                </a:solidFill>
              </a:rPr>
              <a:t>tarafsızlığını, performansını, kararını veya görevini yapmasını etkileyen veya etkileme ihtimali bulunan</a:t>
            </a:r>
            <a:r>
              <a:rPr lang="tr-TR" sz="2400" dirty="0"/>
              <a:t>, </a:t>
            </a:r>
            <a:r>
              <a:rPr lang="tr-TR" sz="2400" b="1" dirty="0"/>
              <a:t>ekonomik değeri olan </a:t>
            </a:r>
            <a:r>
              <a:rPr lang="tr-TR" sz="2400" dirty="0"/>
              <a:t>ya da </a:t>
            </a:r>
            <a:r>
              <a:rPr lang="tr-TR" sz="2400" b="1" dirty="0"/>
              <a:t>olmayan,</a:t>
            </a:r>
            <a:r>
              <a:rPr lang="tr-TR" sz="2400" dirty="0"/>
              <a:t> doğrudan ya da dolaylı olarak kabul edilen </a:t>
            </a:r>
            <a:r>
              <a:rPr lang="tr-TR" sz="2400" b="1" dirty="0"/>
              <a:t>her türlü eşya ve menfaat hediye </a:t>
            </a:r>
            <a:r>
              <a:rPr lang="tr-TR" sz="2400" dirty="0"/>
              <a:t>kapsamındadır.</a:t>
            </a:r>
          </a:p>
          <a:p>
            <a:r>
              <a:rPr lang="tr-TR" sz="2400" dirty="0"/>
              <a:t>Kamu görevlilerinin hediye almaması, kamu görevlisine hediye verilmemesi ve görev sebebiyle çıkar sağlanmaması </a:t>
            </a:r>
            <a:r>
              <a:rPr lang="tr-TR" sz="2400" dirty="0">
                <a:solidFill>
                  <a:schemeClr val="accent1"/>
                </a:solidFill>
              </a:rPr>
              <a:t>temel ilkedir.</a:t>
            </a:r>
          </a:p>
          <a:p>
            <a:r>
              <a:rPr lang="tr-TR" sz="2400" dirty="0"/>
              <a:t>Kamu görevlileri, </a:t>
            </a:r>
            <a:r>
              <a:rPr lang="tr-TR" sz="2400" dirty="0">
                <a:solidFill>
                  <a:srgbClr val="FF0000"/>
                </a:solidFill>
              </a:rPr>
              <a:t>yürüttükleri görevle ilgili bir iş</a:t>
            </a:r>
            <a:r>
              <a:rPr lang="tr-TR" sz="2400" dirty="0"/>
              <a:t>, hizmet veya menfaat ilişkisi olan </a:t>
            </a:r>
            <a:r>
              <a:rPr lang="tr-TR" sz="2400" dirty="0">
                <a:solidFill>
                  <a:srgbClr val="FF0000"/>
                </a:solidFill>
              </a:rPr>
              <a:t>gerçek veya tüzel kişilerden</a:t>
            </a:r>
            <a:r>
              <a:rPr lang="tr-TR" sz="2400" dirty="0"/>
              <a:t> kendileri, yakınları veya üçüncü kişi veya kuruluşlar için doğrudan doğruya veya aracı eliyle herhangi bir hediye alamazlar ve menfaat  sağlayamazlar.</a:t>
            </a:r>
          </a:p>
          <a:p>
            <a:endParaRPr lang="tr-TR" sz="2400" dirty="0"/>
          </a:p>
        </p:txBody>
      </p:sp>
    </p:spTree>
    <p:extLst>
      <p:ext uri="{BB962C8B-B14F-4D97-AF65-F5344CB8AC3E}">
        <p14:creationId xmlns:p14="http://schemas.microsoft.com/office/powerpoint/2010/main" val="349687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ETİK GÜNÜNÜN AMACI</a:t>
            </a:r>
            <a:endParaRPr lang="tr-TR" dirty="0"/>
          </a:p>
        </p:txBody>
      </p:sp>
      <p:sp>
        <p:nvSpPr>
          <p:cNvPr id="3" name="İçerik Yer Tutucusu 2"/>
          <p:cNvSpPr>
            <a:spLocks noGrp="1"/>
          </p:cNvSpPr>
          <p:nvPr>
            <p:ph idx="1"/>
          </p:nvPr>
        </p:nvSpPr>
        <p:spPr/>
        <p:txBody>
          <a:bodyPr>
            <a:normAutofit/>
          </a:bodyPr>
          <a:lstStyle/>
          <a:p>
            <a:r>
              <a:rPr lang="tr-TR" sz="3600" dirty="0"/>
              <a:t>İNSANLARA </a:t>
            </a:r>
            <a:r>
              <a:rPr lang="tr-TR" sz="3600" dirty="0">
                <a:solidFill>
                  <a:srgbClr val="FF0000"/>
                </a:solidFill>
              </a:rPr>
              <a:t>AHLAKİ DEĞERLERİ </a:t>
            </a:r>
            <a:r>
              <a:rPr lang="tr-TR" sz="3600" dirty="0"/>
              <a:t>HATIRLATMAK, </a:t>
            </a:r>
            <a:endParaRPr lang="tr-TR" sz="3600" dirty="0" smtClean="0"/>
          </a:p>
          <a:p>
            <a:r>
              <a:rPr lang="tr-TR" sz="3600" dirty="0" smtClean="0"/>
              <a:t>İNSANLARDA </a:t>
            </a:r>
            <a:r>
              <a:rPr lang="tr-TR" sz="3600" dirty="0">
                <a:solidFill>
                  <a:srgbClr val="FF0000"/>
                </a:solidFill>
              </a:rPr>
              <a:t>BU BİLİNCİ </a:t>
            </a:r>
            <a:r>
              <a:rPr lang="tr-TR" sz="3600" dirty="0" smtClean="0">
                <a:solidFill>
                  <a:srgbClr val="FF0000"/>
                </a:solidFill>
              </a:rPr>
              <a:t>GELİŞTİRMEYE</a:t>
            </a:r>
          </a:p>
          <a:p>
            <a:r>
              <a:rPr lang="tr-TR" sz="3600" dirty="0" smtClean="0"/>
              <a:t> </a:t>
            </a:r>
            <a:r>
              <a:rPr lang="tr-TR" sz="3600" dirty="0"/>
              <a:t>YARDIMCI </a:t>
            </a:r>
            <a:r>
              <a:rPr lang="tr-TR" sz="3600" dirty="0" smtClean="0"/>
              <a:t>OLMAKTIR.</a:t>
            </a:r>
            <a:endParaRPr lang="tr-TR" sz="3600" dirty="0"/>
          </a:p>
        </p:txBody>
      </p:sp>
    </p:spTree>
    <p:extLst>
      <p:ext uri="{BB962C8B-B14F-4D97-AF65-F5344CB8AC3E}">
        <p14:creationId xmlns:p14="http://schemas.microsoft.com/office/powerpoint/2010/main" val="1362025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4954" y="2403566"/>
            <a:ext cx="10305526" cy="4454433"/>
          </a:xfrm>
        </p:spPr>
        <p:txBody>
          <a:bodyPr>
            <a:normAutofit/>
          </a:bodyPr>
          <a:lstStyle/>
          <a:p>
            <a:r>
              <a:rPr lang="tr-TR" sz="2800" dirty="0"/>
              <a:t>Kamu görevlileri, kamu kaynaklarını </a:t>
            </a:r>
            <a:r>
              <a:rPr lang="tr-TR" sz="2800" dirty="0">
                <a:solidFill>
                  <a:schemeClr val="accent1"/>
                </a:solidFill>
              </a:rPr>
              <a:t>kullanarak hediye veremez, </a:t>
            </a:r>
            <a:r>
              <a:rPr lang="tr-TR" sz="2800" dirty="0"/>
              <a:t>resmi gün, </a:t>
            </a:r>
            <a:r>
              <a:rPr lang="tr-TR" sz="2800" dirty="0">
                <a:solidFill>
                  <a:schemeClr val="accent1"/>
                </a:solidFill>
              </a:rPr>
              <a:t>tören ve bayramlar </a:t>
            </a:r>
            <a:r>
              <a:rPr lang="tr-TR" sz="2800" dirty="0"/>
              <a:t>dışında, hiçbir gerçek veya tüzel </a:t>
            </a:r>
            <a:r>
              <a:rPr lang="tr-TR" sz="2800" dirty="0">
                <a:solidFill>
                  <a:schemeClr val="accent1"/>
                </a:solidFill>
              </a:rPr>
              <a:t>kişiye çelenk veya çiçek gönderemezler;</a:t>
            </a:r>
            <a:r>
              <a:rPr lang="tr-TR" sz="2800" dirty="0"/>
              <a:t> görev ve hizmetle ilgisi olmayan kutlama, duyuru ve anma ilanları veremezler.</a:t>
            </a:r>
          </a:p>
          <a:p>
            <a:r>
              <a:rPr lang="tr-TR" sz="2800" dirty="0"/>
              <a:t>Uluslararası ilişkilerde nezaket ve protokol kuralları gereğince, yabancı kişi ve kuruluşlar tarafından verilen hediyelerden, 3628 sayılı Kanunun 3. maddesi hükümleri saklı kalmakla birlikte, </a:t>
            </a:r>
            <a:r>
              <a:rPr lang="tr-TR" sz="2800" dirty="0" smtClean="0">
                <a:solidFill>
                  <a:schemeClr val="accent1"/>
                </a:solidFill>
              </a:rPr>
              <a:t>söz konusu</a:t>
            </a:r>
            <a:r>
              <a:rPr lang="tr-TR" sz="2800" dirty="0">
                <a:solidFill>
                  <a:schemeClr val="accent1"/>
                </a:solidFill>
              </a:rPr>
              <a:t> maddede belirtilen sınırın altında kalanlar da beyan edilir.</a:t>
            </a:r>
          </a:p>
          <a:p>
            <a:endParaRPr lang="tr-TR" sz="2400" dirty="0"/>
          </a:p>
        </p:txBody>
      </p:sp>
    </p:spTree>
    <p:extLst>
      <p:ext uri="{BB962C8B-B14F-4D97-AF65-F5344CB8AC3E}">
        <p14:creationId xmlns:p14="http://schemas.microsoft.com/office/powerpoint/2010/main" val="2041040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4954" y="2603500"/>
            <a:ext cx="9739469" cy="4041140"/>
          </a:xfrm>
        </p:spPr>
        <p:txBody>
          <a:bodyPr>
            <a:normAutofit fontScale="92500"/>
          </a:bodyPr>
          <a:lstStyle/>
          <a:p>
            <a:r>
              <a:rPr lang="tr-TR" dirty="0"/>
              <a:t>Aşağıda belirtilenler hediye alma yasağı </a:t>
            </a:r>
            <a:r>
              <a:rPr lang="tr-TR" dirty="0">
                <a:solidFill>
                  <a:schemeClr val="accent1"/>
                </a:solidFill>
              </a:rPr>
              <a:t>kapsamı dışındadır:</a:t>
            </a:r>
          </a:p>
          <a:p>
            <a:r>
              <a:rPr lang="tr-TR" dirty="0"/>
              <a:t>a) Görev yapılan kuruma katkı anlamına gelen, kurum hizmetlerinin hukuka uygun yürütülmesini etkilemeyecek olan ve kamu hizmetine tahsis edilmek, kurumun demirbaş listesine kaydedilmek ve kamuoyuna açıklanmak koşuluyla alınanlar (makam aracı ve belli bir kamu görevlisinin hizmetine tahsis edilmek üzere alınan diğer hediyeler hariç) ile kurum ve kuruluşlara yapılan bağışlar,</a:t>
            </a:r>
          </a:p>
          <a:p>
            <a:r>
              <a:rPr lang="tr-TR" dirty="0"/>
              <a:t>b) Kitap, dergi, makale, kaset, takvim, cd veya buna benzer nitelikte olanlar,</a:t>
            </a:r>
          </a:p>
          <a:p>
            <a:r>
              <a:rPr lang="tr-TR" dirty="0"/>
              <a:t>c) Halka açık yarışmalarda, kampanyalarda veya etkinliklerde kazanılan ödül veya hediyeler,</a:t>
            </a:r>
          </a:p>
          <a:p>
            <a:r>
              <a:rPr lang="tr-TR" dirty="0"/>
              <a:t>d) Herkese açık konferans, sempozyum, forum, panel, yemek, resepsiyon veya buna benzer etkinliklerde verilen hatıra niteliğindeki hediyeler,</a:t>
            </a:r>
          </a:p>
          <a:p>
            <a:r>
              <a:rPr lang="tr-TR" dirty="0"/>
              <a:t>e) Tanıtım amacına yönelik, herkese dağıtılan ve sembolik değeri bulunan reklam ve el sanatları ürünleri,</a:t>
            </a:r>
          </a:p>
          <a:p>
            <a:r>
              <a:rPr lang="tr-TR" dirty="0"/>
              <a:t>f) Finans kurumlarından piyasa koşullarına göre alınan krediler.</a:t>
            </a:r>
          </a:p>
          <a:p>
            <a:endParaRPr lang="tr-TR" dirty="0"/>
          </a:p>
        </p:txBody>
      </p:sp>
    </p:spTree>
    <p:extLst>
      <p:ext uri="{BB962C8B-B14F-4D97-AF65-F5344CB8AC3E}">
        <p14:creationId xmlns:p14="http://schemas.microsoft.com/office/powerpoint/2010/main" val="1908845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103" y="2307771"/>
            <a:ext cx="11042468" cy="4441372"/>
          </a:xfrm>
        </p:spPr>
        <p:txBody>
          <a:bodyPr>
            <a:noAutofit/>
          </a:bodyPr>
          <a:lstStyle/>
          <a:p>
            <a:r>
              <a:rPr lang="tr-TR" sz="2400" dirty="0"/>
              <a:t>Aşağıda belirtilenler ise </a:t>
            </a:r>
            <a:r>
              <a:rPr lang="tr-TR" sz="2400" dirty="0">
                <a:solidFill>
                  <a:srgbClr val="FF0000"/>
                </a:solidFill>
              </a:rPr>
              <a:t>hediye alma yasağı kapsamındadır</a:t>
            </a:r>
            <a:r>
              <a:rPr lang="tr-TR" sz="2400" dirty="0"/>
              <a:t>:</a:t>
            </a:r>
          </a:p>
          <a:p>
            <a:r>
              <a:rPr lang="tr-TR" sz="2400" dirty="0"/>
              <a:t>a) Görev yapılan kurumla </a:t>
            </a:r>
            <a:r>
              <a:rPr lang="tr-TR" sz="2400" dirty="0">
                <a:solidFill>
                  <a:schemeClr val="accent1"/>
                </a:solidFill>
              </a:rPr>
              <a:t>iş, hizmet veya çıkar ilişkisi içinde bulunanlardan alınan karşılama, veda ve kutlama hediyeleri, burs, seyahat, ücretsiz konaklama </a:t>
            </a:r>
            <a:r>
              <a:rPr lang="tr-TR" sz="2400" dirty="0"/>
              <a:t>ve hediye çekleri,</a:t>
            </a:r>
          </a:p>
          <a:p>
            <a:r>
              <a:rPr lang="tr-TR" sz="2400" dirty="0"/>
              <a:t>b) Taşınır veya taşınmaz mal veya hizmet satın alırken, satarken veya kiralarken </a:t>
            </a:r>
            <a:r>
              <a:rPr lang="tr-TR" sz="2400" dirty="0">
                <a:solidFill>
                  <a:schemeClr val="accent1"/>
                </a:solidFill>
              </a:rPr>
              <a:t>piyasa fiyatına göre makul olmayan bedeller üzerinden yapılan işlemler,</a:t>
            </a:r>
          </a:p>
          <a:p>
            <a:r>
              <a:rPr lang="tr-TR" sz="2400" dirty="0"/>
              <a:t>c) </a:t>
            </a:r>
            <a:r>
              <a:rPr lang="tr-TR" sz="2400" dirty="0">
                <a:solidFill>
                  <a:schemeClr val="accent1"/>
                </a:solidFill>
              </a:rPr>
              <a:t>Hizmetten yararlananların vereceği her türlü eşya, giysi, takı veya gıda türü hediyeler</a:t>
            </a:r>
            <a:r>
              <a:rPr lang="tr-TR" sz="2400" dirty="0"/>
              <a:t>,</a:t>
            </a:r>
          </a:p>
          <a:p>
            <a:r>
              <a:rPr lang="tr-TR" sz="2400" dirty="0"/>
              <a:t>d) Görev yapılan kurumla </a:t>
            </a:r>
            <a:r>
              <a:rPr lang="tr-TR" sz="2400" dirty="0">
                <a:solidFill>
                  <a:schemeClr val="accent1"/>
                </a:solidFill>
              </a:rPr>
              <a:t>iş veya hizmet ilişkisi içinde olanlardan alınan borç ve krediler</a:t>
            </a:r>
            <a:r>
              <a:rPr lang="tr-TR" sz="2400" dirty="0"/>
              <a:t>.</a:t>
            </a:r>
          </a:p>
          <a:p>
            <a:endParaRPr lang="tr-TR" sz="2400" dirty="0"/>
          </a:p>
        </p:txBody>
      </p:sp>
    </p:spTree>
    <p:extLst>
      <p:ext uri="{BB962C8B-B14F-4D97-AF65-F5344CB8AC3E}">
        <p14:creationId xmlns:p14="http://schemas.microsoft.com/office/powerpoint/2010/main" val="3343468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smtClean="0"/>
              <a:t/>
            </a:r>
            <a:br>
              <a:rPr lang="tr-TR" sz="2800" b="1" dirty="0" smtClean="0"/>
            </a:br>
            <a:r>
              <a:rPr lang="tr-TR" sz="2800" b="1" dirty="0" smtClean="0"/>
              <a:t>Kamu </a:t>
            </a:r>
            <a:r>
              <a:rPr lang="tr-TR" sz="2800" b="1" dirty="0"/>
              <a:t>malları ve kaynaklarının kullanımı</a:t>
            </a:r>
            <a:r>
              <a:rPr lang="tr-TR" sz="2800" dirty="0"/>
              <a:t/>
            </a:r>
            <a:br>
              <a:rPr lang="tr-TR" sz="2800" dirty="0"/>
            </a:br>
            <a:endParaRPr lang="tr-TR" sz="2800" dirty="0"/>
          </a:p>
        </p:txBody>
      </p:sp>
      <p:sp>
        <p:nvSpPr>
          <p:cNvPr id="3" name="İçerik Yer Tutucusu 2"/>
          <p:cNvSpPr>
            <a:spLocks noGrp="1"/>
          </p:cNvSpPr>
          <p:nvPr>
            <p:ph idx="1"/>
          </p:nvPr>
        </p:nvSpPr>
        <p:spPr>
          <a:xfrm>
            <a:off x="1154954" y="2603499"/>
            <a:ext cx="10070395" cy="3901803"/>
          </a:xfrm>
        </p:spPr>
        <p:txBody>
          <a:bodyPr/>
          <a:lstStyle/>
          <a:p>
            <a:r>
              <a:rPr lang="tr-TR" sz="3600" b="1" dirty="0" smtClean="0"/>
              <a:t>Madde </a:t>
            </a:r>
            <a:r>
              <a:rPr lang="tr-TR" sz="3600" b="1" dirty="0"/>
              <a:t>16</a:t>
            </a:r>
            <a:r>
              <a:rPr lang="tr-TR" sz="3600" dirty="0"/>
              <a:t> — Kamu görevlileri, </a:t>
            </a:r>
            <a:r>
              <a:rPr lang="tr-TR" sz="3600" dirty="0">
                <a:solidFill>
                  <a:schemeClr val="accent1"/>
                </a:solidFill>
              </a:rPr>
              <a:t>kamu bina </a:t>
            </a:r>
            <a:r>
              <a:rPr lang="tr-TR" sz="3600" dirty="0"/>
              <a:t>ve </a:t>
            </a:r>
            <a:r>
              <a:rPr lang="tr-TR" sz="3600" dirty="0">
                <a:solidFill>
                  <a:schemeClr val="accent1"/>
                </a:solidFill>
              </a:rPr>
              <a:t>taşıtları</a:t>
            </a:r>
            <a:r>
              <a:rPr lang="tr-TR" sz="3600" dirty="0"/>
              <a:t> ile diğer kamu malları ve </a:t>
            </a:r>
            <a:r>
              <a:rPr lang="tr-TR" sz="3600" dirty="0">
                <a:solidFill>
                  <a:schemeClr val="accent1"/>
                </a:solidFill>
              </a:rPr>
              <a:t>kaynaklarını kamusal amaçlar ve hizmet gerekleri dışında </a:t>
            </a:r>
            <a:r>
              <a:rPr lang="tr-TR" sz="3600" dirty="0"/>
              <a:t>kullanamaz ve kullandıramazlar, bunları korur ve her an hizmete hazır halde bulundurmak için gerekli tedbirleri alırlar.</a:t>
            </a:r>
          </a:p>
          <a:p>
            <a:endParaRPr lang="tr-TR" dirty="0"/>
          </a:p>
        </p:txBody>
      </p:sp>
    </p:spTree>
    <p:extLst>
      <p:ext uri="{BB962C8B-B14F-4D97-AF65-F5344CB8AC3E}">
        <p14:creationId xmlns:p14="http://schemas.microsoft.com/office/powerpoint/2010/main" val="201663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Savurganlıktan </a:t>
            </a:r>
            <a:r>
              <a:rPr lang="tr-TR" b="1" dirty="0"/>
              <a:t>kaçınma</a:t>
            </a:r>
            <a:r>
              <a:rPr lang="tr-TR" dirty="0"/>
              <a:t/>
            </a:r>
            <a:br>
              <a:rPr lang="tr-TR" dirty="0"/>
            </a:br>
            <a:endParaRPr lang="tr-TR" dirty="0"/>
          </a:p>
        </p:txBody>
      </p:sp>
      <p:sp>
        <p:nvSpPr>
          <p:cNvPr id="3" name="İçerik Yer Tutucusu 2"/>
          <p:cNvSpPr>
            <a:spLocks noGrp="1"/>
          </p:cNvSpPr>
          <p:nvPr>
            <p:ph idx="1"/>
          </p:nvPr>
        </p:nvSpPr>
        <p:spPr>
          <a:xfrm>
            <a:off x="1154954" y="2342607"/>
            <a:ext cx="10209732" cy="4650376"/>
          </a:xfrm>
        </p:spPr>
        <p:txBody>
          <a:bodyPr/>
          <a:lstStyle/>
          <a:p>
            <a:endParaRPr lang="tr-TR" sz="3200" b="1" dirty="0" smtClean="0"/>
          </a:p>
          <a:p>
            <a:r>
              <a:rPr lang="tr-TR" sz="3200" b="1" dirty="0" smtClean="0"/>
              <a:t>Madde </a:t>
            </a:r>
            <a:r>
              <a:rPr lang="tr-TR" sz="3200" b="1" dirty="0"/>
              <a:t>17</a:t>
            </a:r>
            <a:r>
              <a:rPr lang="tr-TR" sz="3200" dirty="0"/>
              <a:t> — Kamu görevlileri, kamu bina ve taşıtları ile diğer kamu malları ve </a:t>
            </a:r>
            <a:r>
              <a:rPr lang="tr-TR" sz="3200" dirty="0">
                <a:solidFill>
                  <a:schemeClr val="accent1"/>
                </a:solidFill>
              </a:rPr>
              <a:t>kaynaklarının kullanımında israf ve savurganlıktan kaçınır</a:t>
            </a:r>
            <a:r>
              <a:rPr lang="tr-TR" sz="3200" dirty="0"/>
              <a:t>; mesai süresini, kamu mallarını, kaynaklarını, işgücünü ve imkanlarını kullanırken etkin, verimli ve tutumlu davranırlar.</a:t>
            </a:r>
          </a:p>
          <a:p>
            <a:endParaRPr lang="tr-TR" dirty="0"/>
          </a:p>
        </p:txBody>
      </p:sp>
    </p:spTree>
    <p:extLst>
      <p:ext uri="{BB962C8B-B14F-4D97-AF65-F5344CB8AC3E}">
        <p14:creationId xmlns:p14="http://schemas.microsoft.com/office/powerpoint/2010/main" val="3457904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smtClean="0"/>
              <a:t/>
            </a:r>
            <a:br>
              <a:rPr lang="tr-TR" sz="2800" b="1" dirty="0" smtClean="0"/>
            </a:br>
            <a:r>
              <a:rPr lang="tr-TR" sz="2800" b="1" dirty="0" smtClean="0"/>
              <a:t>Bağlayıcı </a:t>
            </a:r>
            <a:r>
              <a:rPr lang="tr-TR" sz="2800" b="1" dirty="0"/>
              <a:t>açıklamalar ve gerçek dışı beyan</a:t>
            </a:r>
            <a:r>
              <a:rPr lang="tr-TR" sz="2800" dirty="0"/>
              <a:t/>
            </a:r>
            <a:br>
              <a:rPr lang="tr-TR" sz="2800" dirty="0"/>
            </a:br>
            <a:endParaRPr lang="tr-TR" sz="2800" dirty="0"/>
          </a:p>
        </p:txBody>
      </p:sp>
      <p:sp>
        <p:nvSpPr>
          <p:cNvPr id="3" name="İçerik Yer Tutucusu 2"/>
          <p:cNvSpPr>
            <a:spLocks noGrp="1"/>
          </p:cNvSpPr>
          <p:nvPr>
            <p:ph idx="1"/>
          </p:nvPr>
        </p:nvSpPr>
        <p:spPr>
          <a:xfrm>
            <a:off x="1154954" y="2377440"/>
            <a:ext cx="10305526" cy="4267200"/>
          </a:xfrm>
        </p:spPr>
        <p:txBody>
          <a:bodyPr>
            <a:normAutofit/>
          </a:bodyPr>
          <a:lstStyle/>
          <a:p>
            <a:r>
              <a:rPr lang="tr-TR" sz="4000" b="1" dirty="0" smtClean="0"/>
              <a:t>Madde </a:t>
            </a:r>
            <a:r>
              <a:rPr lang="tr-TR" sz="4000" b="1" dirty="0"/>
              <a:t>18</a:t>
            </a:r>
            <a:r>
              <a:rPr lang="tr-TR" sz="4000" dirty="0"/>
              <a:t> — Kamu görevlileri, görevlerini yerine getirirken </a:t>
            </a:r>
            <a:r>
              <a:rPr lang="tr-TR" sz="4000" dirty="0">
                <a:solidFill>
                  <a:schemeClr val="accent1"/>
                </a:solidFill>
              </a:rPr>
              <a:t>yetkilerini aşarak çalıştıkları kurumlarını bağlayıcı açıklama, taahhüt, vaat veya girişimlerde </a:t>
            </a:r>
            <a:r>
              <a:rPr lang="tr-TR" sz="4000" dirty="0"/>
              <a:t>bulunamazlar, </a:t>
            </a:r>
            <a:r>
              <a:rPr lang="tr-TR" sz="4000" dirty="0">
                <a:solidFill>
                  <a:schemeClr val="accent1"/>
                </a:solidFill>
              </a:rPr>
              <a:t>aldatıcı ve gerçek dışı beyanat </a:t>
            </a:r>
            <a:r>
              <a:rPr lang="tr-TR" sz="4000" dirty="0"/>
              <a:t>veremezler.</a:t>
            </a:r>
          </a:p>
          <a:p>
            <a:endParaRPr lang="tr-TR" sz="2800" dirty="0"/>
          </a:p>
        </p:txBody>
      </p:sp>
    </p:spTree>
    <p:extLst>
      <p:ext uri="{BB962C8B-B14F-4D97-AF65-F5344CB8AC3E}">
        <p14:creationId xmlns:p14="http://schemas.microsoft.com/office/powerpoint/2010/main" val="27520328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Bilgi </a:t>
            </a:r>
            <a:r>
              <a:rPr lang="tr-TR" b="1" dirty="0"/>
              <a:t>verme, saydamlık ve katılımcılık</a:t>
            </a:r>
            <a:r>
              <a:rPr lang="tr-TR" dirty="0"/>
              <a:t/>
            </a:r>
            <a:br>
              <a:rPr lang="tr-TR" dirty="0"/>
            </a:br>
            <a:endParaRPr lang="tr-TR" dirty="0"/>
          </a:p>
        </p:txBody>
      </p:sp>
      <p:sp>
        <p:nvSpPr>
          <p:cNvPr id="3" name="İçerik Yer Tutucusu 2"/>
          <p:cNvSpPr>
            <a:spLocks noGrp="1"/>
          </p:cNvSpPr>
          <p:nvPr>
            <p:ph idx="1"/>
          </p:nvPr>
        </p:nvSpPr>
        <p:spPr>
          <a:xfrm>
            <a:off x="653143" y="2351314"/>
            <a:ext cx="11129554" cy="4506686"/>
          </a:xfrm>
        </p:spPr>
        <p:txBody>
          <a:bodyPr>
            <a:normAutofit lnSpcReduction="10000"/>
          </a:bodyPr>
          <a:lstStyle/>
          <a:p>
            <a:r>
              <a:rPr lang="tr-TR" sz="2400" b="1" dirty="0" smtClean="0"/>
              <a:t>Madde </a:t>
            </a:r>
            <a:r>
              <a:rPr lang="tr-TR" sz="2400" b="1" dirty="0"/>
              <a:t>19</a:t>
            </a:r>
            <a:r>
              <a:rPr lang="tr-TR" sz="2400" dirty="0"/>
              <a:t> — Kamu görevlileri, </a:t>
            </a:r>
            <a:r>
              <a:rPr lang="tr-TR" sz="2400" dirty="0">
                <a:solidFill>
                  <a:schemeClr val="accent1"/>
                </a:solidFill>
              </a:rPr>
              <a:t>halkın bilgi edinme hakkını kullanmasına </a:t>
            </a:r>
            <a:r>
              <a:rPr lang="tr-TR" sz="2400" dirty="0"/>
              <a:t>yardımcı olurlar. Gerçek ve tüzel kişilerin talep etmesi halinde istenen bilgi veya belgeleri, 4982 sayılı </a:t>
            </a:r>
            <a:r>
              <a:rPr lang="tr-TR" sz="2400" dirty="0">
                <a:solidFill>
                  <a:schemeClr val="accent1"/>
                </a:solidFill>
              </a:rPr>
              <a:t>Bilgi Edinme Hakkı Kanununda belirlenen istisnalar dışında</a:t>
            </a:r>
            <a:r>
              <a:rPr lang="tr-TR" sz="2400" dirty="0"/>
              <a:t>, usulüne uygun olarak verirler.</a:t>
            </a:r>
          </a:p>
          <a:p>
            <a:r>
              <a:rPr lang="tr-TR" sz="2400" dirty="0"/>
              <a:t>Üst yöneticiler, </a:t>
            </a:r>
            <a:r>
              <a:rPr lang="tr-TR" sz="2400" dirty="0">
                <a:solidFill>
                  <a:schemeClr val="accent1"/>
                </a:solidFill>
              </a:rPr>
              <a:t>ilgili kanunların izin verdiği çerçevede, kurumlarının ihale süreçlerini, faaliyet ve denetim raporlarını uygun araçlarla kamuoyunun </a:t>
            </a:r>
            <a:r>
              <a:rPr lang="tr-TR" sz="2400" dirty="0"/>
              <a:t>bilgisine sunarlar.</a:t>
            </a:r>
          </a:p>
          <a:p>
            <a:r>
              <a:rPr lang="tr-TR" sz="2400" dirty="0"/>
              <a:t>Kamu görevlileri, </a:t>
            </a:r>
            <a:r>
              <a:rPr lang="tr-TR" sz="2400" dirty="0">
                <a:solidFill>
                  <a:schemeClr val="accent1"/>
                </a:solidFill>
              </a:rPr>
              <a:t>kamu hizmetleri ile ilgili temel kararların hazırlanması</a:t>
            </a:r>
            <a:r>
              <a:rPr lang="tr-TR" sz="2400" dirty="0"/>
              <a:t>, olgunlaştırılması, alınması ve bu kararların uygulanması aşamalarından birine, bir kaçına veya tamamına, aksine yasal bir hüküm olmadıkça, </a:t>
            </a:r>
            <a:r>
              <a:rPr lang="tr-TR" sz="2400" dirty="0">
                <a:solidFill>
                  <a:schemeClr val="accent1"/>
                </a:solidFill>
              </a:rPr>
              <a:t>o karardan doğrudan ya da dolaylı olarak etkilenecek olanların katkıda bulunmasını sağlamaya dikkat </a:t>
            </a:r>
            <a:r>
              <a:rPr lang="tr-TR" sz="2400" dirty="0"/>
              <a:t>ederler.</a:t>
            </a:r>
          </a:p>
          <a:p>
            <a:endParaRPr lang="tr-TR" dirty="0"/>
          </a:p>
        </p:txBody>
      </p:sp>
    </p:spTree>
    <p:extLst>
      <p:ext uri="{BB962C8B-B14F-4D97-AF65-F5344CB8AC3E}">
        <p14:creationId xmlns:p14="http://schemas.microsoft.com/office/powerpoint/2010/main" val="1407255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Yöneticilerin </a:t>
            </a:r>
            <a:r>
              <a:rPr lang="tr-TR" b="1" dirty="0"/>
              <a:t>hesap verme sorumluluğu</a:t>
            </a:r>
            <a:r>
              <a:rPr lang="tr-TR" dirty="0"/>
              <a:t/>
            </a:r>
            <a:br>
              <a:rPr lang="tr-TR" dirty="0"/>
            </a:br>
            <a:endParaRPr lang="tr-TR" dirty="0"/>
          </a:p>
        </p:txBody>
      </p:sp>
      <p:sp>
        <p:nvSpPr>
          <p:cNvPr id="3" name="İçerik Yer Tutucusu 2"/>
          <p:cNvSpPr>
            <a:spLocks noGrp="1"/>
          </p:cNvSpPr>
          <p:nvPr>
            <p:ph idx="1"/>
          </p:nvPr>
        </p:nvSpPr>
        <p:spPr>
          <a:xfrm>
            <a:off x="768096" y="2360023"/>
            <a:ext cx="11084270" cy="4333386"/>
          </a:xfrm>
        </p:spPr>
        <p:txBody>
          <a:bodyPr>
            <a:normAutofit/>
          </a:bodyPr>
          <a:lstStyle/>
          <a:p>
            <a:r>
              <a:rPr lang="tr-TR" b="1" dirty="0" smtClean="0"/>
              <a:t>Madde </a:t>
            </a:r>
            <a:r>
              <a:rPr lang="tr-TR" b="1" dirty="0"/>
              <a:t>20</a:t>
            </a:r>
            <a:r>
              <a:rPr lang="tr-TR" dirty="0"/>
              <a:t> — Kamu görevlileri, kamu hizmetlerinin yerine getirilmesi sırasında </a:t>
            </a:r>
            <a:r>
              <a:rPr lang="tr-TR" dirty="0">
                <a:solidFill>
                  <a:schemeClr val="accent1"/>
                </a:solidFill>
              </a:rPr>
              <a:t>sorumlulukları ve yükümlülükleri konusunda hesap verebilir</a:t>
            </a:r>
            <a:r>
              <a:rPr lang="tr-TR" dirty="0"/>
              <a:t> ve kamusal değerlendirme ve </a:t>
            </a:r>
            <a:r>
              <a:rPr lang="tr-TR" dirty="0">
                <a:solidFill>
                  <a:schemeClr val="accent1"/>
                </a:solidFill>
              </a:rPr>
              <a:t>denetime her zaman açık ve hazır </a:t>
            </a:r>
            <a:r>
              <a:rPr lang="tr-TR" dirty="0"/>
              <a:t>olurlar.</a:t>
            </a:r>
          </a:p>
          <a:p>
            <a:r>
              <a:rPr lang="tr-TR" dirty="0">
                <a:solidFill>
                  <a:schemeClr val="accent1"/>
                </a:solidFill>
              </a:rPr>
              <a:t>Yönetici </a:t>
            </a:r>
            <a:r>
              <a:rPr lang="tr-TR" dirty="0"/>
              <a:t>kamu görevlileri, </a:t>
            </a:r>
            <a:r>
              <a:rPr lang="tr-TR" dirty="0">
                <a:solidFill>
                  <a:schemeClr val="accent1"/>
                </a:solidFill>
              </a:rPr>
              <a:t>kurumlarının amaç ve politikalarına uygun olmayan </a:t>
            </a:r>
            <a:r>
              <a:rPr lang="tr-TR" dirty="0"/>
              <a:t>işlem veya eylemleri </a:t>
            </a:r>
            <a:r>
              <a:rPr lang="tr-TR" dirty="0">
                <a:solidFill>
                  <a:schemeClr val="accent1"/>
                </a:solidFill>
              </a:rPr>
              <a:t>engellemek için görev ve yetkilerinin gerektirdiği önlemleri zamanında </a:t>
            </a:r>
            <a:r>
              <a:rPr lang="tr-TR" dirty="0"/>
              <a:t>alırlar.</a:t>
            </a:r>
          </a:p>
          <a:p>
            <a:r>
              <a:rPr lang="tr-TR" dirty="0">
                <a:solidFill>
                  <a:schemeClr val="accent1"/>
                </a:solidFill>
              </a:rPr>
              <a:t>Yönetici </a:t>
            </a:r>
            <a:r>
              <a:rPr lang="tr-TR" dirty="0"/>
              <a:t>kamu görevlileri, </a:t>
            </a:r>
            <a:r>
              <a:rPr lang="tr-TR" dirty="0">
                <a:solidFill>
                  <a:schemeClr val="accent1"/>
                </a:solidFill>
              </a:rPr>
              <a:t>yetkisi içindeki personelin yolsuzluk yapmasını önlemek </a:t>
            </a:r>
            <a:r>
              <a:rPr lang="tr-TR" dirty="0"/>
              <a:t>için gerekli tedbirleri alırlar. Bu tedbirler; </a:t>
            </a:r>
            <a:r>
              <a:rPr lang="tr-TR" dirty="0">
                <a:solidFill>
                  <a:schemeClr val="accent1"/>
                </a:solidFill>
              </a:rPr>
              <a:t>yasal ve idari düzenlemeleri uygulamayı</a:t>
            </a:r>
            <a:r>
              <a:rPr lang="tr-TR" dirty="0"/>
              <a:t>, eğitim ve </a:t>
            </a:r>
            <a:r>
              <a:rPr lang="tr-TR" dirty="0">
                <a:solidFill>
                  <a:schemeClr val="accent1"/>
                </a:solidFill>
              </a:rPr>
              <a:t>bilgilendirme konusunda uygun çalışmalar</a:t>
            </a:r>
            <a:r>
              <a:rPr lang="tr-TR" dirty="0"/>
              <a:t> yapmayı, personelinin karşı karşıya kaldığı mali ve diğer zorluklar konusunda dikkatli davranmayı ve </a:t>
            </a:r>
            <a:r>
              <a:rPr lang="tr-TR" dirty="0">
                <a:solidFill>
                  <a:schemeClr val="accent1"/>
                </a:solidFill>
              </a:rPr>
              <a:t>kişisel davranışlarıyla personeline örnek olmayı </a:t>
            </a:r>
            <a:r>
              <a:rPr lang="tr-TR" dirty="0"/>
              <a:t>kapsar.</a:t>
            </a:r>
          </a:p>
          <a:p>
            <a:r>
              <a:rPr lang="tr-TR" b="1" dirty="0"/>
              <a:t>Yönetici</a:t>
            </a:r>
            <a:r>
              <a:rPr lang="tr-TR" dirty="0"/>
              <a:t> kamu görevlileri, personeline </a:t>
            </a:r>
            <a:r>
              <a:rPr lang="tr-TR" dirty="0">
                <a:solidFill>
                  <a:schemeClr val="accent1"/>
                </a:solidFill>
              </a:rPr>
              <a:t>etik davranış ilkeleri konusunda uygun eğitimi sağlamak</a:t>
            </a:r>
            <a:r>
              <a:rPr lang="tr-TR" dirty="0"/>
              <a:t>, bu ilkelere uyulup uyulmadığını gözetlemek, </a:t>
            </a:r>
            <a:r>
              <a:rPr lang="tr-TR" dirty="0">
                <a:solidFill>
                  <a:schemeClr val="accent1"/>
                </a:solidFill>
              </a:rPr>
              <a:t>geliriyle bağdaşmayan yaşantısını izlemek ve etik davranış konusunda rehberlik etmekle </a:t>
            </a:r>
            <a:r>
              <a:rPr lang="tr-TR" dirty="0"/>
              <a:t>yükümlüdür.</a:t>
            </a:r>
          </a:p>
          <a:p>
            <a:endParaRPr lang="tr-TR" dirty="0"/>
          </a:p>
        </p:txBody>
      </p:sp>
    </p:spTree>
    <p:extLst>
      <p:ext uri="{BB962C8B-B14F-4D97-AF65-F5344CB8AC3E}">
        <p14:creationId xmlns:p14="http://schemas.microsoft.com/office/powerpoint/2010/main" val="16621070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Eski </a:t>
            </a:r>
            <a:r>
              <a:rPr lang="tr-TR" b="1" dirty="0"/>
              <a:t>kamu görevlileriyle ilişkiler</a:t>
            </a:r>
            <a:r>
              <a:rPr lang="tr-TR" dirty="0"/>
              <a:t/>
            </a:r>
            <a:br>
              <a:rPr lang="tr-TR" dirty="0"/>
            </a:br>
            <a:endParaRPr lang="tr-TR" dirty="0"/>
          </a:p>
        </p:txBody>
      </p:sp>
      <p:sp>
        <p:nvSpPr>
          <p:cNvPr id="3" name="İçerik Yer Tutucusu 2"/>
          <p:cNvSpPr>
            <a:spLocks noGrp="1"/>
          </p:cNvSpPr>
          <p:nvPr>
            <p:ph idx="1"/>
          </p:nvPr>
        </p:nvSpPr>
        <p:spPr>
          <a:xfrm>
            <a:off x="585216" y="2603500"/>
            <a:ext cx="10863072" cy="4007612"/>
          </a:xfrm>
        </p:spPr>
        <p:txBody>
          <a:bodyPr/>
          <a:lstStyle/>
          <a:p>
            <a:r>
              <a:rPr lang="tr-TR" sz="2800" b="1" dirty="0" smtClean="0"/>
              <a:t>Madde </a:t>
            </a:r>
            <a:r>
              <a:rPr lang="tr-TR" sz="2800" b="1" dirty="0"/>
              <a:t>21</a:t>
            </a:r>
            <a:r>
              <a:rPr lang="tr-TR" sz="2800" dirty="0"/>
              <a:t> — Kamu görevlileri, </a:t>
            </a:r>
            <a:r>
              <a:rPr lang="tr-TR" sz="2800" dirty="0">
                <a:solidFill>
                  <a:schemeClr val="accent1"/>
                </a:solidFill>
              </a:rPr>
              <a:t>eski kamu görevlilerini </a:t>
            </a:r>
            <a:r>
              <a:rPr lang="tr-TR" sz="2800" dirty="0"/>
              <a:t>kamu hizmetlerinden </a:t>
            </a:r>
            <a:r>
              <a:rPr lang="tr-TR" sz="2800" dirty="0">
                <a:solidFill>
                  <a:schemeClr val="accent1"/>
                </a:solidFill>
              </a:rPr>
              <a:t>ayrıcalıklı bir şekilde faydalandıramaz, onlara imtiyazlı muamelede </a:t>
            </a:r>
            <a:r>
              <a:rPr lang="tr-TR" sz="2800" dirty="0"/>
              <a:t>bulunamaz.</a:t>
            </a:r>
          </a:p>
          <a:p>
            <a:r>
              <a:rPr lang="tr-TR" sz="2800" dirty="0"/>
              <a:t>Kamu görevlerinden </a:t>
            </a:r>
            <a:r>
              <a:rPr lang="tr-TR" sz="2800" dirty="0">
                <a:solidFill>
                  <a:schemeClr val="accent1"/>
                </a:solidFill>
              </a:rPr>
              <a:t>ayrılan kişilere</a:t>
            </a:r>
            <a:r>
              <a:rPr lang="tr-TR" sz="2800" dirty="0"/>
              <a:t>, ilgili kanunlardaki hükümler ve süreler saklı kalmak kaydıyla, daha önce </a:t>
            </a:r>
            <a:r>
              <a:rPr lang="tr-TR" sz="2800" dirty="0">
                <a:solidFill>
                  <a:schemeClr val="accent1"/>
                </a:solidFill>
              </a:rPr>
              <a:t>görev yaptıkları kurum veya kuruluştan, doğrudan veya dolaylı olarak  herhangi bir yüklenicilik, komisyonculuk, temsilcilik, bilirkişilik, aracılık veya benzeri görev ve iş </a:t>
            </a:r>
            <a:r>
              <a:rPr lang="tr-TR" sz="2800" dirty="0"/>
              <a:t>verilemez.</a:t>
            </a:r>
          </a:p>
          <a:p>
            <a:endParaRPr lang="tr-TR" dirty="0"/>
          </a:p>
        </p:txBody>
      </p:sp>
    </p:spTree>
    <p:extLst>
      <p:ext uri="{BB962C8B-B14F-4D97-AF65-F5344CB8AC3E}">
        <p14:creationId xmlns:p14="http://schemas.microsoft.com/office/powerpoint/2010/main" val="19508123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Mal </a:t>
            </a:r>
            <a:r>
              <a:rPr lang="tr-TR" b="1" dirty="0"/>
              <a:t>bildiriminde bulunma</a:t>
            </a:r>
            <a:r>
              <a:rPr lang="tr-TR" dirty="0"/>
              <a:t/>
            </a:r>
            <a:br>
              <a:rPr lang="tr-TR" dirty="0"/>
            </a:br>
            <a:endParaRPr lang="tr-TR" dirty="0"/>
          </a:p>
        </p:txBody>
      </p:sp>
      <p:sp>
        <p:nvSpPr>
          <p:cNvPr id="3" name="İçerik Yer Tutucusu 2"/>
          <p:cNvSpPr>
            <a:spLocks noGrp="1"/>
          </p:cNvSpPr>
          <p:nvPr>
            <p:ph idx="1"/>
          </p:nvPr>
        </p:nvSpPr>
        <p:spPr>
          <a:xfrm>
            <a:off x="1154954" y="2603500"/>
            <a:ext cx="8825659" cy="3771174"/>
          </a:xfrm>
        </p:spPr>
        <p:txBody>
          <a:bodyPr>
            <a:normAutofit/>
          </a:bodyPr>
          <a:lstStyle/>
          <a:p>
            <a:r>
              <a:rPr lang="tr-TR" sz="3200" b="1" dirty="0" smtClean="0"/>
              <a:t>Madde </a:t>
            </a:r>
            <a:r>
              <a:rPr lang="tr-TR" sz="3200" b="1" dirty="0"/>
              <a:t>22</a:t>
            </a:r>
            <a:r>
              <a:rPr lang="tr-TR" sz="3200" dirty="0"/>
              <a:t> — Kamu görevlileri, </a:t>
            </a:r>
            <a:r>
              <a:rPr lang="tr-TR" sz="3200" dirty="0">
                <a:solidFill>
                  <a:schemeClr val="accent1"/>
                </a:solidFill>
              </a:rPr>
              <a:t>kendileriyle eşlerine </a:t>
            </a:r>
            <a:r>
              <a:rPr lang="tr-TR" sz="3200" dirty="0"/>
              <a:t>ve velayeti altındaki </a:t>
            </a:r>
            <a:r>
              <a:rPr lang="tr-TR" sz="3200" dirty="0">
                <a:solidFill>
                  <a:schemeClr val="accent1"/>
                </a:solidFill>
              </a:rPr>
              <a:t>çocuklarına</a:t>
            </a:r>
            <a:r>
              <a:rPr lang="tr-TR" sz="3200" dirty="0"/>
              <a:t> ait taşınır ve taşınmazları, alacak ve borçları hakkında, 3628 sayılı Mal Bildiriminde Bulunulması, Rüşvet ve Yolsuzluklarla Mücadele Kanunu hükümleri uyarınca, yetkili makama mal bildiriminde bulunurlar.</a:t>
            </a:r>
          </a:p>
          <a:p>
            <a:endParaRPr lang="tr-TR" dirty="0" smtClean="0"/>
          </a:p>
          <a:p>
            <a:endParaRPr lang="tr-TR" dirty="0"/>
          </a:p>
        </p:txBody>
      </p:sp>
    </p:spTree>
    <p:extLst>
      <p:ext uri="{BB962C8B-B14F-4D97-AF65-F5344CB8AC3E}">
        <p14:creationId xmlns:p14="http://schemas.microsoft.com/office/powerpoint/2010/main" val="954714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KAMUDA ETİK KÜLTÜRÜ</a:t>
            </a:r>
          </a:p>
        </p:txBody>
      </p:sp>
      <p:sp>
        <p:nvSpPr>
          <p:cNvPr id="3" name="İçerik Yer Tutucusu 2"/>
          <p:cNvSpPr>
            <a:spLocks noGrp="1"/>
          </p:cNvSpPr>
          <p:nvPr>
            <p:ph idx="1"/>
          </p:nvPr>
        </p:nvSpPr>
        <p:spPr/>
        <p:txBody>
          <a:bodyPr>
            <a:normAutofit fontScale="92500" lnSpcReduction="20000"/>
          </a:bodyPr>
          <a:lstStyle/>
          <a:p>
            <a:r>
              <a:rPr lang="tr-TR" b="1" dirty="0">
                <a:solidFill>
                  <a:schemeClr val="accent2">
                    <a:lumMod val="75000"/>
                  </a:schemeClr>
                </a:solidFill>
              </a:rPr>
              <a:t>ETİK NEDİR?</a:t>
            </a:r>
          </a:p>
          <a:p>
            <a:r>
              <a:rPr lang="tr-TR" b="1" dirty="0"/>
              <a:t>TDK Sözlük:</a:t>
            </a:r>
          </a:p>
          <a:p>
            <a:r>
              <a:rPr lang="tr-TR" b="1" dirty="0">
                <a:solidFill>
                  <a:srgbClr val="FF0000"/>
                </a:solidFill>
              </a:rPr>
              <a:t>İsim</a:t>
            </a:r>
            <a:r>
              <a:rPr lang="tr-TR" b="1" dirty="0"/>
              <a:t> </a:t>
            </a:r>
            <a:r>
              <a:rPr lang="tr-TR" dirty="0"/>
              <a:t>«Töre Bilimi»</a:t>
            </a:r>
          </a:p>
          <a:p>
            <a:r>
              <a:rPr lang="tr-TR" dirty="0" err="1"/>
              <a:t>Aksiyoloji</a:t>
            </a:r>
            <a:r>
              <a:rPr lang="tr-TR" dirty="0"/>
              <a:t> dalı olan </a:t>
            </a:r>
            <a:r>
              <a:rPr lang="tr-TR" b="1" dirty="0"/>
              <a:t>etik</a:t>
            </a:r>
            <a:r>
              <a:rPr lang="tr-TR" dirty="0"/>
              <a:t>, felsefenin dört ana dalından biri.</a:t>
            </a:r>
          </a:p>
          <a:p>
            <a:r>
              <a:rPr lang="tr-TR" dirty="0"/>
              <a:t>«Çeşitli meslek kolları arasında tarafların uyması veya kaçınması gereken davranışlar bütünü» </a:t>
            </a:r>
          </a:p>
          <a:p>
            <a:r>
              <a:rPr lang="tr-TR" dirty="0"/>
              <a:t> </a:t>
            </a:r>
            <a:r>
              <a:rPr lang="tr-TR" dirty="0">
                <a:solidFill>
                  <a:srgbClr val="FF0000"/>
                </a:solidFill>
              </a:rPr>
              <a:t>sıfat; </a:t>
            </a:r>
            <a:r>
              <a:rPr lang="tr-TR" i="1" dirty="0"/>
              <a:t>«</a:t>
            </a:r>
            <a:r>
              <a:rPr lang="tr-TR" dirty="0"/>
              <a:t>Ahlaki, ahlakla ilgili»</a:t>
            </a:r>
          </a:p>
          <a:p>
            <a:r>
              <a:rPr lang="tr-TR" b="1" dirty="0"/>
              <a:t>Etik</a:t>
            </a:r>
            <a:r>
              <a:rPr lang="tr-TR" dirty="0"/>
              <a:t> terimi Yunanca </a:t>
            </a:r>
            <a:r>
              <a:rPr lang="tr-TR" dirty="0" err="1"/>
              <a:t>ethos</a:t>
            </a:r>
            <a:r>
              <a:rPr lang="tr-TR" dirty="0"/>
              <a:t> "töre-karakter" sözcüğünden türemiş.</a:t>
            </a:r>
          </a:p>
          <a:p>
            <a:r>
              <a:rPr lang="tr-TR" dirty="0"/>
              <a:t>Yanlışı doğrudan ayırabilmek amacıyla ahlak kavramının doğasını anlamaya çalışır. </a:t>
            </a:r>
          </a:p>
          <a:p>
            <a:r>
              <a:rPr lang="tr-TR" dirty="0"/>
              <a:t>TDK sözlüğünde Fransızca kökenli bir sözcük (</a:t>
            </a:r>
            <a:r>
              <a:rPr lang="tr-TR" dirty="0" err="1"/>
              <a:t>éthique</a:t>
            </a:r>
            <a:r>
              <a:rPr lang="tr-TR" dirty="0"/>
              <a:t>) olarak belirtilmiş, Arapça kökenli </a:t>
            </a:r>
            <a:r>
              <a:rPr lang="tr-TR" dirty="0">
                <a:solidFill>
                  <a:schemeClr val="accent2">
                    <a:lumMod val="75000"/>
                  </a:schemeClr>
                </a:solidFill>
              </a:rPr>
              <a:t>ahlak sözcüğü </a:t>
            </a:r>
            <a:r>
              <a:rPr lang="tr-TR" dirty="0"/>
              <a:t>ile aynı anlamda kullanılmış.</a:t>
            </a:r>
          </a:p>
        </p:txBody>
      </p:sp>
    </p:spTree>
    <p:extLst>
      <p:ext uri="{BB962C8B-B14F-4D97-AF65-F5344CB8AC3E}">
        <p14:creationId xmlns:p14="http://schemas.microsoft.com/office/powerpoint/2010/main" val="36019334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731520"/>
            <a:ext cx="8761413" cy="1123406"/>
          </a:xfrm>
        </p:spPr>
        <p:txBody>
          <a:bodyPr/>
          <a:lstStyle/>
          <a:p>
            <a:r>
              <a:rPr lang="tr-TR" sz="2400" b="1" dirty="0" smtClean="0"/>
              <a:t/>
            </a:r>
            <a:br>
              <a:rPr lang="tr-TR" sz="2400" b="1" dirty="0" smtClean="0"/>
            </a:br>
            <a:r>
              <a:rPr lang="tr-TR" sz="2400" b="1" dirty="0" smtClean="0"/>
              <a:t>Etik </a:t>
            </a:r>
            <a:r>
              <a:rPr lang="tr-TR" sz="2400" b="1" dirty="0"/>
              <a:t>Davranış İlkelerinin Uygulaması ve Etik Kültürün Yerleştirilmesi</a:t>
            </a:r>
            <a:r>
              <a:rPr lang="tr-TR" dirty="0"/>
              <a:t/>
            </a:r>
            <a:br>
              <a:rPr lang="tr-TR" dirty="0"/>
            </a:br>
            <a:endParaRPr lang="tr-TR" dirty="0"/>
          </a:p>
        </p:txBody>
      </p:sp>
      <p:sp>
        <p:nvSpPr>
          <p:cNvPr id="3" name="İçerik Yer Tutucusu 2"/>
          <p:cNvSpPr>
            <a:spLocks noGrp="1"/>
          </p:cNvSpPr>
          <p:nvPr>
            <p:ph idx="1"/>
          </p:nvPr>
        </p:nvSpPr>
        <p:spPr>
          <a:xfrm>
            <a:off x="612648" y="2386149"/>
            <a:ext cx="10735056" cy="4398699"/>
          </a:xfrm>
        </p:spPr>
        <p:txBody>
          <a:bodyPr/>
          <a:lstStyle/>
          <a:p>
            <a:r>
              <a:rPr lang="tr-TR" sz="2800" b="1" dirty="0"/>
              <a:t>Etik davranış ilkelerine uyma</a:t>
            </a:r>
            <a:endParaRPr lang="tr-TR" sz="2800" dirty="0"/>
          </a:p>
          <a:p>
            <a:r>
              <a:rPr lang="tr-TR" sz="2800" b="1" dirty="0"/>
              <a:t>Madde 23</a:t>
            </a:r>
            <a:r>
              <a:rPr lang="tr-TR" sz="2800" dirty="0"/>
              <a:t> — </a:t>
            </a:r>
            <a:r>
              <a:rPr lang="tr-TR" sz="2800" dirty="0">
                <a:solidFill>
                  <a:schemeClr val="accent1"/>
                </a:solidFill>
              </a:rPr>
              <a:t>Kamu görevlileri</a:t>
            </a:r>
            <a:r>
              <a:rPr lang="tr-TR" sz="2800" dirty="0"/>
              <a:t>, görevlerini yürütürken bu Yönetmelikte belirtilen </a:t>
            </a:r>
            <a:r>
              <a:rPr lang="tr-TR" sz="2800" dirty="0">
                <a:solidFill>
                  <a:schemeClr val="accent1"/>
                </a:solidFill>
              </a:rPr>
              <a:t>etik davranış ilkelerine uymakla yükümlüdürler</a:t>
            </a:r>
            <a:r>
              <a:rPr lang="tr-TR" sz="2800" dirty="0"/>
              <a:t>. Bu ilkeler, kamu görevlilerinin istihdamını </a:t>
            </a:r>
            <a:r>
              <a:rPr lang="tr-TR" sz="2800" dirty="0">
                <a:solidFill>
                  <a:srgbClr val="FF0000"/>
                </a:solidFill>
              </a:rPr>
              <a:t>düzenleyen mevzuat hükümlerinin bir parçasını </a:t>
            </a:r>
            <a:r>
              <a:rPr lang="tr-TR" sz="2800" dirty="0"/>
              <a:t>oluşturur.</a:t>
            </a:r>
          </a:p>
          <a:p>
            <a:r>
              <a:rPr lang="tr-TR" sz="2800" dirty="0"/>
              <a:t>Bu Kanun kapsamındaki kamu görevlileri, bir ay içinde, </a:t>
            </a:r>
            <a:r>
              <a:rPr lang="tr-TR" sz="2800" dirty="0" smtClean="0"/>
              <a:t>Ek-1’de </a:t>
            </a:r>
            <a:r>
              <a:rPr lang="tr-TR" sz="2800" dirty="0"/>
              <a:t>yer alan "</a:t>
            </a:r>
            <a:r>
              <a:rPr lang="tr-TR" sz="2800" b="1" dirty="0"/>
              <a:t>Etik Sözleşme"</a:t>
            </a:r>
            <a:r>
              <a:rPr lang="tr-TR" sz="2800" dirty="0"/>
              <a:t> belgesini imzalamakla yükümlüdürler</a:t>
            </a:r>
            <a:r>
              <a:rPr lang="tr-TR" sz="2800" dirty="0" smtClean="0"/>
              <a:t>. Bu </a:t>
            </a:r>
            <a:r>
              <a:rPr lang="tr-TR" sz="2800" dirty="0"/>
              <a:t>belge, personelin özlük dosyasına konur.</a:t>
            </a:r>
          </a:p>
          <a:p>
            <a:pPr marL="0" indent="0">
              <a:buNone/>
            </a:pPr>
            <a:endParaRPr lang="tr-TR" dirty="0"/>
          </a:p>
        </p:txBody>
      </p:sp>
    </p:spTree>
    <p:extLst>
      <p:ext uri="{BB962C8B-B14F-4D97-AF65-F5344CB8AC3E}">
        <p14:creationId xmlns:p14="http://schemas.microsoft.com/office/powerpoint/2010/main" val="8436195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smtClean="0"/>
              <a:t>ETİK ve </a:t>
            </a:r>
            <a:r>
              <a:rPr lang="tr-TR" altLang="tr-TR" dirty="0"/>
              <a:t>YOZLAŞMA</a:t>
            </a:r>
            <a:endParaRPr lang="tr-TR" dirty="0"/>
          </a:p>
        </p:txBody>
      </p:sp>
      <p:sp>
        <p:nvSpPr>
          <p:cNvPr id="3" name="İçerik Yer Tutucusu 2"/>
          <p:cNvSpPr>
            <a:spLocks noGrp="1"/>
          </p:cNvSpPr>
          <p:nvPr>
            <p:ph idx="1"/>
          </p:nvPr>
        </p:nvSpPr>
        <p:spPr/>
        <p:txBody>
          <a:bodyPr/>
          <a:lstStyle/>
          <a:p>
            <a:pPr>
              <a:buFontTx/>
              <a:buChar char="o"/>
            </a:pPr>
            <a:r>
              <a:rPr lang="tr-TR" altLang="tr-TR" sz="3200" dirty="0" smtClean="0">
                <a:solidFill>
                  <a:srgbClr val="0000CC"/>
                </a:solidFill>
              </a:rPr>
              <a:t>Yozlaşma: </a:t>
            </a:r>
            <a:r>
              <a:rPr lang="tr-TR" altLang="tr-TR" sz="3200" dirty="0" smtClean="0">
                <a:solidFill>
                  <a:srgbClr val="FF0000"/>
                </a:solidFill>
              </a:rPr>
              <a:t>bozulma</a:t>
            </a:r>
            <a:r>
              <a:rPr lang="tr-TR" altLang="tr-TR" sz="3200" dirty="0">
                <a:solidFill>
                  <a:srgbClr val="FF0000"/>
                </a:solidFill>
              </a:rPr>
              <a:t>, çürüme, kötüleşme, lekelenme, aslından uzaklaşma, saflığını veya dürüstlüğünü kaybetme </a:t>
            </a:r>
            <a:endParaRPr lang="tr-TR" altLang="tr-TR" sz="3200" dirty="0" smtClean="0">
              <a:solidFill>
                <a:srgbClr val="FF0000"/>
              </a:solidFill>
            </a:endParaRPr>
          </a:p>
          <a:p>
            <a:pPr>
              <a:buFontTx/>
              <a:buChar char="o"/>
            </a:pPr>
            <a:r>
              <a:rPr lang="tr-TR" altLang="tr-TR" sz="3200" dirty="0" smtClean="0">
                <a:solidFill>
                  <a:srgbClr val="0000CC"/>
                </a:solidFill>
              </a:rPr>
              <a:t>Yozlaşma</a:t>
            </a:r>
            <a:r>
              <a:rPr lang="tr-TR" altLang="tr-TR" sz="3200" dirty="0" smtClean="0">
                <a:solidFill>
                  <a:srgbClr val="CC0066"/>
                </a:solidFill>
              </a:rPr>
              <a:t>: </a:t>
            </a:r>
            <a:r>
              <a:rPr lang="tr-TR" altLang="tr-TR" sz="3200" dirty="0">
                <a:solidFill>
                  <a:schemeClr val="tx2"/>
                </a:solidFill>
              </a:rPr>
              <a:t>yasalara ve hizmet standartlarına </a:t>
            </a:r>
            <a:r>
              <a:rPr lang="tr-TR" altLang="tr-TR" sz="3200" b="1" dirty="0">
                <a:solidFill>
                  <a:schemeClr val="tx2"/>
                </a:solidFill>
              </a:rPr>
              <a:t>uymamanın </a:t>
            </a:r>
            <a:r>
              <a:rPr lang="tr-TR" altLang="tr-TR" sz="3200" b="1" dirty="0" smtClean="0">
                <a:solidFill>
                  <a:schemeClr val="tx2"/>
                </a:solidFill>
              </a:rPr>
              <a:t>y</a:t>
            </a:r>
            <a:r>
              <a:rPr lang="tr-TR" altLang="tr-TR" sz="3200" dirty="0" smtClean="0">
                <a:solidFill>
                  <a:schemeClr val="tx2"/>
                </a:solidFill>
              </a:rPr>
              <a:t>anı sıra, </a:t>
            </a:r>
            <a:r>
              <a:rPr lang="tr-TR" altLang="tr-TR" sz="3200" dirty="0">
                <a:solidFill>
                  <a:schemeClr val="tx2"/>
                </a:solidFill>
              </a:rPr>
              <a:t>etik ilkelere uymamayı da </a:t>
            </a:r>
            <a:r>
              <a:rPr lang="tr-TR" altLang="tr-TR" sz="3200" dirty="0" smtClean="0">
                <a:solidFill>
                  <a:schemeClr val="tx2"/>
                </a:solidFill>
              </a:rPr>
              <a:t>içerir.</a:t>
            </a:r>
            <a:endParaRPr lang="tr-TR" altLang="tr-TR" sz="3200" dirty="0">
              <a:solidFill>
                <a:schemeClr val="tx2"/>
              </a:solidFill>
            </a:endParaRPr>
          </a:p>
          <a:p>
            <a:endParaRPr lang="tr-TR" dirty="0"/>
          </a:p>
        </p:txBody>
      </p:sp>
    </p:spTree>
    <p:extLst>
      <p:ext uri="{BB962C8B-B14F-4D97-AF65-F5344CB8AC3E}">
        <p14:creationId xmlns:p14="http://schemas.microsoft.com/office/powerpoint/2010/main" val="3265211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YÖNETİMDE YOZLAŞMA</a:t>
            </a:r>
            <a:endParaRPr lang="tr-TR" dirty="0"/>
          </a:p>
        </p:txBody>
      </p:sp>
      <p:sp>
        <p:nvSpPr>
          <p:cNvPr id="3" name="İçerik Yer Tutucusu 2"/>
          <p:cNvSpPr>
            <a:spLocks noGrp="1"/>
          </p:cNvSpPr>
          <p:nvPr>
            <p:ph idx="1"/>
          </p:nvPr>
        </p:nvSpPr>
        <p:spPr>
          <a:xfrm>
            <a:off x="493776" y="2603499"/>
            <a:ext cx="10735056" cy="3961893"/>
          </a:xfrm>
        </p:spPr>
        <p:txBody>
          <a:bodyPr>
            <a:noAutofit/>
          </a:bodyPr>
          <a:lstStyle/>
          <a:p>
            <a:r>
              <a:rPr lang="tr-TR" altLang="tr-TR" sz="3200" dirty="0">
                <a:solidFill>
                  <a:schemeClr val="accent1"/>
                </a:solidFill>
              </a:rPr>
              <a:t>Yönetimde </a:t>
            </a:r>
            <a:r>
              <a:rPr lang="tr-TR" altLang="tr-TR" sz="3200" dirty="0" smtClean="0">
                <a:solidFill>
                  <a:schemeClr val="accent1"/>
                </a:solidFill>
              </a:rPr>
              <a:t>yozlaşma</a:t>
            </a:r>
            <a:r>
              <a:rPr lang="tr-TR" altLang="tr-TR" sz="3200" dirty="0" smtClean="0">
                <a:solidFill>
                  <a:schemeClr val="tx2"/>
                </a:solidFill>
              </a:rPr>
              <a:t>; </a:t>
            </a:r>
            <a:r>
              <a:rPr lang="tr-TR" altLang="tr-TR" sz="3200" dirty="0">
                <a:solidFill>
                  <a:schemeClr val="tx2"/>
                </a:solidFill>
              </a:rPr>
              <a:t>kamu görevlilerinin gerek </a:t>
            </a:r>
            <a:r>
              <a:rPr lang="tr-TR" altLang="tr-TR" sz="3200" dirty="0">
                <a:solidFill>
                  <a:schemeClr val="accent1"/>
                </a:solidFill>
              </a:rPr>
              <a:t>kendi inisiyatifleriyle </a:t>
            </a:r>
            <a:r>
              <a:rPr lang="tr-TR" altLang="tr-TR" sz="3200" dirty="0">
                <a:solidFill>
                  <a:schemeClr val="tx2"/>
                </a:solidFill>
              </a:rPr>
              <a:t>gerekse </a:t>
            </a:r>
            <a:r>
              <a:rPr lang="tr-TR" altLang="tr-TR" sz="3200" dirty="0">
                <a:solidFill>
                  <a:schemeClr val="accent1"/>
                </a:solidFill>
              </a:rPr>
              <a:t>hizmetten yararlananların teşvikiyle </a:t>
            </a:r>
            <a:r>
              <a:rPr lang="tr-TR" altLang="tr-TR" sz="3200" dirty="0">
                <a:solidFill>
                  <a:schemeClr val="tx2"/>
                </a:solidFill>
              </a:rPr>
              <a:t>etik davranış ilkelerini ve hukuku </a:t>
            </a:r>
            <a:r>
              <a:rPr lang="tr-TR" altLang="tr-TR" sz="3200" dirty="0">
                <a:solidFill>
                  <a:schemeClr val="accent1"/>
                </a:solidFill>
              </a:rPr>
              <a:t>ihlal edecek şekilde, özel çıkar, tercih, prestij </a:t>
            </a:r>
            <a:r>
              <a:rPr lang="tr-TR" altLang="tr-TR" sz="3200" dirty="0">
                <a:solidFill>
                  <a:schemeClr val="tx2"/>
                </a:solidFill>
              </a:rPr>
              <a:t>veya </a:t>
            </a:r>
            <a:r>
              <a:rPr lang="tr-TR" altLang="tr-TR" sz="3200" dirty="0">
                <a:solidFill>
                  <a:schemeClr val="accent1"/>
                </a:solidFill>
              </a:rPr>
              <a:t>belirli bir grubun çıkarı için kamusal gücü kullanarak ortaya koydukları her türlü davranış </a:t>
            </a:r>
            <a:r>
              <a:rPr lang="tr-TR" altLang="tr-TR" sz="3200" dirty="0">
                <a:solidFill>
                  <a:schemeClr val="tx2"/>
                </a:solidFill>
              </a:rPr>
              <a:t>ve </a:t>
            </a:r>
            <a:r>
              <a:rPr lang="tr-TR" altLang="tr-TR" sz="3200" dirty="0" smtClean="0">
                <a:solidFill>
                  <a:schemeClr val="tx2"/>
                </a:solidFill>
              </a:rPr>
              <a:t>yöntemlerdir</a:t>
            </a:r>
            <a:r>
              <a:rPr lang="tr-TR" altLang="tr-TR" sz="3200" dirty="0">
                <a:solidFill>
                  <a:schemeClr val="tx2"/>
                </a:solidFill>
              </a:rPr>
              <a:t>.</a:t>
            </a:r>
          </a:p>
          <a:p>
            <a:endParaRPr lang="tr-TR" sz="3200" dirty="0"/>
          </a:p>
        </p:txBody>
      </p:sp>
    </p:spTree>
    <p:extLst>
      <p:ext uri="{BB962C8B-B14F-4D97-AF65-F5344CB8AC3E}">
        <p14:creationId xmlns:p14="http://schemas.microsoft.com/office/powerpoint/2010/main" val="33531464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Yönetimde yozlaşma şekilleri</a:t>
            </a:r>
            <a:endParaRPr lang="tr-TR" dirty="0"/>
          </a:p>
        </p:txBody>
      </p:sp>
      <p:sp>
        <p:nvSpPr>
          <p:cNvPr id="3" name="İçerik Yer Tutucusu 2"/>
          <p:cNvSpPr>
            <a:spLocks noGrp="1"/>
          </p:cNvSpPr>
          <p:nvPr>
            <p:ph idx="1"/>
          </p:nvPr>
        </p:nvSpPr>
        <p:spPr/>
        <p:txBody>
          <a:bodyPr>
            <a:normAutofit fontScale="92500" lnSpcReduction="10000"/>
          </a:bodyPr>
          <a:lstStyle/>
          <a:p>
            <a:pPr>
              <a:lnSpc>
                <a:spcPct val="80000"/>
              </a:lnSpc>
              <a:buFontTx/>
              <a:buChar char="o"/>
            </a:pPr>
            <a:r>
              <a:rPr lang="tr-TR" altLang="tr-TR" dirty="0">
                <a:solidFill>
                  <a:srgbClr val="FF0000"/>
                </a:solidFill>
              </a:rPr>
              <a:t>Adam </a:t>
            </a:r>
            <a:r>
              <a:rPr lang="tr-TR" altLang="tr-TR" dirty="0" smtClean="0">
                <a:solidFill>
                  <a:srgbClr val="FF0000"/>
                </a:solidFill>
              </a:rPr>
              <a:t>kayırmacılık</a:t>
            </a:r>
            <a:endParaRPr lang="tr-TR" altLang="tr-TR" dirty="0">
              <a:solidFill>
                <a:srgbClr val="FF0000"/>
              </a:solidFill>
            </a:endParaRPr>
          </a:p>
          <a:p>
            <a:pPr>
              <a:lnSpc>
                <a:spcPct val="80000"/>
              </a:lnSpc>
              <a:buFont typeface="Wingdings" panose="05000000000000000000" pitchFamily="2" charset="2"/>
              <a:buAutoNum type="arabicPeriod"/>
            </a:pPr>
            <a:r>
              <a:rPr lang="tr-TR" altLang="tr-TR" dirty="0">
                <a:solidFill>
                  <a:srgbClr val="0000CC"/>
                </a:solidFill>
              </a:rPr>
              <a:t>Akraba, eş-dost </a:t>
            </a:r>
            <a:r>
              <a:rPr lang="tr-TR" altLang="tr-TR" dirty="0" smtClean="0">
                <a:solidFill>
                  <a:srgbClr val="0000CC"/>
                </a:solidFill>
              </a:rPr>
              <a:t>kayırmacılığı, </a:t>
            </a:r>
            <a:r>
              <a:rPr lang="tr-TR" altLang="tr-TR" dirty="0" err="1" smtClean="0">
                <a:solidFill>
                  <a:srgbClr val="0000CC"/>
                </a:solidFill>
              </a:rPr>
              <a:t>hemşehricilik</a:t>
            </a:r>
            <a:r>
              <a:rPr lang="tr-TR" altLang="tr-TR" dirty="0">
                <a:solidFill>
                  <a:srgbClr val="0000CC"/>
                </a:solidFill>
              </a:rPr>
              <a:t>,</a:t>
            </a:r>
          </a:p>
          <a:p>
            <a:pPr>
              <a:lnSpc>
                <a:spcPct val="80000"/>
              </a:lnSpc>
              <a:buFont typeface="Wingdings" panose="05000000000000000000" pitchFamily="2" charset="2"/>
              <a:buAutoNum type="arabicPeriod"/>
            </a:pPr>
            <a:r>
              <a:rPr lang="tr-TR" altLang="tr-TR" dirty="0">
                <a:solidFill>
                  <a:srgbClr val="0000CC"/>
                </a:solidFill>
              </a:rPr>
              <a:t>Siyasal kayırmacılık </a:t>
            </a:r>
            <a:endParaRPr lang="tr-TR" altLang="tr-TR" dirty="0" smtClean="0">
              <a:solidFill>
                <a:srgbClr val="0000CC"/>
              </a:solidFill>
            </a:endParaRPr>
          </a:p>
          <a:p>
            <a:pPr>
              <a:lnSpc>
                <a:spcPct val="80000"/>
              </a:lnSpc>
              <a:buFont typeface="Wingdings" panose="05000000000000000000" pitchFamily="2" charset="2"/>
              <a:buAutoNum type="arabicPeriod"/>
            </a:pPr>
            <a:r>
              <a:rPr lang="tr-TR" altLang="tr-TR" dirty="0" smtClean="0">
                <a:solidFill>
                  <a:srgbClr val="FF0000"/>
                </a:solidFill>
              </a:rPr>
              <a:t>Hizmet </a:t>
            </a:r>
            <a:r>
              <a:rPr lang="tr-TR" altLang="tr-TR" dirty="0">
                <a:solidFill>
                  <a:srgbClr val="FF0000"/>
                </a:solidFill>
              </a:rPr>
              <a:t>kayırmacılığı</a:t>
            </a:r>
          </a:p>
          <a:p>
            <a:pPr>
              <a:lnSpc>
                <a:spcPct val="80000"/>
              </a:lnSpc>
              <a:buFontTx/>
              <a:buChar char="o"/>
            </a:pPr>
            <a:r>
              <a:rPr lang="tr-TR" altLang="tr-TR" dirty="0">
                <a:solidFill>
                  <a:srgbClr val="FF0000"/>
                </a:solidFill>
              </a:rPr>
              <a:t> işlerin </a:t>
            </a:r>
            <a:r>
              <a:rPr lang="tr-TR" altLang="tr-TR" dirty="0" smtClean="0">
                <a:solidFill>
                  <a:srgbClr val="FF0000"/>
                </a:solidFill>
              </a:rPr>
              <a:t>aracılar yoluyla yürütülmesi </a:t>
            </a:r>
            <a:endParaRPr lang="tr-TR" altLang="tr-TR" dirty="0">
              <a:solidFill>
                <a:srgbClr val="FF0000"/>
              </a:solidFill>
            </a:endParaRPr>
          </a:p>
          <a:p>
            <a:pPr>
              <a:lnSpc>
                <a:spcPct val="80000"/>
              </a:lnSpc>
              <a:buFontTx/>
              <a:buChar char="o"/>
            </a:pPr>
            <a:r>
              <a:rPr lang="tr-TR" altLang="tr-TR" dirty="0">
                <a:solidFill>
                  <a:srgbClr val="FF0000"/>
                </a:solidFill>
              </a:rPr>
              <a:t>Rant kollama ve vurgunculuk</a:t>
            </a:r>
          </a:p>
          <a:p>
            <a:pPr>
              <a:lnSpc>
                <a:spcPct val="80000"/>
              </a:lnSpc>
              <a:buFontTx/>
              <a:buChar char="o"/>
            </a:pPr>
            <a:r>
              <a:rPr lang="tr-TR" altLang="tr-TR" dirty="0">
                <a:solidFill>
                  <a:srgbClr val="FF0000"/>
                </a:solidFill>
              </a:rPr>
              <a:t>Rüşvet ve irtikap</a:t>
            </a:r>
            <a:r>
              <a:rPr lang="tr-TR" altLang="tr-TR" dirty="0" smtClean="0">
                <a:solidFill>
                  <a:srgbClr val="FF0000"/>
                </a:solidFill>
              </a:rPr>
              <a:t>; zimmet </a:t>
            </a:r>
            <a:r>
              <a:rPr lang="tr-TR" altLang="tr-TR" dirty="0">
                <a:solidFill>
                  <a:srgbClr val="FF0000"/>
                </a:solidFill>
              </a:rPr>
              <a:t>ve ihtilas </a:t>
            </a:r>
          </a:p>
          <a:p>
            <a:pPr>
              <a:lnSpc>
                <a:spcPct val="80000"/>
              </a:lnSpc>
              <a:buFontTx/>
              <a:buChar char="o"/>
            </a:pPr>
            <a:r>
              <a:rPr lang="tr-TR" altLang="tr-TR" dirty="0" smtClean="0">
                <a:solidFill>
                  <a:srgbClr val="FF0000"/>
                </a:solidFill>
              </a:rPr>
              <a:t>Verimsizlik</a:t>
            </a:r>
            <a:r>
              <a:rPr lang="tr-TR" altLang="tr-TR" dirty="0">
                <a:solidFill>
                  <a:srgbClr val="FF0000"/>
                </a:solidFill>
              </a:rPr>
              <a:t>, </a:t>
            </a:r>
            <a:r>
              <a:rPr lang="tr-TR" altLang="tr-TR" dirty="0" smtClean="0">
                <a:solidFill>
                  <a:srgbClr val="FF0000"/>
                </a:solidFill>
              </a:rPr>
              <a:t>israf</a:t>
            </a:r>
            <a:endParaRPr lang="tr-TR" altLang="tr-TR" dirty="0">
              <a:solidFill>
                <a:srgbClr val="FF0000"/>
              </a:solidFill>
            </a:endParaRPr>
          </a:p>
          <a:p>
            <a:pPr>
              <a:lnSpc>
                <a:spcPct val="80000"/>
              </a:lnSpc>
              <a:buFontTx/>
              <a:buChar char="o"/>
            </a:pPr>
            <a:r>
              <a:rPr lang="tr-TR" altLang="tr-TR" dirty="0">
                <a:solidFill>
                  <a:srgbClr val="FF0000"/>
                </a:solidFill>
              </a:rPr>
              <a:t>Yetersiz hazırlanma,</a:t>
            </a:r>
          </a:p>
          <a:p>
            <a:pPr>
              <a:lnSpc>
                <a:spcPct val="80000"/>
              </a:lnSpc>
              <a:buFontTx/>
              <a:buChar char="o"/>
            </a:pPr>
            <a:r>
              <a:rPr lang="tr-TR" altLang="tr-TR" dirty="0">
                <a:solidFill>
                  <a:srgbClr val="FF0000"/>
                </a:solidFill>
              </a:rPr>
              <a:t>Sorumluluktan kaçma/sorumluluğu yayma</a:t>
            </a:r>
          </a:p>
          <a:p>
            <a:pPr>
              <a:lnSpc>
                <a:spcPct val="80000"/>
              </a:lnSpc>
              <a:buFontTx/>
              <a:buChar char="o"/>
            </a:pPr>
            <a:r>
              <a:rPr lang="tr-TR" altLang="tr-TR" dirty="0">
                <a:solidFill>
                  <a:srgbClr val="FF0000"/>
                </a:solidFill>
              </a:rPr>
              <a:t>Değişime </a:t>
            </a:r>
            <a:r>
              <a:rPr lang="tr-TR" altLang="tr-TR" dirty="0" smtClean="0">
                <a:solidFill>
                  <a:srgbClr val="FF0000"/>
                </a:solidFill>
              </a:rPr>
              <a:t>direnme</a:t>
            </a:r>
            <a:endParaRPr lang="tr-TR" altLang="tr-TR" dirty="0">
              <a:solidFill>
                <a:srgbClr val="FF0000"/>
              </a:solidFill>
            </a:endParaRPr>
          </a:p>
        </p:txBody>
      </p:sp>
    </p:spTree>
    <p:extLst>
      <p:ext uri="{BB962C8B-B14F-4D97-AF65-F5344CB8AC3E}">
        <p14:creationId xmlns:p14="http://schemas.microsoft.com/office/powerpoint/2010/main" val="30010045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Yozlaşmanın sonuçları</a:t>
            </a:r>
            <a:endParaRPr lang="tr-TR" dirty="0"/>
          </a:p>
        </p:txBody>
      </p:sp>
      <p:sp>
        <p:nvSpPr>
          <p:cNvPr id="3" name="İçerik Yer Tutucusu 2"/>
          <p:cNvSpPr>
            <a:spLocks noGrp="1"/>
          </p:cNvSpPr>
          <p:nvPr>
            <p:ph idx="1"/>
          </p:nvPr>
        </p:nvSpPr>
        <p:spPr>
          <a:xfrm>
            <a:off x="1154954" y="2360023"/>
            <a:ext cx="9887515" cy="4145280"/>
          </a:xfrm>
        </p:spPr>
        <p:txBody>
          <a:bodyPr/>
          <a:lstStyle/>
          <a:p>
            <a:pPr>
              <a:lnSpc>
                <a:spcPct val="80000"/>
              </a:lnSpc>
              <a:buFontTx/>
              <a:buChar char="o"/>
            </a:pPr>
            <a:r>
              <a:rPr lang="tr-TR" altLang="tr-TR" sz="2400" dirty="0">
                <a:solidFill>
                  <a:srgbClr val="FF0066"/>
                </a:solidFill>
              </a:rPr>
              <a:t>Yönetime karşı </a:t>
            </a:r>
            <a:r>
              <a:rPr lang="tr-TR" altLang="tr-TR" sz="2400" dirty="0" smtClean="0">
                <a:solidFill>
                  <a:srgbClr val="FF0066"/>
                </a:solidFill>
              </a:rPr>
              <a:t>güvensizlik, </a:t>
            </a:r>
            <a:r>
              <a:rPr lang="tr-TR" altLang="tr-TR" sz="2400" dirty="0">
                <a:solidFill>
                  <a:srgbClr val="FF0066"/>
                </a:solidFill>
              </a:rPr>
              <a:t>yabancılaşma ve meşruiyet sorunu ortaya </a:t>
            </a:r>
            <a:r>
              <a:rPr lang="tr-TR" altLang="tr-TR" sz="2400" dirty="0" smtClean="0">
                <a:solidFill>
                  <a:srgbClr val="FF0066"/>
                </a:solidFill>
              </a:rPr>
              <a:t>çıkması</a:t>
            </a:r>
            <a:endParaRPr lang="tr-TR" altLang="tr-TR" sz="2400" dirty="0">
              <a:solidFill>
                <a:srgbClr val="FF0066"/>
              </a:solidFill>
            </a:endParaRPr>
          </a:p>
          <a:p>
            <a:pPr>
              <a:lnSpc>
                <a:spcPct val="80000"/>
              </a:lnSpc>
              <a:buFontTx/>
              <a:buChar char="o"/>
            </a:pPr>
            <a:r>
              <a:rPr lang="tr-TR" altLang="tr-TR" sz="2400" dirty="0">
                <a:solidFill>
                  <a:srgbClr val="FF0066"/>
                </a:solidFill>
              </a:rPr>
              <a:t>Verimsizlik, israf, mali kriz, hizmetlerin pahalılaşması, gelir dağılımında </a:t>
            </a:r>
            <a:r>
              <a:rPr lang="tr-TR" altLang="tr-TR" sz="2400" dirty="0" smtClean="0">
                <a:solidFill>
                  <a:srgbClr val="FF0066"/>
                </a:solidFill>
              </a:rPr>
              <a:t>bozulma olur</a:t>
            </a:r>
            <a:r>
              <a:rPr lang="tr-TR" altLang="tr-TR" sz="2400" dirty="0">
                <a:solidFill>
                  <a:srgbClr val="FF0066"/>
                </a:solidFill>
              </a:rPr>
              <a:t>.</a:t>
            </a:r>
          </a:p>
          <a:p>
            <a:pPr>
              <a:lnSpc>
                <a:spcPct val="80000"/>
              </a:lnSpc>
              <a:buFontTx/>
              <a:buChar char="o"/>
            </a:pPr>
            <a:r>
              <a:rPr lang="tr-TR" altLang="tr-TR" sz="2400" dirty="0">
                <a:solidFill>
                  <a:srgbClr val="FF0066"/>
                </a:solidFill>
              </a:rPr>
              <a:t>Kamu </a:t>
            </a:r>
            <a:r>
              <a:rPr lang="tr-TR" altLang="tr-TR" sz="2400" dirty="0" smtClean="0">
                <a:solidFill>
                  <a:srgbClr val="FF0066"/>
                </a:solidFill>
              </a:rPr>
              <a:t>görevlilerinin </a:t>
            </a:r>
            <a:r>
              <a:rPr lang="tr-TR" altLang="tr-TR" sz="2400" dirty="0">
                <a:solidFill>
                  <a:srgbClr val="FF0066"/>
                </a:solidFill>
              </a:rPr>
              <a:t>liyakatsizliğine neden olur.</a:t>
            </a:r>
          </a:p>
          <a:p>
            <a:pPr>
              <a:lnSpc>
                <a:spcPct val="80000"/>
              </a:lnSpc>
              <a:buFontTx/>
              <a:buChar char="o"/>
            </a:pPr>
            <a:r>
              <a:rPr lang="tr-TR" altLang="tr-TR" sz="2400" dirty="0">
                <a:solidFill>
                  <a:srgbClr val="FF0066"/>
                </a:solidFill>
              </a:rPr>
              <a:t>Etik değerler itibardan düşer.</a:t>
            </a:r>
          </a:p>
          <a:p>
            <a:pPr>
              <a:lnSpc>
                <a:spcPct val="80000"/>
              </a:lnSpc>
              <a:buFontTx/>
              <a:buChar char="o"/>
            </a:pPr>
            <a:r>
              <a:rPr lang="tr-TR" altLang="tr-TR" sz="2400" dirty="0">
                <a:solidFill>
                  <a:srgbClr val="FF0066"/>
                </a:solidFill>
              </a:rPr>
              <a:t>Sosyal doku zayıflar.</a:t>
            </a:r>
          </a:p>
          <a:p>
            <a:pPr>
              <a:lnSpc>
                <a:spcPct val="80000"/>
              </a:lnSpc>
              <a:buFontTx/>
              <a:buChar char="o"/>
            </a:pPr>
            <a:r>
              <a:rPr lang="tr-TR" altLang="tr-TR" sz="2400" dirty="0">
                <a:solidFill>
                  <a:srgbClr val="FF0066"/>
                </a:solidFill>
              </a:rPr>
              <a:t>İnsanların canına mal olur,</a:t>
            </a:r>
          </a:p>
          <a:p>
            <a:pPr>
              <a:lnSpc>
                <a:spcPct val="80000"/>
              </a:lnSpc>
              <a:buFontTx/>
              <a:buChar char="o"/>
            </a:pPr>
            <a:r>
              <a:rPr lang="tr-TR" altLang="tr-TR" sz="2400" dirty="0">
                <a:solidFill>
                  <a:srgbClr val="FF0066"/>
                </a:solidFill>
              </a:rPr>
              <a:t>Yozlaşma, ekonomik gelişmeyi, demokrasiyi, hukuk devletini zayıflatır.</a:t>
            </a:r>
          </a:p>
          <a:p>
            <a:endParaRPr lang="tr-TR" dirty="0"/>
          </a:p>
        </p:txBody>
      </p:sp>
    </p:spTree>
    <p:extLst>
      <p:ext uri="{BB962C8B-B14F-4D97-AF65-F5344CB8AC3E}">
        <p14:creationId xmlns:p14="http://schemas.microsoft.com/office/powerpoint/2010/main" val="36677086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ETİĞİ KORUYANLAR</a:t>
            </a:r>
            <a:endParaRPr lang="tr-TR" dirty="0"/>
          </a:p>
        </p:txBody>
      </p:sp>
      <p:sp>
        <p:nvSpPr>
          <p:cNvPr id="3" name="İçerik Yer Tutucusu 2"/>
          <p:cNvSpPr>
            <a:spLocks noGrp="1"/>
          </p:cNvSpPr>
          <p:nvPr>
            <p:ph idx="1"/>
          </p:nvPr>
        </p:nvSpPr>
        <p:spPr/>
        <p:txBody>
          <a:bodyPr/>
          <a:lstStyle/>
          <a:p>
            <a:pPr>
              <a:lnSpc>
                <a:spcPct val="80000"/>
              </a:lnSpc>
            </a:pPr>
            <a:endParaRPr lang="tr-TR" altLang="tr-TR" dirty="0" smtClean="0">
              <a:solidFill>
                <a:schemeClr val="tx2"/>
              </a:solidFill>
            </a:endParaRPr>
          </a:p>
          <a:p>
            <a:pPr>
              <a:lnSpc>
                <a:spcPct val="80000"/>
              </a:lnSpc>
            </a:pPr>
            <a:r>
              <a:rPr lang="tr-TR" altLang="tr-TR" dirty="0" smtClean="0">
                <a:solidFill>
                  <a:schemeClr val="tx2"/>
                </a:solidFill>
              </a:rPr>
              <a:t>YARGI</a:t>
            </a:r>
            <a:endParaRPr lang="tr-TR" altLang="tr-TR" dirty="0">
              <a:solidFill>
                <a:schemeClr val="tx2"/>
              </a:solidFill>
            </a:endParaRPr>
          </a:p>
          <a:p>
            <a:pPr>
              <a:lnSpc>
                <a:spcPct val="80000"/>
              </a:lnSpc>
            </a:pPr>
            <a:r>
              <a:rPr lang="tr-TR" altLang="tr-TR" dirty="0">
                <a:solidFill>
                  <a:schemeClr val="tx2"/>
                </a:solidFill>
              </a:rPr>
              <a:t>POLİS</a:t>
            </a:r>
          </a:p>
          <a:p>
            <a:pPr>
              <a:lnSpc>
                <a:spcPct val="80000"/>
              </a:lnSpc>
            </a:pPr>
            <a:r>
              <a:rPr lang="tr-TR" altLang="tr-TR" dirty="0">
                <a:solidFill>
                  <a:schemeClr val="tx2"/>
                </a:solidFill>
              </a:rPr>
              <a:t>TEFTİŞ KURULLARI</a:t>
            </a:r>
          </a:p>
          <a:p>
            <a:pPr>
              <a:lnSpc>
                <a:spcPct val="80000"/>
              </a:lnSpc>
            </a:pPr>
            <a:r>
              <a:rPr lang="tr-TR" altLang="tr-TR" dirty="0">
                <a:solidFill>
                  <a:schemeClr val="tx2"/>
                </a:solidFill>
              </a:rPr>
              <a:t>YÖNETİCİLER</a:t>
            </a:r>
          </a:p>
          <a:p>
            <a:pPr>
              <a:lnSpc>
                <a:spcPct val="80000"/>
              </a:lnSpc>
            </a:pPr>
            <a:r>
              <a:rPr lang="tr-TR" altLang="tr-TR" dirty="0">
                <a:solidFill>
                  <a:schemeClr val="tx2"/>
                </a:solidFill>
              </a:rPr>
              <a:t>SAYIŞTAY</a:t>
            </a:r>
          </a:p>
          <a:p>
            <a:pPr>
              <a:lnSpc>
                <a:spcPct val="80000"/>
              </a:lnSpc>
            </a:pPr>
            <a:r>
              <a:rPr lang="tr-TR" altLang="tr-TR" dirty="0" smtClean="0">
                <a:solidFill>
                  <a:schemeClr val="tx2"/>
                </a:solidFill>
              </a:rPr>
              <a:t>MESLEK </a:t>
            </a:r>
            <a:r>
              <a:rPr lang="tr-TR" altLang="tr-TR" dirty="0">
                <a:solidFill>
                  <a:schemeClr val="tx2"/>
                </a:solidFill>
              </a:rPr>
              <a:t>KURULUŞLARI</a:t>
            </a:r>
          </a:p>
          <a:p>
            <a:endParaRPr lang="tr-TR" dirty="0"/>
          </a:p>
        </p:txBody>
      </p:sp>
    </p:spTree>
    <p:extLst>
      <p:ext uri="{BB962C8B-B14F-4D97-AF65-F5344CB8AC3E}">
        <p14:creationId xmlns:p14="http://schemas.microsoft.com/office/powerpoint/2010/main" val="31694947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ETİK VE KAMU HİZMETLERİ</a:t>
            </a:r>
            <a:endParaRPr lang="tr-TR" dirty="0"/>
          </a:p>
        </p:txBody>
      </p:sp>
      <p:sp>
        <p:nvSpPr>
          <p:cNvPr id="3" name="İçerik Yer Tutucusu 2"/>
          <p:cNvSpPr>
            <a:spLocks noGrp="1"/>
          </p:cNvSpPr>
          <p:nvPr>
            <p:ph idx="1"/>
          </p:nvPr>
        </p:nvSpPr>
        <p:spPr>
          <a:xfrm>
            <a:off x="1154954" y="2603500"/>
            <a:ext cx="8825659" cy="3954054"/>
          </a:xfrm>
        </p:spPr>
        <p:txBody>
          <a:bodyPr>
            <a:noAutofit/>
          </a:bodyPr>
          <a:lstStyle/>
          <a:p>
            <a:pPr>
              <a:lnSpc>
                <a:spcPct val="80000"/>
              </a:lnSpc>
            </a:pPr>
            <a:r>
              <a:rPr lang="tr-TR" altLang="tr-TR" sz="2800" dirty="0" smtClean="0">
                <a:solidFill>
                  <a:schemeClr val="tx2"/>
                </a:solidFill>
              </a:rPr>
              <a:t>KAMU HİZMETİNİN UNSURLARI</a:t>
            </a:r>
            <a:endParaRPr lang="tr-TR" altLang="tr-TR" sz="2800" dirty="0">
              <a:solidFill>
                <a:schemeClr val="tx2"/>
              </a:solidFill>
            </a:endParaRPr>
          </a:p>
          <a:p>
            <a:pPr>
              <a:lnSpc>
                <a:spcPct val="80000"/>
              </a:lnSpc>
            </a:pPr>
            <a:r>
              <a:rPr lang="tr-TR" altLang="tr-TR" sz="2800" dirty="0">
                <a:solidFill>
                  <a:srgbClr val="0000CC"/>
                </a:solidFill>
              </a:rPr>
              <a:t>“</a:t>
            </a:r>
            <a:r>
              <a:rPr lang="tr-TR" altLang="tr-TR" sz="2800" i="1" dirty="0">
                <a:solidFill>
                  <a:schemeClr val="accent5">
                    <a:lumMod val="50000"/>
                  </a:schemeClr>
                </a:solidFill>
              </a:rPr>
              <a:t>kamu yararı</a:t>
            </a:r>
            <a:r>
              <a:rPr lang="tr-TR" altLang="tr-TR" sz="2800" dirty="0">
                <a:solidFill>
                  <a:schemeClr val="accent5">
                    <a:lumMod val="50000"/>
                  </a:schemeClr>
                </a:solidFill>
              </a:rPr>
              <a:t>”, </a:t>
            </a:r>
          </a:p>
          <a:p>
            <a:pPr>
              <a:lnSpc>
                <a:spcPct val="80000"/>
              </a:lnSpc>
            </a:pPr>
            <a:r>
              <a:rPr lang="tr-TR" altLang="tr-TR" sz="2800" dirty="0">
                <a:solidFill>
                  <a:schemeClr val="accent5">
                    <a:lumMod val="50000"/>
                  </a:schemeClr>
                </a:solidFill>
              </a:rPr>
              <a:t>“</a:t>
            </a:r>
            <a:r>
              <a:rPr lang="tr-TR" altLang="tr-TR" sz="2800" i="1" dirty="0">
                <a:solidFill>
                  <a:schemeClr val="accent5">
                    <a:lumMod val="50000"/>
                  </a:schemeClr>
                </a:solidFill>
              </a:rPr>
              <a:t>kamu finansmanı</a:t>
            </a:r>
            <a:r>
              <a:rPr lang="tr-TR" altLang="tr-TR" sz="2800" dirty="0">
                <a:solidFill>
                  <a:schemeClr val="accent5">
                    <a:lumMod val="50000"/>
                  </a:schemeClr>
                </a:solidFill>
              </a:rPr>
              <a:t>”, </a:t>
            </a:r>
          </a:p>
          <a:p>
            <a:pPr>
              <a:lnSpc>
                <a:spcPct val="80000"/>
              </a:lnSpc>
            </a:pPr>
            <a:r>
              <a:rPr lang="tr-TR" altLang="tr-TR" sz="2800" dirty="0">
                <a:solidFill>
                  <a:schemeClr val="accent5">
                    <a:lumMod val="50000"/>
                  </a:schemeClr>
                </a:solidFill>
              </a:rPr>
              <a:t>“kamu yetkisi</a:t>
            </a:r>
          </a:p>
          <a:p>
            <a:pPr>
              <a:lnSpc>
                <a:spcPct val="80000"/>
              </a:lnSpc>
            </a:pPr>
            <a:r>
              <a:rPr lang="tr-TR" altLang="tr-TR" sz="2800" dirty="0">
                <a:solidFill>
                  <a:schemeClr val="accent5">
                    <a:lumMod val="50000"/>
                  </a:schemeClr>
                </a:solidFill>
              </a:rPr>
              <a:t>“</a:t>
            </a:r>
            <a:r>
              <a:rPr lang="tr-TR" altLang="tr-TR" sz="2800" i="1" dirty="0">
                <a:solidFill>
                  <a:schemeClr val="accent5">
                    <a:lumMod val="50000"/>
                  </a:schemeClr>
                </a:solidFill>
              </a:rPr>
              <a:t>kamunun denetimi ve gözetimi</a:t>
            </a:r>
            <a:r>
              <a:rPr lang="tr-TR" altLang="tr-TR" sz="2800" dirty="0">
                <a:solidFill>
                  <a:schemeClr val="accent5">
                    <a:lumMod val="50000"/>
                  </a:schemeClr>
                </a:solidFill>
              </a:rPr>
              <a:t>” </a:t>
            </a:r>
          </a:p>
          <a:p>
            <a:pPr>
              <a:lnSpc>
                <a:spcPct val="80000"/>
              </a:lnSpc>
            </a:pPr>
            <a:r>
              <a:rPr lang="tr-TR" altLang="tr-TR" sz="2800" dirty="0" smtClean="0">
                <a:solidFill>
                  <a:schemeClr val="accent1"/>
                </a:solidFill>
              </a:rPr>
              <a:t>Kamu </a:t>
            </a:r>
            <a:r>
              <a:rPr lang="tr-TR" altLang="tr-TR" sz="2800" dirty="0">
                <a:solidFill>
                  <a:schemeClr val="accent1"/>
                </a:solidFill>
              </a:rPr>
              <a:t>görevlilerini diğerlerinden ayıran en önemli faktör</a:t>
            </a:r>
            <a:r>
              <a:rPr lang="tr-TR" altLang="tr-TR" sz="2800" dirty="0">
                <a:solidFill>
                  <a:schemeClr val="tx2"/>
                </a:solidFill>
              </a:rPr>
              <a:t>, kamu yararını esas alan ve halka karşı sorumluluk taşıyan demokratik bir idarede çalışıyor </a:t>
            </a:r>
            <a:r>
              <a:rPr lang="tr-TR" altLang="tr-TR" sz="2800" dirty="0" smtClean="0">
                <a:solidFill>
                  <a:schemeClr val="tx2"/>
                </a:solidFill>
              </a:rPr>
              <a:t>olmaları.</a:t>
            </a:r>
            <a:endParaRPr lang="tr-TR" altLang="tr-TR" sz="2800" dirty="0">
              <a:solidFill>
                <a:schemeClr val="tx2"/>
              </a:solidFill>
            </a:endParaRPr>
          </a:p>
          <a:p>
            <a:endParaRPr lang="tr-TR" sz="2800" dirty="0"/>
          </a:p>
        </p:txBody>
      </p:sp>
    </p:spTree>
    <p:extLst>
      <p:ext uri="{BB962C8B-B14F-4D97-AF65-F5344CB8AC3E}">
        <p14:creationId xmlns:p14="http://schemas.microsoft.com/office/powerpoint/2010/main" val="42078962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ETİĞE BAĞLI KURUM KÜLTÜRÜ</a:t>
            </a:r>
            <a:endParaRPr lang="tr-TR" dirty="0"/>
          </a:p>
        </p:txBody>
      </p:sp>
      <p:sp>
        <p:nvSpPr>
          <p:cNvPr id="3" name="İçerik Yer Tutucusu 2"/>
          <p:cNvSpPr>
            <a:spLocks noGrp="1"/>
          </p:cNvSpPr>
          <p:nvPr>
            <p:ph idx="1"/>
          </p:nvPr>
        </p:nvSpPr>
        <p:spPr/>
        <p:txBody>
          <a:bodyPr/>
          <a:lstStyle/>
          <a:p>
            <a:pPr>
              <a:lnSpc>
                <a:spcPct val="90000"/>
              </a:lnSpc>
            </a:pPr>
            <a:r>
              <a:rPr lang="tr-TR" altLang="tr-TR" sz="2400" i="1" dirty="0">
                <a:solidFill>
                  <a:schemeClr val="tx2"/>
                </a:solidFill>
              </a:rPr>
              <a:t>etik düzenlemelerin </a:t>
            </a:r>
            <a:r>
              <a:rPr lang="tr-TR" altLang="tr-TR" sz="2400" i="1" dirty="0" smtClean="0">
                <a:solidFill>
                  <a:schemeClr val="tx2"/>
                </a:solidFill>
              </a:rPr>
              <a:t>amacı;  </a:t>
            </a:r>
            <a:r>
              <a:rPr lang="tr-TR" altLang="tr-TR" sz="2400" i="1" dirty="0">
                <a:solidFill>
                  <a:schemeClr val="tx2"/>
                </a:solidFill>
              </a:rPr>
              <a:t>etik davranış </a:t>
            </a:r>
            <a:r>
              <a:rPr lang="tr-TR" altLang="tr-TR" sz="2400" b="1" i="1" dirty="0">
                <a:solidFill>
                  <a:schemeClr val="tx2"/>
                </a:solidFill>
              </a:rPr>
              <a:t>ilkelerine </a:t>
            </a:r>
            <a:r>
              <a:rPr lang="tr-TR" altLang="tr-TR" sz="2400" b="1" i="1" dirty="0" smtClean="0">
                <a:solidFill>
                  <a:schemeClr val="tx2"/>
                </a:solidFill>
              </a:rPr>
              <a:t>bağlı VE saygılı </a:t>
            </a:r>
            <a:r>
              <a:rPr lang="tr-TR" altLang="tr-TR" sz="2400" i="1" dirty="0">
                <a:solidFill>
                  <a:schemeClr val="tx2"/>
                </a:solidFill>
              </a:rPr>
              <a:t>bir kurum oluşturmaktır</a:t>
            </a:r>
            <a:r>
              <a:rPr lang="tr-TR" altLang="tr-TR" sz="2400" dirty="0">
                <a:solidFill>
                  <a:schemeClr val="tx2"/>
                </a:solidFill>
              </a:rPr>
              <a:t>. </a:t>
            </a:r>
          </a:p>
          <a:p>
            <a:pPr>
              <a:lnSpc>
                <a:spcPct val="90000"/>
              </a:lnSpc>
            </a:pPr>
            <a:r>
              <a:rPr lang="tr-TR" altLang="tr-TR" sz="2400" dirty="0">
                <a:solidFill>
                  <a:schemeClr val="tx2"/>
                </a:solidFill>
              </a:rPr>
              <a:t>ETİK </a:t>
            </a:r>
            <a:r>
              <a:rPr lang="tr-TR" altLang="tr-TR" sz="2400" dirty="0" smtClean="0">
                <a:solidFill>
                  <a:schemeClr val="tx2"/>
                </a:solidFill>
              </a:rPr>
              <a:t>KARAR: </a:t>
            </a:r>
            <a:r>
              <a:rPr lang="tr-TR" altLang="tr-TR" sz="2400" dirty="0" smtClean="0">
                <a:solidFill>
                  <a:srgbClr val="0000CC"/>
                </a:solidFill>
              </a:rPr>
              <a:t>Kurumdaki </a:t>
            </a:r>
            <a:r>
              <a:rPr lang="tr-TR" altLang="tr-TR" sz="2400" dirty="0">
                <a:solidFill>
                  <a:srgbClr val="0000CC"/>
                </a:solidFill>
              </a:rPr>
              <a:t>kararların etik davranış ilkelerine uygun olarak </a:t>
            </a:r>
            <a:r>
              <a:rPr lang="tr-TR" altLang="tr-TR" sz="2400" dirty="0" smtClean="0">
                <a:solidFill>
                  <a:srgbClr val="0000CC"/>
                </a:solidFill>
              </a:rPr>
              <a:t>alınması,</a:t>
            </a:r>
          </a:p>
          <a:p>
            <a:pPr>
              <a:lnSpc>
                <a:spcPct val="90000"/>
              </a:lnSpc>
            </a:pPr>
            <a:r>
              <a:rPr lang="tr-TR" altLang="tr-TR" sz="2400" dirty="0">
                <a:solidFill>
                  <a:schemeClr val="tx2"/>
                </a:solidFill>
              </a:rPr>
              <a:t>ETİĞE DAYALI </a:t>
            </a:r>
            <a:r>
              <a:rPr lang="tr-TR" altLang="tr-TR" sz="2400" dirty="0" smtClean="0">
                <a:solidFill>
                  <a:schemeClr val="tx2"/>
                </a:solidFill>
              </a:rPr>
              <a:t>UYGULAMA : </a:t>
            </a:r>
            <a:r>
              <a:rPr lang="tr-TR" altLang="tr-TR" sz="2400" dirty="0" smtClean="0">
                <a:solidFill>
                  <a:schemeClr val="accent5">
                    <a:lumMod val="50000"/>
                  </a:schemeClr>
                </a:solidFill>
              </a:rPr>
              <a:t>Faaliyetlerin en üst seviyede </a:t>
            </a:r>
            <a:r>
              <a:rPr lang="tr-TR" altLang="tr-TR" sz="2400" dirty="0">
                <a:solidFill>
                  <a:srgbClr val="0000CC"/>
                </a:solidFill>
              </a:rPr>
              <a:t>kurumsal </a:t>
            </a:r>
            <a:r>
              <a:rPr lang="tr-TR" altLang="tr-TR" sz="2400" dirty="0" smtClean="0">
                <a:solidFill>
                  <a:srgbClr val="0000CC"/>
                </a:solidFill>
              </a:rPr>
              <a:t>etik, </a:t>
            </a:r>
            <a:r>
              <a:rPr lang="tr-TR" altLang="tr-TR" sz="2400" dirty="0">
                <a:solidFill>
                  <a:srgbClr val="0000CC"/>
                </a:solidFill>
              </a:rPr>
              <a:t>sorumluluk ve dürüstlük içinde </a:t>
            </a:r>
            <a:r>
              <a:rPr lang="tr-TR" altLang="tr-TR" sz="2400" dirty="0" smtClean="0">
                <a:solidFill>
                  <a:srgbClr val="0000CC"/>
                </a:solidFill>
              </a:rPr>
              <a:t>yürütülmesi,</a:t>
            </a:r>
          </a:p>
          <a:p>
            <a:pPr>
              <a:lnSpc>
                <a:spcPct val="90000"/>
              </a:lnSpc>
            </a:pPr>
            <a:r>
              <a:rPr lang="tr-TR" altLang="tr-TR" sz="2400" dirty="0" smtClean="0">
                <a:solidFill>
                  <a:schemeClr val="tx2"/>
                </a:solidFill>
              </a:rPr>
              <a:t>HALKIN </a:t>
            </a:r>
            <a:r>
              <a:rPr lang="tr-TR" altLang="tr-TR" sz="2400" dirty="0">
                <a:solidFill>
                  <a:schemeClr val="tx2"/>
                </a:solidFill>
              </a:rPr>
              <a:t>GÜVENİNİ </a:t>
            </a:r>
            <a:r>
              <a:rPr lang="tr-TR" altLang="tr-TR" sz="2400" dirty="0" smtClean="0">
                <a:solidFill>
                  <a:schemeClr val="tx2"/>
                </a:solidFill>
              </a:rPr>
              <a:t>KAZANMAK :</a:t>
            </a:r>
            <a:r>
              <a:rPr lang="tr-TR" altLang="tr-TR" sz="2400" dirty="0" smtClean="0">
                <a:solidFill>
                  <a:srgbClr val="0000CC"/>
                </a:solidFill>
              </a:rPr>
              <a:t> Halkın</a:t>
            </a:r>
            <a:r>
              <a:rPr lang="tr-TR" altLang="tr-TR" dirty="0" smtClean="0">
                <a:solidFill>
                  <a:srgbClr val="0000CC"/>
                </a:solidFill>
              </a:rPr>
              <a:t> </a:t>
            </a:r>
            <a:r>
              <a:rPr lang="tr-TR" altLang="tr-TR" dirty="0">
                <a:solidFill>
                  <a:srgbClr val="0000CC"/>
                </a:solidFill>
              </a:rPr>
              <a:t>güvenini kazanmış etik </a:t>
            </a:r>
            <a:r>
              <a:rPr lang="tr-TR" altLang="tr-TR" dirty="0" smtClean="0">
                <a:solidFill>
                  <a:srgbClr val="0000CC"/>
                </a:solidFill>
              </a:rPr>
              <a:t>uygulamaların varlığı.</a:t>
            </a:r>
            <a:endParaRPr lang="tr-TR" dirty="0"/>
          </a:p>
        </p:txBody>
      </p:sp>
    </p:spTree>
    <p:extLst>
      <p:ext uri="{BB962C8B-B14F-4D97-AF65-F5344CB8AC3E}">
        <p14:creationId xmlns:p14="http://schemas.microsoft.com/office/powerpoint/2010/main" val="1164223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ETİK YÖNETİM</a:t>
            </a:r>
            <a:endParaRPr lang="tr-TR" dirty="0"/>
          </a:p>
        </p:txBody>
      </p:sp>
      <p:sp>
        <p:nvSpPr>
          <p:cNvPr id="3" name="İçerik Yer Tutucusu 2"/>
          <p:cNvSpPr>
            <a:spLocks noGrp="1"/>
          </p:cNvSpPr>
          <p:nvPr>
            <p:ph idx="1"/>
          </p:nvPr>
        </p:nvSpPr>
        <p:spPr/>
        <p:txBody>
          <a:bodyPr>
            <a:normAutofit/>
          </a:bodyPr>
          <a:lstStyle/>
          <a:p>
            <a:pPr>
              <a:buFontTx/>
              <a:buChar char="o"/>
            </a:pPr>
            <a:r>
              <a:rPr lang="tr-TR" altLang="tr-TR" sz="2800" dirty="0">
                <a:solidFill>
                  <a:srgbClr val="CC0066"/>
                </a:solidFill>
              </a:rPr>
              <a:t>üst yönetimin temel </a:t>
            </a:r>
            <a:r>
              <a:rPr lang="tr-TR" altLang="tr-TR" sz="2800" dirty="0" smtClean="0">
                <a:solidFill>
                  <a:srgbClr val="CC0066"/>
                </a:solidFill>
              </a:rPr>
              <a:t>görevi; </a:t>
            </a:r>
            <a:r>
              <a:rPr lang="tr-TR" altLang="tr-TR" sz="2800" dirty="0">
                <a:solidFill>
                  <a:srgbClr val="CC0066"/>
                </a:solidFill>
              </a:rPr>
              <a:t>doğru işleri </a:t>
            </a:r>
            <a:r>
              <a:rPr lang="tr-TR" altLang="tr-TR" sz="2800" dirty="0" smtClean="0">
                <a:solidFill>
                  <a:srgbClr val="CC0066"/>
                </a:solidFill>
              </a:rPr>
              <a:t>yapmak VEYA yaptırmaktır</a:t>
            </a:r>
            <a:r>
              <a:rPr lang="tr-TR" altLang="tr-TR" sz="2800" dirty="0">
                <a:solidFill>
                  <a:srgbClr val="CC0066"/>
                </a:solidFill>
              </a:rPr>
              <a:t>.</a:t>
            </a:r>
          </a:p>
          <a:p>
            <a:pPr>
              <a:buFontTx/>
              <a:buChar char="o"/>
            </a:pPr>
            <a:r>
              <a:rPr lang="tr-TR" altLang="tr-TR" sz="2800" dirty="0" smtClean="0">
                <a:solidFill>
                  <a:srgbClr val="CC0066"/>
                </a:solidFill>
              </a:rPr>
              <a:t>Personelin görevi; </a:t>
            </a:r>
            <a:r>
              <a:rPr lang="tr-TR" altLang="tr-TR" sz="2800" dirty="0">
                <a:solidFill>
                  <a:srgbClr val="CC0066"/>
                </a:solidFill>
              </a:rPr>
              <a:t>işleri doğru yapmaktır.</a:t>
            </a:r>
          </a:p>
          <a:p>
            <a:endParaRPr lang="tr-TR" sz="2800" dirty="0"/>
          </a:p>
        </p:txBody>
      </p:sp>
    </p:spTree>
    <p:extLst>
      <p:ext uri="{BB962C8B-B14F-4D97-AF65-F5344CB8AC3E}">
        <p14:creationId xmlns:p14="http://schemas.microsoft.com/office/powerpoint/2010/main" val="32431527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HİZMET İÇİ EĞİTİM</a:t>
            </a:r>
            <a:endParaRPr lang="tr-TR" dirty="0"/>
          </a:p>
        </p:txBody>
      </p:sp>
      <p:sp>
        <p:nvSpPr>
          <p:cNvPr id="3" name="İçerik Yer Tutucusu 2"/>
          <p:cNvSpPr>
            <a:spLocks noGrp="1"/>
          </p:cNvSpPr>
          <p:nvPr>
            <p:ph idx="1"/>
          </p:nvPr>
        </p:nvSpPr>
        <p:spPr/>
        <p:txBody>
          <a:bodyPr/>
          <a:lstStyle/>
          <a:p>
            <a:pPr lvl="0"/>
            <a:endParaRPr lang="tr-TR" dirty="0"/>
          </a:p>
          <a:p>
            <a:pPr>
              <a:buFontTx/>
              <a:buChar char="o"/>
            </a:pPr>
            <a:r>
              <a:rPr lang="tr-TR" altLang="tr-TR" sz="2800" dirty="0">
                <a:solidFill>
                  <a:srgbClr val="CC0066"/>
                </a:solidFill>
              </a:rPr>
              <a:t>MESLEKİ YETERLİLİK EĞİTİMİ</a:t>
            </a:r>
          </a:p>
          <a:p>
            <a:pPr>
              <a:buFontTx/>
              <a:buChar char="o"/>
            </a:pPr>
            <a:r>
              <a:rPr lang="tr-TR" altLang="tr-TR" sz="2800" dirty="0">
                <a:solidFill>
                  <a:srgbClr val="CC0066"/>
                </a:solidFill>
              </a:rPr>
              <a:t>VİZYON/DÜŞÜNCE EĞİTİMİ</a:t>
            </a:r>
          </a:p>
          <a:p>
            <a:pPr>
              <a:buFontTx/>
              <a:buChar char="o"/>
            </a:pPr>
            <a:r>
              <a:rPr lang="tr-TR" altLang="tr-TR" sz="2800" dirty="0">
                <a:solidFill>
                  <a:srgbClr val="CC0066"/>
                </a:solidFill>
              </a:rPr>
              <a:t>DEĞERLER VE İLKELER EĞİTİMİ: </a:t>
            </a:r>
            <a:r>
              <a:rPr lang="tr-TR" altLang="tr-TR" sz="2800" dirty="0" smtClean="0">
                <a:solidFill>
                  <a:srgbClr val="CC0066"/>
                </a:solidFill>
              </a:rPr>
              <a:t>(Etik eğitimi)</a:t>
            </a:r>
            <a:endParaRPr lang="tr-TR" altLang="tr-TR" sz="2800" dirty="0">
              <a:solidFill>
                <a:srgbClr val="CC0066"/>
              </a:solidFill>
            </a:endParaRPr>
          </a:p>
          <a:p>
            <a:pPr>
              <a:buFontTx/>
              <a:buChar char="o"/>
            </a:pPr>
            <a:r>
              <a:rPr lang="tr-TR" altLang="tr-TR" sz="2800" dirty="0">
                <a:solidFill>
                  <a:srgbClr val="CC0066"/>
                </a:solidFill>
              </a:rPr>
              <a:t>Bu üç </a:t>
            </a:r>
            <a:r>
              <a:rPr lang="tr-TR" altLang="tr-TR" sz="2800" dirty="0" smtClean="0">
                <a:solidFill>
                  <a:srgbClr val="CC0066"/>
                </a:solidFill>
              </a:rPr>
              <a:t>öge, </a:t>
            </a:r>
            <a:r>
              <a:rPr lang="tr-TR" altLang="tr-TR" sz="2800" dirty="0">
                <a:solidFill>
                  <a:srgbClr val="CC0066"/>
                </a:solidFill>
              </a:rPr>
              <a:t>çalışanları </a:t>
            </a:r>
            <a:r>
              <a:rPr lang="tr-TR" altLang="tr-TR" sz="2800" b="1" dirty="0">
                <a:solidFill>
                  <a:srgbClr val="CC0066"/>
                </a:solidFill>
              </a:rPr>
              <a:t>bir bütün haline getirir. </a:t>
            </a:r>
            <a:endParaRPr lang="tr-TR" altLang="tr-TR" sz="2800" dirty="0" smtClean="0">
              <a:solidFill>
                <a:srgbClr val="CC0066"/>
              </a:solidFill>
            </a:endParaRPr>
          </a:p>
          <a:p>
            <a:pPr>
              <a:buFontTx/>
              <a:buChar char="o"/>
            </a:pPr>
            <a:endParaRPr lang="tr-TR" altLang="tr-TR" dirty="0">
              <a:solidFill>
                <a:srgbClr val="CC0066"/>
              </a:solidFill>
            </a:endParaRPr>
          </a:p>
          <a:p>
            <a:pPr marL="0" lvl="0" indent="0" defTabSz="914400">
              <a:spcBef>
                <a:spcPts val="0"/>
              </a:spcBef>
              <a:buClrTx/>
              <a:buSzTx/>
              <a:buNone/>
            </a:pPr>
            <a:endParaRPr lang="tr-TR" kern="0" dirty="0">
              <a:solidFill>
                <a:sysClr val="windowText" lastClr="000000"/>
              </a:solidFill>
            </a:endParaRPr>
          </a:p>
        </p:txBody>
      </p:sp>
    </p:spTree>
    <p:extLst>
      <p:ext uri="{BB962C8B-B14F-4D97-AF65-F5344CB8AC3E}">
        <p14:creationId xmlns:p14="http://schemas.microsoft.com/office/powerpoint/2010/main" val="3922763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chemeClr val="accent2">
                    <a:lumMod val="75000"/>
                  </a:schemeClr>
                </a:solidFill>
              </a:rPr>
              <a:t/>
            </a:r>
            <a:br>
              <a:rPr lang="tr-TR" b="1" dirty="0" smtClean="0">
                <a:solidFill>
                  <a:schemeClr val="accent2">
                    <a:lumMod val="75000"/>
                  </a:schemeClr>
                </a:solidFill>
              </a:rPr>
            </a:br>
            <a:r>
              <a:rPr lang="tr-TR" b="1" dirty="0" smtClean="0">
                <a:solidFill>
                  <a:schemeClr val="accent2">
                    <a:lumMod val="75000"/>
                  </a:schemeClr>
                </a:solidFill>
              </a:rPr>
              <a:t>AHLAK </a:t>
            </a:r>
            <a:r>
              <a:rPr lang="tr-TR" b="1" dirty="0">
                <a:solidFill>
                  <a:schemeClr val="accent2">
                    <a:lumMod val="75000"/>
                  </a:schemeClr>
                </a:solidFill>
              </a:rPr>
              <a:t>NEDİR)</a:t>
            </a:r>
            <a:br>
              <a:rPr lang="tr-TR" b="1" dirty="0">
                <a:solidFill>
                  <a:schemeClr val="accent2">
                    <a:lumMod val="75000"/>
                  </a:schemeClr>
                </a:solidFill>
              </a:rPr>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a:t>
            </a:r>
            <a:r>
              <a:rPr lang="tr-TR" dirty="0"/>
              <a:t>Bir toplum içinde </a:t>
            </a:r>
            <a:r>
              <a:rPr lang="tr-TR" dirty="0">
                <a:solidFill>
                  <a:srgbClr val="FF0000"/>
                </a:solidFill>
              </a:rPr>
              <a:t>kişilerin uymak zorunda oldukları davranış biçimleri ve kurallar</a:t>
            </a:r>
            <a:r>
              <a:rPr lang="tr-TR" dirty="0"/>
              <a:t>»</a:t>
            </a:r>
            <a:endParaRPr lang="tr-TR" b="1" dirty="0"/>
          </a:p>
          <a:p>
            <a:r>
              <a:rPr lang="tr-TR" dirty="0"/>
              <a:t>Ahlak, </a:t>
            </a:r>
            <a:r>
              <a:rPr lang="tr-TR" dirty="0" smtClean="0"/>
              <a:t>birey </a:t>
            </a:r>
            <a:r>
              <a:rPr lang="tr-TR" dirty="0"/>
              <a:t>olarak </a:t>
            </a:r>
            <a:r>
              <a:rPr lang="tr-TR" dirty="0">
                <a:solidFill>
                  <a:srgbClr val="FF0000"/>
                </a:solidFill>
              </a:rPr>
              <a:t>insanla ilgilidir</a:t>
            </a:r>
            <a:r>
              <a:rPr lang="tr-TR" dirty="0"/>
              <a:t>: </a:t>
            </a:r>
            <a:r>
              <a:rPr lang="tr-TR" dirty="0" smtClean="0"/>
              <a:t>İNSANIN;</a:t>
            </a:r>
            <a:endParaRPr lang="tr-TR" dirty="0" smtClean="0"/>
          </a:p>
          <a:p>
            <a:r>
              <a:rPr lang="tr-TR" dirty="0" smtClean="0">
                <a:solidFill>
                  <a:srgbClr val="FF0000"/>
                </a:solidFill>
              </a:rPr>
              <a:t>karakteri</a:t>
            </a:r>
            <a:r>
              <a:rPr lang="tr-TR" dirty="0"/>
              <a:t>, </a:t>
            </a:r>
            <a:endParaRPr lang="tr-TR" dirty="0" smtClean="0"/>
          </a:p>
          <a:p>
            <a:r>
              <a:rPr lang="tr-TR" dirty="0" smtClean="0"/>
              <a:t>faaliyetleri</a:t>
            </a:r>
            <a:r>
              <a:rPr lang="tr-TR" dirty="0"/>
              <a:t>, </a:t>
            </a:r>
            <a:endParaRPr lang="tr-TR" dirty="0" smtClean="0"/>
          </a:p>
          <a:p>
            <a:r>
              <a:rPr lang="tr-TR" dirty="0" smtClean="0">
                <a:solidFill>
                  <a:srgbClr val="FF0000"/>
                </a:solidFill>
              </a:rPr>
              <a:t>değerleri</a:t>
            </a:r>
            <a:r>
              <a:rPr lang="tr-TR" dirty="0">
                <a:solidFill>
                  <a:srgbClr val="FF0000"/>
                </a:solidFill>
              </a:rPr>
              <a:t>, </a:t>
            </a:r>
            <a:endParaRPr lang="tr-TR" dirty="0" smtClean="0">
              <a:solidFill>
                <a:srgbClr val="FF0000"/>
              </a:solidFill>
            </a:endParaRPr>
          </a:p>
          <a:p>
            <a:r>
              <a:rPr lang="tr-TR" dirty="0" smtClean="0"/>
              <a:t>Var olanla </a:t>
            </a:r>
            <a:r>
              <a:rPr lang="tr-TR" dirty="0"/>
              <a:t>ilişkileri</a:t>
            </a:r>
            <a:r>
              <a:rPr lang="tr-TR" dirty="0" smtClean="0"/>
              <a:t>.</a:t>
            </a:r>
          </a:p>
          <a:p>
            <a:r>
              <a:rPr lang="tr-TR" dirty="0" smtClean="0"/>
              <a:t>Yani</a:t>
            </a:r>
            <a:r>
              <a:rPr lang="tr-TR" dirty="0"/>
              <a:t>; ahlak, bireyin hayatının </a:t>
            </a:r>
            <a:r>
              <a:rPr lang="tr-TR" dirty="0" smtClean="0">
                <a:solidFill>
                  <a:schemeClr val="accent2">
                    <a:lumMod val="75000"/>
                  </a:schemeClr>
                </a:solidFill>
              </a:rPr>
              <a:t>amacının</a:t>
            </a:r>
            <a:r>
              <a:rPr lang="tr-TR" dirty="0" smtClean="0"/>
              <a:t> ne </a:t>
            </a:r>
            <a:r>
              <a:rPr lang="tr-TR" dirty="0"/>
              <a:t>olması gerektiğini </a:t>
            </a:r>
            <a:r>
              <a:rPr lang="tr-TR" dirty="0" smtClean="0"/>
              <a:t>belirleyen, </a:t>
            </a:r>
            <a:r>
              <a:rPr lang="tr-TR" dirty="0"/>
              <a:t>bu </a:t>
            </a:r>
            <a:r>
              <a:rPr lang="tr-TR" dirty="0" smtClean="0"/>
              <a:t>amaca ulaşmak için </a:t>
            </a:r>
            <a:r>
              <a:rPr lang="tr-TR" dirty="0">
                <a:solidFill>
                  <a:schemeClr val="accent2">
                    <a:lumMod val="75000"/>
                  </a:schemeClr>
                </a:solidFill>
              </a:rPr>
              <a:t>nasıl bir </a:t>
            </a:r>
            <a:r>
              <a:rPr lang="tr-TR" dirty="0" smtClean="0">
                <a:solidFill>
                  <a:schemeClr val="accent2">
                    <a:lumMod val="75000"/>
                  </a:schemeClr>
                </a:solidFill>
              </a:rPr>
              <a:t>yol izlemesi </a:t>
            </a:r>
            <a:r>
              <a:rPr lang="tr-TR" dirty="0" smtClean="0"/>
              <a:t>gerektiğini </a:t>
            </a:r>
            <a:r>
              <a:rPr lang="tr-TR" dirty="0"/>
              <a:t>gösteren, faaliyetleri sırasında yapmak zorunda kalacağı tercihlerde kendisine rehberlik edecek değerler hiyerarşisini ve prensipleri nasıl elde </a:t>
            </a:r>
            <a:r>
              <a:rPr lang="tr-TR" dirty="0">
                <a:solidFill>
                  <a:schemeClr val="accent2">
                    <a:lumMod val="75000"/>
                  </a:schemeClr>
                </a:solidFill>
              </a:rPr>
              <a:t>edeceğini gösteren bir sistemdir</a:t>
            </a:r>
            <a:r>
              <a:rPr lang="tr-TR" dirty="0" smtClean="0"/>
              <a:t>. </a:t>
            </a:r>
            <a:r>
              <a:rPr lang="tr-TR" dirty="0"/>
              <a:t/>
            </a:r>
            <a:br>
              <a:rPr lang="tr-TR" dirty="0"/>
            </a:br>
            <a:r>
              <a:rPr lang="tr-TR" dirty="0" smtClean="0">
                <a:solidFill>
                  <a:schemeClr val="accent2">
                    <a:lumMod val="75000"/>
                  </a:schemeClr>
                </a:solidFill>
              </a:rPr>
              <a:t>Kaynak</a:t>
            </a:r>
            <a:r>
              <a:rPr lang="tr-TR" dirty="0">
                <a:solidFill>
                  <a:schemeClr val="accent2">
                    <a:lumMod val="75000"/>
                  </a:schemeClr>
                </a:solidFill>
              </a:rPr>
              <a:t>: </a:t>
            </a:r>
            <a:r>
              <a:rPr lang="tr-TR" dirty="0">
                <a:solidFill>
                  <a:schemeClr val="accent2">
                    <a:lumMod val="75000"/>
                  </a:schemeClr>
                </a:solidFill>
                <a:hlinkClick r:id="rId2"/>
              </a:rPr>
              <a:t>http://www.dersimiz.com/belirligun-243-Felsefenin-Dallari.html</a:t>
            </a:r>
            <a:endParaRPr lang="tr-TR" dirty="0">
              <a:solidFill>
                <a:schemeClr val="accent2">
                  <a:lumMod val="75000"/>
                </a:schemeClr>
              </a:solidFill>
            </a:endParaRPr>
          </a:p>
        </p:txBody>
      </p:sp>
    </p:spTree>
    <p:extLst>
      <p:ext uri="{BB962C8B-B14F-4D97-AF65-F5344CB8AC3E}">
        <p14:creationId xmlns:p14="http://schemas.microsoft.com/office/powerpoint/2010/main" val="40519602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713232"/>
            <a:ext cx="8761413" cy="1243584"/>
          </a:xfrm>
        </p:spPr>
        <p:txBody>
          <a:bodyPr/>
          <a:lstStyle/>
          <a:p>
            <a:pPr algn="ctr"/>
            <a:r>
              <a:rPr lang="tr-TR" dirty="0" smtClean="0"/>
              <a:t>TEKİRDAĞ BÜYÜKŞEHİ BELEDİYESİNİN İLKELERİ</a:t>
            </a:r>
            <a:endParaRPr lang="tr-TR" dirty="0"/>
          </a:p>
        </p:txBody>
      </p:sp>
      <p:sp>
        <p:nvSpPr>
          <p:cNvPr id="3" name="İçerik Yer Tutucusu 2"/>
          <p:cNvSpPr>
            <a:spLocks noGrp="1"/>
          </p:cNvSpPr>
          <p:nvPr>
            <p:ph idx="1"/>
          </p:nvPr>
        </p:nvSpPr>
        <p:spPr>
          <a:xfrm>
            <a:off x="1154954" y="2386584"/>
            <a:ext cx="9644110" cy="4297680"/>
          </a:xfrm>
        </p:spPr>
        <p:txBody>
          <a:bodyPr>
            <a:normAutofit fontScale="77500" lnSpcReduction="20000"/>
          </a:bodyPr>
          <a:lstStyle/>
          <a:p>
            <a:r>
              <a:rPr lang="tr-TR" sz="3200" dirty="0"/>
              <a:t>Cumhuriyetin değer ve ilkelerine bağlı </a:t>
            </a:r>
          </a:p>
          <a:p>
            <a:r>
              <a:rPr lang="tr-TR" sz="3200" dirty="0"/>
              <a:t>Kaliteli ve vatandaş odaklı hizmet sunma </a:t>
            </a:r>
          </a:p>
          <a:p>
            <a:r>
              <a:rPr lang="tr-TR" sz="3200" dirty="0"/>
              <a:t>Güler yüzlü, yapıcı ve çözüm odaklı yaklaşım </a:t>
            </a:r>
          </a:p>
          <a:p>
            <a:r>
              <a:rPr lang="tr-TR" sz="3200" dirty="0"/>
              <a:t>Çevreye, insana, kültürel değerlere ve tarihi dokuya saygı </a:t>
            </a:r>
          </a:p>
          <a:p>
            <a:r>
              <a:rPr lang="tr-TR" sz="3200" dirty="0"/>
              <a:t>Sosyal, adil, şeffaf, katılımcı ve demokratik belediyecilik </a:t>
            </a:r>
          </a:p>
          <a:p>
            <a:r>
              <a:rPr lang="tr-TR" sz="3200" dirty="0"/>
              <a:t>Etkili, verimli ve sürdürebilir kaynak kullanımı </a:t>
            </a:r>
          </a:p>
          <a:p>
            <a:r>
              <a:rPr lang="tr-TR" sz="3200" dirty="0"/>
              <a:t>Yeniliğe ve gelişime açıklık </a:t>
            </a:r>
          </a:p>
          <a:p>
            <a:r>
              <a:rPr lang="tr-TR" sz="3200" dirty="0"/>
              <a:t>Toplumsal sorumluluk </a:t>
            </a:r>
          </a:p>
          <a:p>
            <a:r>
              <a:rPr lang="tr-TR" sz="3200" dirty="0"/>
              <a:t>Kamusal yararı öne çıkarma </a:t>
            </a:r>
          </a:p>
          <a:p>
            <a:r>
              <a:rPr lang="tr-TR" sz="3200" dirty="0"/>
              <a:t>Kentlilik bilinci</a:t>
            </a:r>
            <a:endParaRPr lang="tr-TR" dirty="0"/>
          </a:p>
        </p:txBody>
      </p:sp>
    </p:spTree>
    <p:extLst>
      <p:ext uri="{BB962C8B-B14F-4D97-AF65-F5344CB8AC3E}">
        <p14:creationId xmlns:p14="http://schemas.microsoft.com/office/powerpoint/2010/main" val="41525974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ETİK SÖZLEŞMESİ</a:t>
            </a:r>
            <a:endParaRPr lang="tr-TR" dirty="0"/>
          </a:p>
        </p:txBody>
      </p:sp>
      <p:sp>
        <p:nvSpPr>
          <p:cNvPr id="3" name="İçerik Yer Tutucusu 2"/>
          <p:cNvSpPr>
            <a:spLocks noGrp="1"/>
          </p:cNvSpPr>
          <p:nvPr>
            <p:ph idx="1"/>
          </p:nvPr>
        </p:nvSpPr>
        <p:spPr>
          <a:xfrm>
            <a:off x="722376" y="2368296"/>
            <a:ext cx="10844784" cy="4416552"/>
          </a:xfrm>
        </p:spPr>
        <p:txBody>
          <a:bodyPr/>
          <a:lstStyle/>
          <a:p>
            <a:pPr>
              <a:lnSpc>
                <a:spcPct val="80000"/>
              </a:lnSpc>
            </a:pPr>
            <a:r>
              <a:rPr lang="tr-TR" altLang="tr-TR" sz="2800" dirty="0" smtClean="0">
                <a:solidFill>
                  <a:srgbClr val="CC0066"/>
                </a:solidFill>
              </a:rPr>
              <a:t>Kamu </a:t>
            </a:r>
            <a:r>
              <a:rPr lang="tr-TR" altLang="tr-TR" sz="2800" dirty="0">
                <a:solidFill>
                  <a:srgbClr val="CC0066"/>
                </a:solidFill>
              </a:rPr>
              <a:t>Görevlileri Etik Sözleşmesinin ilk iki </a:t>
            </a:r>
            <a:r>
              <a:rPr lang="tr-TR" altLang="tr-TR" sz="2800" dirty="0" smtClean="0">
                <a:solidFill>
                  <a:srgbClr val="CC0066"/>
                </a:solidFill>
              </a:rPr>
              <a:t>maddesi (Toplam 7 madde): </a:t>
            </a:r>
            <a:endParaRPr lang="tr-TR" altLang="tr-TR" sz="2800" dirty="0">
              <a:solidFill>
                <a:srgbClr val="CC0066"/>
              </a:solidFill>
            </a:endParaRPr>
          </a:p>
          <a:p>
            <a:pPr>
              <a:lnSpc>
                <a:spcPct val="80000"/>
              </a:lnSpc>
            </a:pPr>
            <a:r>
              <a:rPr lang="tr-TR" altLang="tr-TR" sz="2800" dirty="0">
                <a:solidFill>
                  <a:schemeClr val="tx1"/>
                </a:solidFill>
              </a:rPr>
              <a:t>“ </a:t>
            </a:r>
            <a:r>
              <a:rPr lang="tr-TR" altLang="tr-TR" sz="2800" b="1" dirty="0">
                <a:solidFill>
                  <a:schemeClr val="tx1"/>
                </a:solidFill>
              </a:rPr>
              <a:t>Kamu hizmetinin her türlü özel çıkarın üzerinde olduğu ve kamu görevlisinin halkın hizmetinde bulunduğu bilinç ve anlayışıyla;</a:t>
            </a:r>
          </a:p>
          <a:p>
            <a:pPr>
              <a:lnSpc>
                <a:spcPct val="80000"/>
              </a:lnSpc>
            </a:pPr>
            <a:r>
              <a:rPr lang="tr-TR" altLang="tr-TR" sz="2800" b="1" dirty="0">
                <a:solidFill>
                  <a:schemeClr val="tx1"/>
                </a:solidFill>
              </a:rPr>
              <a:t>- Halkın günlük yaşamını kolaylaştırmak, ihtiyaçlarını en etkin, hızlı ve verimli biçimde karşılamak, hizmet kalitesini yükseltmek ve toplumun memnuniyetini artırmak için çalışmayı,</a:t>
            </a:r>
          </a:p>
          <a:p>
            <a:pPr>
              <a:lnSpc>
                <a:spcPct val="80000"/>
              </a:lnSpc>
            </a:pPr>
            <a:r>
              <a:rPr lang="tr-TR" altLang="tr-TR" sz="2800" b="1" dirty="0">
                <a:solidFill>
                  <a:schemeClr val="tx1"/>
                </a:solidFill>
              </a:rPr>
              <a:t>- Görevimi insan haklarına saygı, saydamlık, katılımcılık, dürüstlük, hesap verebilirlik, kamu yararını gözetme ve hukukun üstünlüğü ilkeleri doğrultusunda yerine getirmeyi</a:t>
            </a:r>
            <a:r>
              <a:rPr lang="tr-TR" altLang="tr-TR" sz="2800" b="1" dirty="0" smtClean="0">
                <a:solidFill>
                  <a:schemeClr val="tx1"/>
                </a:solidFill>
              </a:rPr>
              <a:t>…</a:t>
            </a:r>
          </a:p>
          <a:p>
            <a:pPr>
              <a:lnSpc>
                <a:spcPct val="80000"/>
              </a:lnSpc>
            </a:pPr>
            <a:r>
              <a:rPr lang="tr-TR" altLang="tr-TR" sz="2800" b="1" dirty="0" smtClean="0">
                <a:solidFill>
                  <a:schemeClr val="tx1"/>
                </a:solidFill>
              </a:rPr>
              <a:t>taahhüt </a:t>
            </a:r>
            <a:r>
              <a:rPr lang="tr-TR" altLang="tr-TR" sz="2800" b="1" dirty="0">
                <a:solidFill>
                  <a:schemeClr val="tx1"/>
                </a:solidFill>
              </a:rPr>
              <a:t>ederim</a:t>
            </a:r>
            <a:r>
              <a:rPr lang="tr-TR" altLang="tr-TR" sz="2800" dirty="0">
                <a:solidFill>
                  <a:schemeClr val="tx1"/>
                </a:solidFill>
              </a:rPr>
              <a:t>.”</a:t>
            </a:r>
          </a:p>
          <a:p>
            <a:endParaRPr lang="tr-TR" dirty="0"/>
          </a:p>
        </p:txBody>
      </p:sp>
    </p:spTree>
    <p:extLst>
      <p:ext uri="{BB962C8B-B14F-4D97-AF65-F5344CB8AC3E}">
        <p14:creationId xmlns:p14="http://schemas.microsoft.com/office/powerpoint/2010/main" val="42573972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sz="2000" dirty="0" smtClean="0">
                <a:solidFill>
                  <a:schemeClr val="bg1"/>
                </a:solidFill>
              </a:rPr>
              <a:t/>
            </a:r>
            <a:br>
              <a:rPr lang="tr-TR" altLang="tr-TR" sz="2000" dirty="0" smtClean="0">
                <a:solidFill>
                  <a:schemeClr val="bg1"/>
                </a:solidFill>
              </a:rPr>
            </a:br>
            <a:r>
              <a:rPr lang="tr-TR" altLang="tr-TR" sz="2000" dirty="0" smtClean="0">
                <a:solidFill>
                  <a:schemeClr val="bg1"/>
                </a:solidFill>
              </a:rPr>
              <a:t>ETİKLE </a:t>
            </a:r>
            <a:r>
              <a:rPr lang="tr-TR" altLang="tr-TR" sz="2000" dirty="0">
                <a:solidFill>
                  <a:schemeClr val="bg1"/>
                </a:solidFill>
              </a:rPr>
              <a:t>İLGİLİ </a:t>
            </a:r>
            <a:r>
              <a:rPr lang="tr-TR" altLang="tr-TR" sz="2000" dirty="0" smtClean="0">
                <a:solidFill>
                  <a:schemeClr val="bg1"/>
                </a:solidFill>
              </a:rPr>
              <a:t>BAŞLICA YASAL DÜZENLEMELER</a:t>
            </a:r>
            <a:r>
              <a:rPr lang="tr-TR" sz="2000" dirty="0">
                <a:solidFill>
                  <a:schemeClr val="bg1"/>
                </a:solidFill>
              </a:rPr>
              <a:t/>
            </a:r>
            <a:br>
              <a:rPr lang="tr-TR" sz="2000" dirty="0">
                <a:solidFill>
                  <a:schemeClr val="bg1"/>
                </a:solidFill>
              </a:rPr>
            </a:br>
            <a:endParaRPr lang="tr-TR" sz="2000" dirty="0">
              <a:solidFill>
                <a:schemeClr val="bg1"/>
              </a:solidFill>
            </a:endParaRPr>
          </a:p>
        </p:txBody>
      </p:sp>
      <p:sp>
        <p:nvSpPr>
          <p:cNvPr id="3" name="İçerik Yer Tutucusu 2"/>
          <p:cNvSpPr>
            <a:spLocks noGrp="1"/>
          </p:cNvSpPr>
          <p:nvPr>
            <p:ph idx="1"/>
          </p:nvPr>
        </p:nvSpPr>
        <p:spPr>
          <a:xfrm>
            <a:off x="1154954" y="2412273"/>
            <a:ext cx="8825659" cy="4188823"/>
          </a:xfrm>
        </p:spPr>
        <p:txBody>
          <a:bodyPr>
            <a:normAutofit/>
          </a:bodyPr>
          <a:lstStyle/>
          <a:p>
            <a:pPr>
              <a:buFontTx/>
              <a:buChar char="o"/>
            </a:pPr>
            <a:r>
              <a:rPr lang="tr-TR" altLang="tr-TR" sz="2800" dirty="0">
                <a:solidFill>
                  <a:srgbClr val="FF0000"/>
                </a:solidFill>
              </a:rPr>
              <a:t>5176 sayılı Kamu Görevlileri Etik Kurulu </a:t>
            </a:r>
            <a:r>
              <a:rPr lang="tr-TR" altLang="tr-TR" sz="2800" dirty="0" err="1">
                <a:solidFill>
                  <a:srgbClr val="FF0000"/>
                </a:solidFill>
              </a:rPr>
              <a:t>Kur.Hak.Kanun</a:t>
            </a:r>
            <a:r>
              <a:rPr lang="tr-TR" altLang="tr-TR" sz="2800" dirty="0">
                <a:solidFill>
                  <a:srgbClr val="FF0000"/>
                </a:solidFill>
              </a:rPr>
              <a:t>(25.05.2004)</a:t>
            </a:r>
          </a:p>
          <a:p>
            <a:pPr>
              <a:buFontTx/>
              <a:buChar char="o"/>
            </a:pPr>
            <a:r>
              <a:rPr lang="tr-TR" altLang="tr-TR" sz="2800" dirty="0">
                <a:solidFill>
                  <a:srgbClr val="FF0000"/>
                </a:solidFill>
              </a:rPr>
              <a:t>Kamu Görevlileri Etik Davranış İlkeleri Yönetmeliği(13 Nisan 2005).</a:t>
            </a:r>
          </a:p>
          <a:p>
            <a:pPr>
              <a:buFontTx/>
              <a:buChar char="o"/>
            </a:pPr>
            <a:r>
              <a:rPr lang="tr-TR" altLang="tr-TR" sz="2800" dirty="0">
                <a:solidFill>
                  <a:srgbClr val="FF0000"/>
                </a:solidFill>
              </a:rPr>
              <a:t>657 Sayılı Devlet Memurları Kanunu,</a:t>
            </a:r>
          </a:p>
          <a:p>
            <a:pPr>
              <a:buFontTx/>
              <a:buChar char="o"/>
            </a:pPr>
            <a:r>
              <a:rPr lang="tr-TR" altLang="tr-TR" sz="2800" dirty="0">
                <a:solidFill>
                  <a:srgbClr val="FF0000"/>
                </a:solidFill>
              </a:rPr>
              <a:t>5237 sayılı Türk Ceza Kanunu(247-266),</a:t>
            </a:r>
          </a:p>
          <a:p>
            <a:pPr>
              <a:buFontTx/>
              <a:buChar char="o"/>
            </a:pPr>
            <a:r>
              <a:rPr lang="tr-TR" altLang="tr-TR" sz="2800" dirty="0">
                <a:solidFill>
                  <a:srgbClr val="FF0000"/>
                </a:solidFill>
              </a:rPr>
              <a:t>3628 sayılı Mal Bildiriminde Bulunulması, Rüşvet ve Yolsuzluklarla Mücadele Kanunu</a:t>
            </a:r>
            <a:endParaRPr lang="tr-TR" sz="2800" dirty="0"/>
          </a:p>
        </p:txBody>
      </p:sp>
    </p:spTree>
    <p:extLst>
      <p:ext uri="{BB962C8B-B14F-4D97-AF65-F5344CB8AC3E}">
        <p14:creationId xmlns:p14="http://schemas.microsoft.com/office/powerpoint/2010/main" val="38481260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sz="4000" smtClean="0"/>
              <a:t>TEŞEKKÜRLER.</a:t>
            </a:r>
            <a:endParaRPr lang="tr-TR" sz="4000" dirty="0"/>
          </a:p>
        </p:txBody>
      </p:sp>
    </p:spTree>
    <p:extLst>
      <p:ext uri="{BB962C8B-B14F-4D97-AF65-F5344CB8AC3E}">
        <p14:creationId xmlns:p14="http://schemas.microsoft.com/office/powerpoint/2010/main" val="2628793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ETİK-AHLAK İLİŞKİSİ</a:t>
            </a:r>
            <a:endParaRPr lang="tr-TR" dirty="0"/>
          </a:p>
        </p:txBody>
      </p:sp>
      <p:sp>
        <p:nvSpPr>
          <p:cNvPr id="3" name="İçerik Yer Tutucusu 2"/>
          <p:cNvSpPr>
            <a:spLocks noGrp="1"/>
          </p:cNvSpPr>
          <p:nvPr>
            <p:ph idx="1"/>
          </p:nvPr>
        </p:nvSpPr>
        <p:spPr>
          <a:xfrm>
            <a:off x="1154954" y="2342605"/>
            <a:ext cx="9878806" cy="4371703"/>
          </a:xfrm>
        </p:spPr>
        <p:txBody>
          <a:bodyPr>
            <a:normAutofit/>
          </a:bodyPr>
          <a:lstStyle/>
          <a:p>
            <a:pPr>
              <a:lnSpc>
                <a:spcPct val="80000"/>
              </a:lnSpc>
              <a:buFontTx/>
              <a:buChar char="o"/>
            </a:pPr>
            <a:r>
              <a:rPr lang="tr-TR" altLang="tr-TR" dirty="0" smtClean="0">
                <a:solidFill>
                  <a:srgbClr val="0000CC"/>
                </a:solidFill>
              </a:rPr>
              <a:t>ETİK </a:t>
            </a:r>
            <a:r>
              <a:rPr lang="tr-TR" altLang="tr-TR" dirty="0">
                <a:solidFill>
                  <a:srgbClr val="0000CC"/>
                </a:solidFill>
              </a:rPr>
              <a:t>(</a:t>
            </a:r>
            <a:r>
              <a:rPr lang="tr-TR" altLang="tr-TR" dirty="0" err="1">
                <a:solidFill>
                  <a:srgbClr val="0000CC"/>
                </a:solidFill>
              </a:rPr>
              <a:t>ethos</a:t>
            </a:r>
            <a:r>
              <a:rPr lang="tr-TR" altLang="tr-TR" dirty="0">
                <a:solidFill>
                  <a:srgbClr val="0000CC"/>
                </a:solidFill>
              </a:rPr>
              <a:t>)</a:t>
            </a:r>
          </a:p>
          <a:p>
            <a:pPr>
              <a:lnSpc>
                <a:spcPct val="80000"/>
              </a:lnSpc>
              <a:buFontTx/>
              <a:buChar char="o"/>
            </a:pPr>
            <a:r>
              <a:rPr lang="tr-TR" dirty="0" smtClean="0">
                <a:solidFill>
                  <a:srgbClr val="FF0000"/>
                </a:solidFill>
              </a:rPr>
              <a:t>Doğruyla </a:t>
            </a:r>
            <a:r>
              <a:rPr lang="tr-TR" dirty="0">
                <a:solidFill>
                  <a:srgbClr val="FF0000"/>
                </a:solidFill>
              </a:rPr>
              <a:t>yanlışı</a:t>
            </a:r>
            <a:r>
              <a:rPr lang="tr-TR" dirty="0"/>
              <a:t>, </a:t>
            </a:r>
            <a:endParaRPr lang="tr-TR" dirty="0" smtClean="0"/>
          </a:p>
          <a:p>
            <a:pPr>
              <a:lnSpc>
                <a:spcPct val="80000"/>
              </a:lnSpc>
              <a:buFontTx/>
              <a:buChar char="o"/>
            </a:pPr>
            <a:r>
              <a:rPr lang="tr-TR" dirty="0" smtClean="0"/>
              <a:t>haklı </a:t>
            </a:r>
            <a:r>
              <a:rPr lang="tr-TR" dirty="0"/>
              <a:t>ile haksızı, </a:t>
            </a:r>
            <a:endParaRPr lang="tr-TR" dirty="0" smtClean="0"/>
          </a:p>
          <a:p>
            <a:pPr>
              <a:lnSpc>
                <a:spcPct val="80000"/>
              </a:lnSpc>
              <a:buFontTx/>
              <a:buChar char="o"/>
            </a:pPr>
            <a:r>
              <a:rPr lang="tr-TR" dirty="0" smtClean="0">
                <a:solidFill>
                  <a:srgbClr val="FF0000"/>
                </a:solidFill>
              </a:rPr>
              <a:t>iyiyle </a:t>
            </a:r>
            <a:r>
              <a:rPr lang="tr-TR" dirty="0">
                <a:solidFill>
                  <a:srgbClr val="FF0000"/>
                </a:solidFill>
              </a:rPr>
              <a:t>kötüyü</a:t>
            </a:r>
            <a:r>
              <a:rPr lang="tr-TR" dirty="0"/>
              <a:t>, </a:t>
            </a:r>
            <a:endParaRPr lang="tr-TR" dirty="0" smtClean="0"/>
          </a:p>
          <a:p>
            <a:pPr>
              <a:lnSpc>
                <a:spcPct val="80000"/>
              </a:lnSpc>
              <a:buFontTx/>
              <a:buChar char="o"/>
            </a:pPr>
            <a:r>
              <a:rPr lang="tr-TR" dirty="0" smtClean="0"/>
              <a:t>adil </a:t>
            </a:r>
            <a:r>
              <a:rPr lang="tr-TR" dirty="0"/>
              <a:t>ile adil olmayanı </a:t>
            </a:r>
            <a:endParaRPr lang="tr-TR" dirty="0" smtClean="0"/>
          </a:p>
          <a:p>
            <a:pPr>
              <a:lnSpc>
                <a:spcPct val="80000"/>
              </a:lnSpc>
              <a:buFontTx/>
              <a:buChar char="o"/>
            </a:pPr>
            <a:r>
              <a:rPr lang="tr-TR" dirty="0" smtClean="0"/>
              <a:t>ayırt </a:t>
            </a:r>
            <a:r>
              <a:rPr lang="tr-TR" dirty="0"/>
              <a:t>etmek ve buna uygun davranış sergilemektir. </a:t>
            </a:r>
            <a:endParaRPr lang="tr-TR" dirty="0" smtClean="0"/>
          </a:p>
          <a:p>
            <a:pPr>
              <a:lnSpc>
                <a:spcPct val="80000"/>
              </a:lnSpc>
              <a:buFontTx/>
              <a:buChar char="o"/>
            </a:pPr>
            <a:r>
              <a:rPr lang="tr-TR" dirty="0" smtClean="0"/>
              <a:t>KISACA </a:t>
            </a:r>
            <a:r>
              <a:rPr lang="tr-TR" dirty="0">
                <a:solidFill>
                  <a:srgbClr val="FF0000"/>
                </a:solidFill>
              </a:rPr>
              <a:t>AHLAKİ </a:t>
            </a:r>
            <a:r>
              <a:rPr lang="tr-TR" dirty="0" smtClean="0">
                <a:solidFill>
                  <a:srgbClr val="FF0000"/>
                </a:solidFill>
              </a:rPr>
              <a:t>DEĞERLER</a:t>
            </a:r>
            <a:endParaRPr lang="tr-TR" altLang="tr-TR" dirty="0">
              <a:solidFill>
                <a:srgbClr val="0000CC"/>
              </a:solidFill>
            </a:endParaRPr>
          </a:p>
          <a:p>
            <a:pPr>
              <a:lnSpc>
                <a:spcPct val="80000"/>
              </a:lnSpc>
              <a:buFontTx/>
              <a:buChar char="o"/>
            </a:pPr>
            <a:r>
              <a:rPr lang="tr-TR" altLang="tr-TR" dirty="0" smtClean="0">
                <a:solidFill>
                  <a:schemeClr val="tx2"/>
                </a:solidFill>
              </a:rPr>
              <a:t>ETİK</a:t>
            </a:r>
            <a:r>
              <a:rPr lang="tr-TR" altLang="tr-TR" dirty="0">
                <a:solidFill>
                  <a:schemeClr val="tx2"/>
                </a:solidFill>
              </a:rPr>
              <a:t>, </a:t>
            </a:r>
            <a:r>
              <a:rPr lang="tr-TR" altLang="tr-TR" dirty="0" smtClean="0">
                <a:solidFill>
                  <a:schemeClr val="tx2"/>
                </a:solidFill>
              </a:rPr>
              <a:t>ahlakın temellerini inceleyen felsefenin bir dalıdır.</a:t>
            </a:r>
          </a:p>
          <a:p>
            <a:pPr>
              <a:lnSpc>
                <a:spcPct val="80000"/>
              </a:lnSpc>
              <a:buFontTx/>
              <a:buChar char="o"/>
            </a:pPr>
            <a:r>
              <a:rPr lang="tr-TR" altLang="tr-TR" dirty="0" smtClean="0">
                <a:solidFill>
                  <a:schemeClr val="tx2"/>
                </a:solidFill>
              </a:rPr>
              <a:t>ETİK</a:t>
            </a:r>
            <a:r>
              <a:rPr lang="tr-TR" altLang="tr-TR" dirty="0">
                <a:solidFill>
                  <a:schemeClr val="tx2"/>
                </a:solidFill>
              </a:rPr>
              <a:t>, </a:t>
            </a:r>
            <a:r>
              <a:rPr lang="tr-TR" altLang="tr-TR" dirty="0" smtClean="0">
                <a:solidFill>
                  <a:schemeClr val="tx2"/>
                </a:solidFill>
              </a:rPr>
              <a:t>ahlak ilkelerinin tümüdür.</a:t>
            </a:r>
          </a:p>
          <a:p>
            <a:pPr>
              <a:lnSpc>
                <a:spcPct val="80000"/>
              </a:lnSpc>
              <a:buFontTx/>
              <a:buChar char="o"/>
            </a:pPr>
            <a:r>
              <a:rPr lang="tr-TR" altLang="tr-TR" dirty="0" smtClean="0">
                <a:solidFill>
                  <a:schemeClr val="tx2"/>
                </a:solidFill>
              </a:rPr>
              <a:t>ETİK</a:t>
            </a:r>
            <a:r>
              <a:rPr lang="tr-TR" altLang="tr-TR" dirty="0">
                <a:solidFill>
                  <a:schemeClr val="tx2"/>
                </a:solidFill>
              </a:rPr>
              <a:t>, </a:t>
            </a:r>
            <a:r>
              <a:rPr lang="tr-TR" altLang="tr-TR" dirty="0" smtClean="0">
                <a:solidFill>
                  <a:schemeClr val="tx2"/>
                </a:solidFill>
              </a:rPr>
              <a:t>meslek ahlakı, ilkeleri ve kurallarıdır. </a:t>
            </a:r>
          </a:p>
          <a:p>
            <a:pPr>
              <a:lnSpc>
                <a:spcPct val="80000"/>
              </a:lnSpc>
              <a:buFontTx/>
              <a:buChar char="o"/>
            </a:pPr>
            <a:r>
              <a:rPr lang="tr-TR" dirty="0" smtClean="0"/>
              <a:t>(</a:t>
            </a:r>
            <a:r>
              <a:rPr lang="tr-TR" dirty="0">
                <a:solidFill>
                  <a:srgbClr val="FF0000"/>
                </a:solidFill>
              </a:rPr>
              <a:t>Doktorun organ kaçakçılığı yapması etik </a:t>
            </a:r>
            <a:r>
              <a:rPr lang="tr-TR" dirty="0" smtClean="0">
                <a:solidFill>
                  <a:srgbClr val="FF0000"/>
                </a:solidFill>
              </a:rPr>
              <a:t>midir?</a:t>
            </a:r>
          </a:p>
          <a:p>
            <a:pPr>
              <a:lnSpc>
                <a:spcPct val="80000"/>
              </a:lnSpc>
              <a:buFontTx/>
              <a:buChar char="o"/>
            </a:pPr>
            <a:r>
              <a:rPr lang="tr-TR" dirty="0" smtClean="0">
                <a:solidFill>
                  <a:srgbClr val="FF0000"/>
                </a:solidFill>
              </a:rPr>
              <a:t>İmar Komisyonu Başkanının, imar planı yapılması aşamasında öğrendiği «değerlenecek </a:t>
            </a:r>
            <a:r>
              <a:rPr lang="tr-TR" dirty="0" err="1" smtClean="0">
                <a:solidFill>
                  <a:srgbClr val="FF0000"/>
                </a:solidFill>
              </a:rPr>
              <a:t>bölge»lerden</a:t>
            </a:r>
            <a:r>
              <a:rPr lang="tr-TR" dirty="0" smtClean="0">
                <a:solidFill>
                  <a:srgbClr val="FF0000"/>
                </a:solidFill>
              </a:rPr>
              <a:t> önceden arsa alması, değerlendikten sonra satması etik midir?</a:t>
            </a:r>
            <a:r>
              <a:rPr lang="tr-TR" dirty="0" smtClean="0"/>
              <a:t>)</a:t>
            </a:r>
          </a:p>
          <a:p>
            <a:pPr>
              <a:lnSpc>
                <a:spcPct val="80000"/>
              </a:lnSpc>
              <a:buFontTx/>
              <a:buChar char="o"/>
            </a:pPr>
            <a:endParaRPr lang="tr-TR" dirty="0"/>
          </a:p>
          <a:p>
            <a:pPr>
              <a:lnSpc>
                <a:spcPct val="80000"/>
              </a:lnSpc>
              <a:buFontTx/>
              <a:buChar char="o"/>
            </a:pPr>
            <a:endParaRPr lang="tr-TR" altLang="tr-TR" dirty="0">
              <a:solidFill>
                <a:schemeClr val="tx2"/>
              </a:solidFill>
            </a:endParaRPr>
          </a:p>
          <a:p>
            <a:endParaRPr lang="tr-TR" dirty="0"/>
          </a:p>
        </p:txBody>
      </p:sp>
    </p:spTree>
    <p:extLst>
      <p:ext uri="{BB962C8B-B14F-4D97-AF65-F5344CB8AC3E}">
        <p14:creationId xmlns:p14="http://schemas.microsoft.com/office/powerpoint/2010/main" val="263347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ETİK-HUKUK İLİŞKİSİ</a:t>
            </a:r>
            <a:endParaRPr lang="tr-TR" dirty="0"/>
          </a:p>
        </p:txBody>
      </p:sp>
      <p:sp>
        <p:nvSpPr>
          <p:cNvPr id="3" name="İçerik Yer Tutucusu 2"/>
          <p:cNvSpPr>
            <a:spLocks noGrp="1"/>
          </p:cNvSpPr>
          <p:nvPr>
            <p:ph idx="1"/>
          </p:nvPr>
        </p:nvSpPr>
        <p:spPr/>
        <p:txBody>
          <a:bodyPr/>
          <a:lstStyle/>
          <a:p>
            <a:pPr fontAlgn="base"/>
            <a:r>
              <a:rPr lang="tr-TR" dirty="0"/>
              <a:t>-</a:t>
            </a:r>
            <a:r>
              <a:rPr lang="tr-TR" sz="2800" dirty="0"/>
              <a:t>Hukuk kuralları yazılıdır.</a:t>
            </a:r>
          </a:p>
          <a:p>
            <a:pPr fontAlgn="base"/>
            <a:r>
              <a:rPr lang="tr-TR" sz="2800" dirty="0"/>
              <a:t>-Hukuk kuralları </a:t>
            </a:r>
            <a:r>
              <a:rPr lang="tr-TR" sz="2800" dirty="0">
                <a:solidFill>
                  <a:schemeClr val="accent1"/>
                </a:solidFill>
              </a:rPr>
              <a:t>devlet tarafından </a:t>
            </a:r>
            <a:r>
              <a:rPr lang="tr-TR" sz="2800" dirty="0"/>
              <a:t>oluşturulur.</a:t>
            </a:r>
          </a:p>
          <a:p>
            <a:pPr fontAlgn="base"/>
            <a:r>
              <a:rPr lang="tr-TR" sz="2800" dirty="0"/>
              <a:t>-Hukuk kuralları </a:t>
            </a:r>
            <a:r>
              <a:rPr lang="tr-TR" sz="2800" dirty="0">
                <a:solidFill>
                  <a:schemeClr val="accent1"/>
                </a:solidFill>
              </a:rPr>
              <a:t>devlet tarafından </a:t>
            </a:r>
            <a:r>
              <a:rPr lang="tr-TR" sz="2800" dirty="0"/>
              <a:t>uygulanır.</a:t>
            </a:r>
          </a:p>
          <a:p>
            <a:pPr fontAlgn="base"/>
            <a:r>
              <a:rPr lang="tr-TR" sz="2800" dirty="0"/>
              <a:t>-Hukuk kurallarının yaptırımı </a:t>
            </a:r>
            <a:r>
              <a:rPr lang="tr-TR" sz="2800" dirty="0">
                <a:solidFill>
                  <a:schemeClr val="accent1"/>
                </a:solidFill>
              </a:rPr>
              <a:t>maddi</a:t>
            </a:r>
            <a:r>
              <a:rPr lang="tr-TR" sz="2800" dirty="0"/>
              <a:t>dir.</a:t>
            </a:r>
          </a:p>
          <a:p>
            <a:pPr fontAlgn="base"/>
            <a:r>
              <a:rPr lang="tr-TR" sz="2800" dirty="0"/>
              <a:t>-Hukuk kuralları olumsuz durumları, yani </a:t>
            </a:r>
            <a:r>
              <a:rPr lang="tr-TR" sz="2800" dirty="0">
                <a:solidFill>
                  <a:schemeClr val="accent1"/>
                </a:solidFill>
              </a:rPr>
              <a:t>suçu tanımlar</a:t>
            </a:r>
            <a:r>
              <a:rPr lang="tr-TR" sz="2800" dirty="0"/>
              <a:t>.</a:t>
            </a:r>
          </a:p>
          <a:p>
            <a:pPr fontAlgn="base"/>
            <a:r>
              <a:rPr lang="tr-TR" dirty="0"/>
              <a:t> </a:t>
            </a:r>
          </a:p>
          <a:p>
            <a:endParaRPr lang="tr-TR" dirty="0"/>
          </a:p>
        </p:txBody>
      </p:sp>
    </p:spTree>
    <p:extLst>
      <p:ext uri="{BB962C8B-B14F-4D97-AF65-F5344CB8AC3E}">
        <p14:creationId xmlns:p14="http://schemas.microsoft.com/office/powerpoint/2010/main" val="20188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4954" y="862149"/>
            <a:ext cx="9730760" cy="5773782"/>
          </a:xfrm>
        </p:spPr>
        <p:txBody>
          <a:bodyPr>
            <a:normAutofit fontScale="92500" lnSpcReduction="10000"/>
          </a:bodyPr>
          <a:lstStyle/>
          <a:p>
            <a:pPr fontAlgn="base"/>
            <a:r>
              <a:rPr lang="tr-TR" dirty="0" smtClean="0">
                <a:solidFill>
                  <a:schemeClr val="bg2"/>
                </a:solidFill>
              </a:rPr>
              <a:t>Hukuk VE </a:t>
            </a:r>
            <a:r>
              <a:rPr lang="tr-TR" dirty="0">
                <a:solidFill>
                  <a:schemeClr val="bg2"/>
                </a:solidFill>
              </a:rPr>
              <a:t>Etik </a:t>
            </a:r>
            <a:r>
              <a:rPr lang="tr-TR" dirty="0" smtClean="0">
                <a:solidFill>
                  <a:schemeClr val="bg2"/>
                </a:solidFill>
              </a:rPr>
              <a:t>yakın-benzer </a:t>
            </a:r>
            <a:r>
              <a:rPr lang="tr-TR" dirty="0">
                <a:solidFill>
                  <a:schemeClr val="bg2"/>
                </a:solidFill>
              </a:rPr>
              <a:t>değerlere, ilkelere dayanır. </a:t>
            </a:r>
            <a:endParaRPr lang="tr-TR" dirty="0" smtClean="0">
              <a:solidFill>
                <a:schemeClr val="bg2"/>
              </a:solidFill>
            </a:endParaRPr>
          </a:p>
          <a:p>
            <a:pPr fontAlgn="base"/>
            <a:r>
              <a:rPr lang="tr-TR" dirty="0" smtClean="0">
                <a:solidFill>
                  <a:schemeClr val="bg2"/>
                </a:solidFill>
              </a:rPr>
              <a:t>-</a:t>
            </a:r>
            <a:r>
              <a:rPr lang="tr-TR" dirty="0">
                <a:solidFill>
                  <a:schemeClr val="bg2"/>
                </a:solidFill>
              </a:rPr>
              <a:t>Adalet (adil olma hakça davranma)</a:t>
            </a:r>
          </a:p>
          <a:p>
            <a:pPr fontAlgn="base"/>
            <a:endParaRPr lang="tr-TR" dirty="0" smtClean="0">
              <a:solidFill>
                <a:schemeClr val="bg2"/>
              </a:solidFill>
            </a:endParaRPr>
          </a:p>
          <a:p>
            <a:pPr fontAlgn="base"/>
            <a:endParaRPr lang="tr-TR" dirty="0">
              <a:solidFill>
                <a:schemeClr val="bg2"/>
              </a:solidFill>
            </a:endParaRPr>
          </a:p>
          <a:p>
            <a:pPr fontAlgn="base"/>
            <a:r>
              <a:rPr lang="tr-TR" dirty="0" smtClean="0">
                <a:solidFill>
                  <a:schemeClr val="tx1"/>
                </a:solidFill>
              </a:rPr>
              <a:t>-</a:t>
            </a:r>
            <a:r>
              <a:rPr lang="tr-TR" dirty="0">
                <a:solidFill>
                  <a:schemeClr val="accent1"/>
                </a:solidFill>
              </a:rPr>
              <a:t>Eşitlik-Tarafsızlık </a:t>
            </a:r>
            <a:r>
              <a:rPr lang="tr-TR" dirty="0">
                <a:solidFill>
                  <a:schemeClr val="tx1"/>
                </a:solidFill>
              </a:rPr>
              <a:t>(eşit davranma, </a:t>
            </a:r>
            <a:r>
              <a:rPr lang="tr-TR" dirty="0" err="1">
                <a:solidFill>
                  <a:schemeClr val="tx1"/>
                </a:solidFill>
              </a:rPr>
              <a:t>nesnellik,ehliyeti-liyakatı</a:t>
            </a:r>
            <a:r>
              <a:rPr lang="tr-TR" dirty="0">
                <a:solidFill>
                  <a:schemeClr val="tx1"/>
                </a:solidFill>
              </a:rPr>
              <a:t> esas alma)</a:t>
            </a:r>
          </a:p>
          <a:p>
            <a:pPr fontAlgn="base"/>
            <a:r>
              <a:rPr lang="tr-TR" dirty="0">
                <a:solidFill>
                  <a:schemeClr val="tx1"/>
                </a:solidFill>
              </a:rPr>
              <a:t>-</a:t>
            </a:r>
            <a:r>
              <a:rPr lang="tr-TR" dirty="0">
                <a:solidFill>
                  <a:schemeClr val="accent1"/>
                </a:solidFill>
              </a:rPr>
              <a:t>Doğruluk-Dürüstlük</a:t>
            </a:r>
            <a:r>
              <a:rPr lang="tr-TR" dirty="0">
                <a:solidFill>
                  <a:schemeClr val="tx1"/>
                </a:solidFill>
              </a:rPr>
              <a:t> (içi dışı bir olma, “hilesiz” olma)</a:t>
            </a:r>
          </a:p>
          <a:p>
            <a:pPr fontAlgn="base"/>
            <a:r>
              <a:rPr lang="tr-TR" dirty="0"/>
              <a:t>-</a:t>
            </a:r>
            <a:r>
              <a:rPr lang="tr-TR" dirty="0">
                <a:solidFill>
                  <a:schemeClr val="accent1"/>
                </a:solidFill>
              </a:rPr>
              <a:t>Sorumluluk (</a:t>
            </a:r>
            <a:r>
              <a:rPr lang="tr-TR" dirty="0"/>
              <a:t>bencillik ve kişisel çıkarlardan uzak olma, sorumlu davranma)</a:t>
            </a:r>
          </a:p>
          <a:p>
            <a:pPr fontAlgn="base"/>
            <a:r>
              <a:rPr lang="tr-TR" b="1" dirty="0" smtClean="0"/>
              <a:t>OLUMLU - OLUMSUZ </a:t>
            </a:r>
            <a:r>
              <a:rPr lang="tr-TR" b="1" dirty="0" smtClean="0"/>
              <a:t>DAVRANIŞLAR</a:t>
            </a:r>
            <a:endParaRPr lang="tr-TR" dirty="0"/>
          </a:p>
          <a:p>
            <a:pPr fontAlgn="base"/>
            <a:r>
              <a:rPr lang="tr-TR" dirty="0"/>
              <a:t>-</a:t>
            </a:r>
            <a:r>
              <a:rPr lang="tr-TR" dirty="0">
                <a:solidFill>
                  <a:schemeClr val="accent1"/>
                </a:solidFill>
              </a:rPr>
              <a:t>sözünde durmak - </a:t>
            </a:r>
            <a:r>
              <a:rPr lang="tr-TR" dirty="0"/>
              <a:t>yalan söylemek</a:t>
            </a:r>
          </a:p>
          <a:p>
            <a:pPr fontAlgn="base"/>
            <a:r>
              <a:rPr lang="tr-TR" dirty="0"/>
              <a:t>-</a:t>
            </a:r>
            <a:r>
              <a:rPr lang="tr-TR" dirty="0">
                <a:solidFill>
                  <a:schemeClr val="accent1"/>
                </a:solidFill>
              </a:rPr>
              <a:t>onurlu olmak </a:t>
            </a:r>
            <a:r>
              <a:rPr lang="tr-TR" dirty="0"/>
              <a:t>- hile yapmak</a:t>
            </a:r>
          </a:p>
          <a:p>
            <a:pPr fontAlgn="base"/>
            <a:r>
              <a:rPr lang="tr-TR" dirty="0"/>
              <a:t>-</a:t>
            </a:r>
            <a:r>
              <a:rPr lang="tr-TR" dirty="0">
                <a:solidFill>
                  <a:schemeClr val="accent1"/>
                </a:solidFill>
              </a:rPr>
              <a:t>açık olmak </a:t>
            </a:r>
            <a:r>
              <a:rPr lang="tr-TR" dirty="0"/>
              <a:t>- hırsızlık yapmak</a:t>
            </a:r>
          </a:p>
          <a:p>
            <a:pPr fontAlgn="base"/>
            <a:r>
              <a:rPr lang="tr-TR" dirty="0"/>
              <a:t>-</a:t>
            </a:r>
            <a:r>
              <a:rPr lang="tr-TR" dirty="0">
                <a:solidFill>
                  <a:schemeClr val="accent1"/>
                </a:solidFill>
              </a:rPr>
              <a:t>tutarlı olmak </a:t>
            </a:r>
            <a:r>
              <a:rPr lang="tr-TR" dirty="0"/>
              <a:t>- hasetlik yapmak</a:t>
            </a:r>
          </a:p>
          <a:p>
            <a:pPr fontAlgn="base"/>
            <a:r>
              <a:rPr lang="tr-TR" dirty="0"/>
              <a:t>-</a:t>
            </a:r>
            <a:r>
              <a:rPr lang="tr-TR" dirty="0">
                <a:solidFill>
                  <a:schemeClr val="accent1"/>
                </a:solidFill>
              </a:rPr>
              <a:t>kişisel bütünlük </a:t>
            </a:r>
            <a:r>
              <a:rPr lang="tr-TR" dirty="0"/>
              <a:t>- dedikodu yapmak</a:t>
            </a:r>
          </a:p>
          <a:p>
            <a:pPr fontAlgn="base"/>
            <a:r>
              <a:rPr lang="tr-TR" dirty="0"/>
              <a:t>-</a:t>
            </a:r>
            <a:r>
              <a:rPr lang="tr-TR" dirty="0" err="1">
                <a:solidFill>
                  <a:schemeClr val="accent1"/>
                </a:solidFill>
              </a:rPr>
              <a:t>insalcıl</a:t>
            </a:r>
            <a:r>
              <a:rPr lang="tr-TR" dirty="0">
                <a:solidFill>
                  <a:schemeClr val="accent1"/>
                </a:solidFill>
              </a:rPr>
              <a:t> </a:t>
            </a:r>
            <a:r>
              <a:rPr lang="tr-TR" dirty="0" smtClean="0">
                <a:solidFill>
                  <a:schemeClr val="accent1"/>
                </a:solidFill>
              </a:rPr>
              <a:t>olmak</a:t>
            </a:r>
            <a:r>
              <a:rPr lang="tr-TR" dirty="0" smtClean="0"/>
              <a:t> - </a:t>
            </a:r>
            <a:r>
              <a:rPr lang="tr-TR" dirty="0"/>
              <a:t>açgözlü olmak</a:t>
            </a:r>
          </a:p>
          <a:p>
            <a:pPr fontAlgn="base"/>
            <a:r>
              <a:rPr lang="tr-TR" dirty="0"/>
              <a:t>-</a:t>
            </a:r>
            <a:r>
              <a:rPr lang="tr-TR" dirty="0">
                <a:solidFill>
                  <a:schemeClr val="accent1"/>
                </a:solidFill>
              </a:rPr>
              <a:t>yardımcı olmak </a:t>
            </a:r>
            <a:r>
              <a:rPr lang="tr-TR" dirty="0"/>
              <a:t>- dalkavukluk</a:t>
            </a:r>
          </a:p>
          <a:p>
            <a:pPr fontAlgn="base"/>
            <a:r>
              <a:rPr lang="tr-TR" dirty="0"/>
              <a:t>-</a:t>
            </a:r>
            <a:r>
              <a:rPr lang="tr-TR" dirty="0">
                <a:solidFill>
                  <a:schemeClr val="accent1"/>
                </a:solidFill>
              </a:rPr>
              <a:t>emaneti ehline teslim etmek </a:t>
            </a:r>
            <a:r>
              <a:rPr lang="tr-TR" dirty="0"/>
              <a:t>- rüşvet almak</a:t>
            </a:r>
          </a:p>
          <a:p>
            <a:endParaRPr lang="tr-TR" dirty="0"/>
          </a:p>
        </p:txBody>
      </p:sp>
    </p:spTree>
    <p:extLst>
      <p:ext uri="{BB962C8B-B14F-4D97-AF65-F5344CB8AC3E}">
        <p14:creationId xmlns:p14="http://schemas.microsoft.com/office/powerpoint/2010/main" val="3489779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dirty="0">
                <a:solidFill>
                  <a:schemeClr val="accent1">
                    <a:lumMod val="40000"/>
                    <a:lumOff val="60000"/>
                  </a:schemeClr>
                </a:solidFill>
              </a:rPr>
              <a:t>KAMU YÖNETİMİNDE ETİK</a:t>
            </a:r>
            <a:endParaRPr lang="tr-TR" dirty="0">
              <a:solidFill>
                <a:schemeClr val="accent1">
                  <a:lumMod val="40000"/>
                  <a:lumOff val="60000"/>
                </a:schemeClr>
              </a:solidFill>
            </a:endParaRPr>
          </a:p>
        </p:txBody>
      </p:sp>
      <p:sp>
        <p:nvSpPr>
          <p:cNvPr id="3" name="İçerik Yer Tutucusu 2"/>
          <p:cNvSpPr>
            <a:spLocks noGrp="1"/>
          </p:cNvSpPr>
          <p:nvPr>
            <p:ph idx="1"/>
          </p:nvPr>
        </p:nvSpPr>
        <p:spPr>
          <a:xfrm>
            <a:off x="357052" y="2299063"/>
            <a:ext cx="10990218" cy="4406537"/>
          </a:xfrm>
        </p:spPr>
        <p:txBody>
          <a:bodyPr>
            <a:normAutofit/>
          </a:bodyPr>
          <a:lstStyle/>
          <a:p>
            <a:r>
              <a:rPr lang="tr-TR" altLang="tr-TR" sz="3600" dirty="0" smtClean="0">
                <a:solidFill>
                  <a:schemeClr val="accent1">
                    <a:lumMod val="40000"/>
                    <a:lumOff val="60000"/>
                  </a:schemeClr>
                </a:solidFill>
              </a:rPr>
              <a:t>Kamu görevlilerinin</a:t>
            </a:r>
            <a:r>
              <a:rPr lang="tr-TR" altLang="tr-TR" sz="3600" dirty="0">
                <a:solidFill>
                  <a:schemeClr val="accent1">
                    <a:lumMod val="40000"/>
                    <a:lumOff val="60000"/>
                  </a:schemeClr>
                </a:solidFill>
              </a:rPr>
              <a:t>, karar alırken ve kamu hizmetlerini yürütürken </a:t>
            </a:r>
            <a:r>
              <a:rPr lang="tr-TR" altLang="tr-TR" sz="3600" dirty="0">
                <a:solidFill>
                  <a:schemeClr val="accent3">
                    <a:lumMod val="75000"/>
                  </a:schemeClr>
                </a:solidFill>
              </a:rPr>
              <a:t>uymaları </a:t>
            </a:r>
            <a:r>
              <a:rPr lang="tr-TR" altLang="tr-TR" sz="3600" dirty="0">
                <a:solidFill>
                  <a:schemeClr val="tx2"/>
                </a:solidFill>
              </a:rPr>
              <a:t>gereken, onlara </a:t>
            </a:r>
            <a:r>
              <a:rPr lang="tr-TR" altLang="tr-TR" sz="3600" dirty="0">
                <a:solidFill>
                  <a:schemeClr val="accent3">
                    <a:lumMod val="75000"/>
                  </a:schemeClr>
                </a:solidFill>
              </a:rPr>
              <a:t>rehberlik</a:t>
            </a:r>
            <a:r>
              <a:rPr lang="tr-TR" altLang="tr-TR" sz="3600" dirty="0">
                <a:solidFill>
                  <a:schemeClr val="tx2"/>
                </a:solidFill>
              </a:rPr>
              <a:t> </a:t>
            </a:r>
            <a:r>
              <a:rPr lang="tr-TR" altLang="tr-TR" sz="3600" dirty="0" smtClean="0">
                <a:solidFill>
                  <a:schemeClr val="tx2"/>
                </a:solidFill>
              </a:rPr>
              <a:t>eden;</a:t>
            </a:r>
          </a:p>
          <a:p>
            <a:r>
              <a:rPr lang="tr-TR" altLang="tr-TR" sz="3600" dirty="0" smtClean="0">
                <a:solidFill>
                  <a:schemeClr val="tx2"/>
                </a:solidFill>
              </a:rPr>
              <a:t> </a:t>
            </a:r>
            <a:r>
              <a:rPr lang="tr-TR" altLang="tr-TR" sz="3600" dirty="0">
                <a:solidFill>
                  <a:schemeClr val="tx2"/>
                </a:solidFill>
              </a:rPr>
              <a:t>tarafsızlık, dürüstlük, adalet, </a:t>
            </a:r>
            <a:endParaRPr lang="tr-TR" altLang="tr-TR" sz="3600" dirty="0" smtClean="0">
              <a:solidFill>
                <a:schemeClr val="tx2"/>
              </a:solidFill>
            </a:endParaRPr>
          </a:p>
          <a:p>
            <a:r>
              <a:rPr lang="tr-TR" altLang="tr-TR" sz="3600" dirty="0" smtClean="0">
                <a:solidFill>
                  <a:schemeClr val="tx2"/>
                </a:solidFill>
              </a:rPr>
              <a:t>saydamlık</a:t>
            </a:r>
            <a:r>
              <a:rPr lang="tr-TR" altLang="tr-TR" sz="3600" dirty="0">
                <a:solidFill>
                  <a:schemeClr val="tx2"/>
                </a:solidFill>
              </a:rPr>
              <a:t>, kamu yararı ve hesap </a:t>
            </a:r>
            <a:r>
              <a:rPr lang="tr-TR" altLang="tr-TR" sz="3600" dirty="0" smtClean="0">
                <a:solidFill>
                  <a:schemeClr val="tx2"/>
                </a:solidFill>
              </a:rPr>
              <a:t>verebilirlik</a:t>
            </a:r>
          </a:p>
          <a:p>
            <a:r>
              <a:rPr lang="tr-TR" altLang="tr-TR" sz="3600" dirty="0" smtClean="0">
                <a:solidFill>
                  <a:schemeClr val="tx2"/>
                </a:solidFill>
              </a:rPr>
              <a:t> </a:t>
            </a:r>
            <a:r>
              <a:rPr lang="tr-TR" altLang="tr-TR" sz="3600" dirty="0">
                <a:solidFill>
                  <a:schemeClr val="tx2"/>
                </a:solidFill>
              </a:rPr>
              <a:t>gibi bir takım ahlaki değerler ve ilkeler </a:t>
            </a:r>
            <a:r>
              <a:rPr lang="tr-TR" altLang="tr-TR" sz="3600" dirty="0" smtClean="0">
                <a:solidFill>
                  <a:schemeClr val="tx2"/>
                </a:solidFill>
              </a:rPr>
              <a:t>bütünüdür.</a:t>
            </a:r>
            <a:endParaRPr lang="tr-TR" altLang="tr-TR" sz="3600" dirty="0">
              <a:solidFill>
                <a:schemeClr val="tx2"/>
              </a:solidFill>
            </a:endParaRPr>
          </a:p>
          <a:p>
            <a:endParaRPr lang="tr-TR" dirty="0"/>
          </a:p>
        </p:txBody>
      </p:sp>
    </p:spTree>
    <p:extLst>
      <p:ext uri="{BB962C8B-B14F-4D97-AF65-F5344CB8AC3E}">
        <p14:creationId xmlns:p14="http://schemas.microsoft.com/office/powerpoint/2010/main" val="13402488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580</TotalTime>
  <Words>1716</Words>
  <Application>Microsoft Office PowerPoint</Application>
  <PresentationFormat>Geniş ekran</PresentationFormat>
  <Paragraphs>291</Paragraphs>
  <Slides>53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53</vt:i4>
      </vt:variant>
    </vt:vector>
  </HeadingPairs>
  <TitlesOfParts>
    <vt:vector size="59" baseType="lpstr">
      <vt:lpstr>Arial</vt:lpstr>
      <vt:lpstr>Constantia</vt:lpstr>
      <vt:lpstr>Franklin Gothic Book</vt:lpstr>
      <vt:lpstr>Wingdings</vt:lpstr>
      <vt:lpstr>Wingdings 3</vt:lpstr>
      <vt:lpstr>İyon Toplantı Odası</vt:lpstr>
      <vt:lpstr>  KAMUDA ETİK KÜLTÜRÜ</vt:lpstr>
      <vt:lpstr>  ETİK GÜNÜ VE HAFTASI  25-31 Mayıs 2016 </vt:lpstr>
      <vt:lpstr>ETİK GÜNÜNÜN AMACI</vt:lpstr>
      <vt:lpstr>KAMUDA ETİK KÜLTÜRÜ</vt:lpstr>
      <vt:lpstr> AHLAK NEDİR) </vt:lpstr>
      <vt:lpstr>ETİK-AHLAK İLİŞKİSİ</vt:lpstr>
      <vt:lpstr>ETİK-HUKUK İLİŞKİSİ</vt:lpstr>
      <vt:lpstr>PowerPoint Sunusu</vt:lpstr>
      <vt:lpstr>KAMU YÖNETİMİNDE ETİK</vt:lpstr>
      <vt:lpstr>25/5/2004 TARİHLİ VE 5176 SAYILI  KAMU GÖREVLİLERİ ETİK KURULU KURULMASI VE BAZI KANUNLARDA DEĞİŞİKLİK YAPILMASI HAKKINDA KANUN</vt:lpstr>
      <vt:lpstr>KAMU GÖREVLİLERİ ETİK KURULU</vt:lpstr>
      <vt:lpstr>KURULUN GÖREVLERİ</vt:lpstr>
      <vt:lpstr>    KAMU GÖREVLİLERİ ETİK DAVRANIŞ İLKELERİ İLE BAŞVURU USUL VE ESASLARI  HAKKINDA YÖNETMELİK (13.04.2005 – 25785 R.G.) ETİK DAVRANIŞ İLKELERİ  </vt:lpstr>
      <vt:lpstr> Halka hizmet bilinci </vt:lpstr>
      <vt:lpstr> Hizmet standartlarına uyma </vt:lpstr>
      <vt:lpstr> Amaç ve misyona bağlılık </vt:lpstr>
      <vt:lpstr> BELEDİYENİN KURULUŞ AMACI </vt:lpstr>
      <vt:lpstr> Dürüstlük ve tarafsızlık </vt:lpstr>
      <vt:lpstr> Dürüstlük ve tarafsızlık </vt:lpstr>
      <vt:lpstr> Saygınlık ve güven </vt:lpstr>
      <vt:lpstr> Saygınlık ve güven </vt:lpstr>
      <vt:lpstr> Nezaket ve saygı </vt:lpstr>
      <vt:lpstr> Yetkili makamlara bildirim </vt:lpstr>
      <vt:lpstr> Çıkar çatışmasından kaçınma </vt:lpstr>
      <vt:lpstr> Çıkar çatışmasından kaçınma </vt:lpstr>
      <vt:lpstr>Örnekler</vt:lpstr>
      <vt:lpstr> Görev ve yetkilerin menfaat sağlamak amacıyla kullanılmaması </vt:lpstr>
      <vt:lpstr> Görev ve yetkilerin menfaat sağlamak amacıyla kullanılmaması </vt:lpstr>
      <vt:lpstr> Hediye alma ve menfaat sağlama yasağı </vt:lpstr>
      <vt:lpstr>PowerPoint Sunusu</vt:lpstr>
      <vt:lpstr>PowerPoint Sunusu</vt:lpstr>
      <vt:lpstr>PowerPoint Sunusu</vt:lpstr>
      <vt:lpstr> Kamu malları ve kaynaklarının kullanımı </vt:lpstr>
      <vt:lpstr> Savurganlıktan kaçınma </vt:lpstr>
      <vt:lpstr> Bağlayıcı açıklamalar ve gerçek dışı beyan </vt:lpstr>
      <vt:lpstr> Bilgi verme, saydamlık ve katılımcılık </vt:lpstr>
      <vt:lpstr> Yöneticilerin hesap verme sorumluluğu </vt:lpstr>
      <vt:lpstr> Eski kamu görevlileriyle ilişkiler </vt:lpstr>
      <vt:lpstr> Mal bildiriminde bulunma </vt:lpstr>
      <vt:lpstr> Etik Davranış İlkelerinin Uygulaması ve Etik Kültürün Yerleştirilmesi </vt:lpstr>
      <vt:lpstr>ETİK ve YOZLAŞMA</vt:lpstr>
      <vt:lpstr>YÖNETİMDE YOZLAŞMA</vt:lpstr>
      <vt:lpstr>Yönetimde yozlaşma şekilleri</vt:lpstr>
      <vt:lpstr>Yozlaşmanın sonuçları</vt:lpstr>
      <vt:lpstr>ETİĞİ KORUYANLAR</vt:lpstr>
      <vt:lpstr>ETİK VE KAMU HİZMETLERİ</vt:lpstr>
      <vt:lpstr>ETİĞE BAĞLI KURUM KÜLTÜRÜ</vt:lpstr>
      <vt:lpstr>ETİK YÖNETİM</vt:lpstr>
      <vt:lpstr>HİZMET İÇİ EĞİTİM</vt:lpstr>
      <vt:lpstr>TEKİRDAĞ BÜYÜKŞEHİ BELEDİYESİNİN İLKELERİ</vt:lpstr>
      <vt:lpstr>ETİK SÖZLEŞMESİ</vt:lpstr>
      <vt:lpstr> ETİKLE İLGİLİ BAŞLICA YASAL DÜZENLEMELER </vt:lpstr>
      <vt:lpstr>PowerPoint Sunusu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KAMUDA ETİK KÜLTÜRÜ</dc:title>
  <dc:creator>Hafize Zülüflü</dc:creator>
  <cp:lastModifiedBy>Hafize Zülüflü</cp:lastModifiedBy>
  <cp:revision>63</cp:revision>
  <dcterms:created xsi:type="dcterms:W3CDTF">2016-03-04T06:16:05Z</dcterms:created>
  <dcterms:modified xsi:type="dcterms:W3CDTF">2016-05-14T14:34:34Z</dcterms:modified>
</cp:coreProperties>
</file>