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4" r:id="rId2"/>
    <p:sldId id="257" r:id="rId3"/>
    <p:sldId id="292" r:id="rId4"/>
    <p:sldId id="271" r:id="rId5"/>
    <p:sldId id="258" r:id="rId6"/>
    <p:sldId id="259" r:id="rId7"/>
    <p:sldId id="260" r:id="rId8"/>
    <p:sldId id="261" r:id="rId9"/>
    <p:sldId id="262" r:id="rId10"/>
    <p:sldId id="270" r:id="rId11"/>
    <p:sldId id="263" r:id="rId12"/>
    <p:sldId id="264" r:id="rId13"/>
    <p:sldId id="265" r:id="rId14"/>
    <p:sldId id="266" r:id="rId15"/>
    <p:sldId id="267" r:id="rId16"/>
    <p:sldId id="268" r:id="rId17"/>
    <p:sldId id="269"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8" r:id="rId32"/>
    <p:sldId id="293" r:id="rId3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04.09.2016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04.09.2016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04.09.2016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04.09.2016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04.09.2016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04.09.2016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04.09.2016</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04.09.2016</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04.09.2016</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04.09.2016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04.09.2016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04.09.2016</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764705"/>
            <a:ext cx="7630616" cy="2835746"/>
          </a:xfrm>
        </p:spPr>
        <p:txBody>
          <a:bodyPr/>
          <a:lstStyle/>
          <a:p>
            <a:pPr>
              <a:buFont typeface="Arial" pitchFamily="34" charset="0"/>
              <a:buChar char="•"/>
            </a:pPr>
            <a:r>
              <a:rPr lang="tr-TR" dirty="0" smtClean="0"/>
              <a:t>ENGELLİLİK </a:t>
            </a:r>
            <a:r>
              <a:rPr lang="tr-TR" smtClean="0"/>
              <a:t>VE FARKINDALIK</a:t>
            </a:r>
            <a:r>
              <a:rPr lang="tr-TR" dirty="0" smtClean="0"/>
              <a:t/>
            </a:r>
            <a:br>
              <a:rPr lang="tr-TR" dirty="0" smtClean="0"/>
            </a:br>
            <a:r>
              <a:rPr lang="tr-TR" dirty="0" smtClean="0"/>
              <a:t>ENGELLİLERLE ETKİLİ İLETİŞİM</a:t>
            </a:r>
            <a:endParaRPr lang="tr-TR" dirty="0"/>
          </a:p>
        </p:txBody>
      </p:sp>
      <p:sp>
        <p:nvSpPr>
          <p:cNvPr id="3" name="2 Alt Başlık"/>
          <p:cNvSpPr>
            <a:spLocks noGrp="1"/>
          </p:cNvSpPr>
          <p:nvPr>
            <p:ph type="subTitle" idx="1"/>
          </p:nvPr>
        </p:nvSpPr>
        <p:spPr/>
        <p:txBody>
          <a:bodyPr/>
          <a:lstStyle/>
          <a:p>
            <a:r>
              <a:rPr lang="tr-TR" dirty="0" smtClean="0">
                <a:solidFill>
                  <a:schemeClr val="tx1"/>
                </a:solidFill>
              </a:rPr>
              <a:t>HAZIRLAYAN: </a:t>
            </a:r>
            <a:r>
              <a:rPr lang="tr-TR" dirty="0" smtClean="0">
                <a:solidFill>
                  <a:schemeClr val="tx1"/>
                </a:solidFill>
              </a:rPr>
              <a:t>Sosyal Çalışmacı </a:t>
            </a:r>
            <a:r>
              <a:rPr lang="tr-TR" dirty="0" smtClean="0">
                <a:solidFill>
                  <a:schemeClr val="tx1"/>
                </a:solidFill>
              </a:rPr>
              <a:t>Ezgi YALKUT</a:t>
            </a:r>
          </a:p>
          <a:p>
            <a:r>
              <a:rPr lang="tr-TR" dirty="0" smtClean="0">
                <a:solidFill>
                  <a:schemeClr val="tx1"/>
                </a:solidFill>
              </a:rPr>
              <a:t>Aile ve Sosyal Politikalar İl Müdürlüğü</a:t>
            </a:r>
            <a:endParaRPr lang="tr-TR"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3568" y="1268760"/>
            <a:ext cx="7632848" cy="4824536"/>
          </a:xfrm>
        </p:spPr>
        <p:txBody>
          <a:bodyPr>
            <a:noAutofit/>
          </a:bodyPr>
          <a:lstStyle/>
          <a:p>
            <a:pPr algn="just">
              <a:buNone/>
            </a:pPr>
            <a:r>
              <a:rPr lang="tr-TR" sz="2800" dirty="0" smtClean="0"/>
              <a:t>    Okulların binaları uygun olmamakta ya da okulun içine girilse de uygun eğitim alınamamaktadır. Örneğin Türkiye’de bir iki okul dışında işaret dilini bilen öğretmen bulunmamaktadır. Bu anlamda engellilere tanınan “kaynaştırılmış eğitim” uygulamaları da istenen düzeyde fayda sağlamamaktadır. </a:t>
            </a:r>
            <a:endParaRPr lang="tr-TR"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3568" y="1052736"/>
            <a:ext cx="7704856" cy="5073427"/>
          </a:xfrm>
        </p:spPr>
        <p:txBody>
          <a:bodyPr>
            <a:normAutofit/>
          </a:bodyPr>
          <a:lstStyle/>
          <a:p>
            <a:pPr algn="just">
              <a:buNone/>
            </a:pPr>
            <a:r>
              <a:rPr lang="tr-TR" dirty="0" smtClean="0"/>
              <a:t>   </a:t>
            </a:r>
            <a:r>
              <a:rPr lang="tr-TR" sz="2600" dirty="0" smtClean="0"/>
              <a:t>Erişilebilir formatta olan mevcut bilgi azdır ve engelli insanların iletişim ihtiyaçlarının çoğu karşılanmamaktadır. İşitme engelli insanlar işaret dili tercümesine erişimde genellikle sıkıntılar yaşamaktadır.</a:t>
            </a:r>
          </a:p>
          <a:p>
            <a:pPr algn="just">
              <a:buNone/>
            </a:pPr>
            <a:r>
              <a:rPr lang="tr-TR" sz="2600" b="1" dirty="0" smtClean="0"/>
              <a:t>• Veri ve bulgu yetersizliği:</a:t>
            </a:r>
          </a:p>
          <a:p>
            <a:pPr algn="just">
              <a:buNone/>
            </a:pPr>
            <a:r>
              <a:rPr lang="tr-TR" sz="2600" dirty="0" smtClean="0"/>
              <a:t>    Uygun maliyetli müdahalelerin belirlenmesini kolaylaştırmak için çevresel faktörlerin ve bu faktörlere dair alınan önlemlerin etkilerinin değerlendirilebilmesi gerekmektedir.</a:t>
            </a:r>
            <a:endParaRPr lang="tr-TR" sz="2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260648"/>
            <a:ext cx="8229600" cy="1143000"/>
          </a:xfrm>
        </p:spPr>
        <p:txBody>
          <a:bodyPr>
            <a:normAutofit fontScale="90000"/>
          </a:bodyPr>
          <a:lstStyle/>
          <a:p>
            <a:r>
              <a:rPr lang="tr-TR" b="1" dirty="0" smtClean="0"/>
              <a:t>Engelli insanların yaşamları</a:t>
            </a:r>
            <a:br>
              <a:rPr lang="tr-TR" b="1" dirty="0" smtClean="0"/>
            </a:br>
            <a:r>
              <a:rPr lang="tr-TR" b="1" dirty="0" smtClean="0"/>
              <a:t>nasıl etkilenmektedir?</a:t>
            </a:r>
            <a:endParaRPr lang="tr-TR" b="1" dirty="0"/>
          </a:p>
        </p:txBody>
      </p:sp>
      <p:sp>
        <p:nvSpPr>
          <p:cNvPr id="3" name="2 İçerik Yer Tutucusu"/>
          <p:cNvSpPr>
            <a:spLocks noGrp="1"/>
          </p:cNvSpPr>
          <p:nvPr>
            <p:ph idx="1"/>
          </p:nvPr>
        </p:nvSpPr>
        <p:spPr>
          <a:xfrm>
            <a:off x="827584" y="1628800"/>
            <a:ext cx="7632848" cy="4497363"/>
          </a:xfrm>
        </p:spPr>
        <p:txBody>
          <a:bodyPr>
            <a:normAutofit fontScale="92500" lnSpcReduction="10000"/>
          </a:bodyPr>
          <a:lstStyle/>
          <a:p>
            <a:pPr algn="just">
              <a:buNone/>
            </a:pPr>
            <a:r>
              <a:rPr lang="tr-TR" sz="2800" dirty="0" smtClean="0"/>
              <a:t>    Engeller insanların yaşadıkları dezavantajları arttırır.</a:t>
            </a:r>
          </a:p>
          <a:p>
            <a:pPr algn="just">
              <a:buNone/>
            </a:pPr>
            <a:r>
              <a:rPr lang="tr-TR" sz="2800" b="1" dirty="0" smtClean="0"/>
              <a:t> Daha kötü sağlık durumları:</a:t>
            </a:r>
            <a:r>
              <a:rPr lang="tr-TR" sz="2800" dirty="0" smtClean="0"/>
              <a:t>  </a:t>
            </a:r>
          </a:p>
          <a:p>
            <a:pPr algn="just">
              <a:buNone/>
            </a:pPr>
            <a:r>
              <a:rPr lang="tr-TR" sz="2800" dirty="0" smtClean="0"/>
              <a:t>    Sayısı giderek artan bulgular, engelli insanların genel nüfusa göre daha düşük kalitede sağlık seviyesinde yaşadığını göstermektedir. </a:t>
            </a:r>
          </a:p>
          <a:p>
            <a:pPr algn="just">
              <a:buNone/>
            </a:pPr>
            <a:r>
              <a:rPr lang="tr-TR" sz="2800" dirty="0" smtClean="0"/>
              <a:t>    Yardımcı aletler de dahil olmak üzere rehabilitasyon hizmetlerine duyulan ihtiyacın karşılanmaması engelli insanların genel sağlık durumunun bozulması, hareket imkanlarının sınırlanması, toplumsal hayata katılımların kısıtlanması ve düşen hayat kalitesi gibi olumsuz sonuçlara yol açabilir.</a:t>
            </a:r>
            <a:endParaRPr lang="tr-TR"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55576" y="1052736"/>
            <a:ext cx="7776864" cy="5073427"/>
          </a:xfrm>
        </p:spPr>
        <p:txBody>
          <a:bodyPr>
            <a:normAutofit fontScale="92500" lnSpcReduction="10000"/>
          </a:bodyPr>
          <a:lstStyle/>
          <a:p>
            <a:r>
              <a:rPr lang="tr-TR" b="1" dirty="0" smtClean="0"/>
              <a:t>Daha düşük eğitim başarısı:</a:t>
            </a:r>
          </a:p>
          <a:p>
            <a:pPr algn="just">
              <a:buNone/>
            </a:pPr>
            <a:r>
              <a:rPr lang="tr-TR" sz="2800" dirty="0" smtClean="0"/>
              <a:t>    Engelli olmayan akranlarına kıyasla engelli çocukların okula başlaması daha az olasıdır ve engelli çocukların okulda bulunma süreleri ve sınıf geçme oranları daha düşüktür</a:t>
            </a:r>
            <a:r>
              <a:rPr lang="tr-TR" sz="2800" dirty="0" smtClean="0"/>
              <a:t>.</a:t>
            </a:r>
          </a:p>
          <a:p>
            <a:pPr algn="just">
              <a:buNone/>
            </a:pPr>
            <a:endParaRPr lang="tr-TR" sz="2800" dirty="0" smtClean="0"/>
          </a:p>
          <a:p>
            <a:pPr algn="just">
              <a:buNone/>
            </a:pPr>
            <a:r>
              <a:rPr lang="tr-TR" sz="3000" b="1" dirty="0" smtClean="0"/>
              <a:t>    </a:t>
            </a:r>
            <a:r>
              <a:rPr lang="tr-TR" b="1" dirty="0" smtClean="0"/>
              <a:t>Daha az ekonomik katılım:</a:t>
            </a:r>
          </a:p>
          <a:p>
            <a:pPr algn="just">
              <a:buNone/>
            </a:pPr>
            <a:r>
              <a:rPr lang="tr-TR" b="1" dirty="0" smtClean="0"/>
              <a:t>    </a:t>
            </a:r>
            <a:r>
              <a:rPr lang="tr-TR" sz="2800" dirty="0" smtClean="0"/>
              <a:t>Engelli insanların işsiz kalma ihtimali daha yüksektir ve engelliler istihdam edildiklerinde bile genellikle daha az kazanç elde ederler.</a:t>
            </a:r>
            <a:endParaRPr lang="tr-TR" sz="2800" b="1" dirty="0" smtClean="0"/>
          </a:p>
          <a:p>
            <a:pPr algn="just">
              <a:buNone/>
            </a:pPr>
            <a:endParaRPr lang="tr-TR" sz="3000" b="1" dirty="0" smtClean="0"/>
          </a:p>
          <a:p>
            <a:pPr algn="just">
              <a:buNone/>
            </a:pPr>
            <a:r>
              <a:rPr lang="tr-TR" sz="2800" b="1" dirty="0" smtClean="0"/>
              <a:t> </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11560" y="980728"/>
            <a:ext cx="7776864" cy="5145435"/>
          </a:xfrm>
        </p:spPr>
        <p:txBody>
          <a:bodyPr>
            <a:normAutofit/>
          </a:bodyPr>
          <a:lstStyle/>
          <a:p>
            <a:r>
              <a:rPr lang="tr-TR" b="1" dirty="0" smtClean="0"/>
              <a:t>Daha yüksek yoksulluk oranları:</a:t>
            </a:r>
            <a:endParaRPr lang="tr-TR" dirty="0" smtClean="0"/>
          </a:p>
          <a:p>
            <a:pPr algn="just">
              <a:buNone/>
            </a:pPr>
            <a:r>
              <a:rPr lang="tr-TR" dirty="0" smtClean="0"/>
              <a:t>    </a:t>
            </a:r>
            <a:r>
              <a:rPr lang="tr-TR" sz="2800" dirty="0" smtClean="0"/>
              <a:t>Engelli insanlar diğer insanlara göre daha yüksek yoksulluk oranları tecrübe etmektedir. Engelli insanlar ve üyeleri arasında engelli </a:t>
            </a:r>
            <a:r>
              <a:rPr lang="tr-TR" sz="2800" dirty="0" smtClean="0"/>
              <a:t>bulunan aileler, </a:t>
            </a:r>
            <a:r>
              <a:rPr lang="tr-TR" sz="2800" dirty="0" smtClean="0"/>
              <a:t>ortalamada daha yüksek oranda (gıda güvencesizliği, yetersiz barınma, sağlıklı su ve temizliğe eksik erişim ve sağlık hizmetlerine yetersiz erişim gibi) yoksunluklara maruz kalmakta ve diğer kişilere ve </a:t>
            </a:r>
            <a:r>
              <a:rPr lang="tr-TR" sz="2800" dirty="0" smtClean="0"/>
              <a:t>ailelere göre </a:t>
            </a:r>
            <a:r>
              <a:rPr lang="tr-TR" sz="2800" dirty="0" smtClean="0"/>
              <a:t>daha az mal varlığına sahip olmaktadır.</a:t>
            </a:r>
            <a:endParaRPr lang="tr-TR"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11560" y="980728"/>
            <a:ext cx="7704856" cy="5145435"/>
          </a:xfrm>
        </p:spPr>
        <p:txBody>
          <a:bodyPr>
            <a:normAutofit/>
          </a:bodyPr>
          <a:lstStyle/>
          <a:p>
            <a:pPr algn="just">
              <a:buNone/>
            </a:pPr>
            <a:r>
              <a:rPr lang="tr-TR" sz="2800" dirty="0" smtClean="0"/>
              <a:t>    </a:t>
            </a:r>
            <a:r>
              <a:rPr lang="tr-TR" sz="2600" dirty="0" smtClean="0"/>
              <a:t>Engelli insanların kişisel bakım, tıbbi hizmet veya yardımcı alet için fazladan giderleri olabilir. Bu yüksek giderler nedeniyle, engelli insanların ve içinde bulundukları </a:t>
            </a:r>
            <a:r>
              <a:rPr lang="tr-TR" sz="2600" dirty="0" smtClean="0"/>
              <a:t>ailelerin benzer </a:t>
            </a:r>
            <a:r>
              <a:rPr lang="tr-TR" sz="2600" dirty="0" smtClean="0"/>
              <a:t>gelire sahip ancak engelli olmayan insanlara göre daha yoksul olmaları olasıdır.</a:t>
            </a:r>
          </a:p>
          <a:p>
            <a:pPr algn="just">
              <a:buNone/>
            </a:pPr>
            <a:r>
              <a:rPr lang="tr-TR" sz="2800" b="1" dirty="0" smtClean="0"/>
              <a:t>   </a:t>
            </a:r>
            <a:r>
              <a:rPr lang="tr-TR" sz="3000" b="1" dirty="0" smtClean="0"/>
              <a:t>Artan bağımlılık ve kısıtlanan katılım:</a:t>
            </a:r>
          </a:p>
          <a:p>
            <a:pPr algn="just">
              <a:buNone/>
            </a:pPr>
            <a:r>
              <a:rPr lang="tr-TR" sz="2800" dirty="0" smtClean="0"/>
              <a:t>    </a:t>
            </a:r>
            <a:r>
              <a:rPr lang="tr-TR" sz="2600" dirty="0" smtClean="0"/>
              <a:t>Kurumsal çözümlere bel bağlanması, cemiyet hayatının noksanlığı ve yetersiz hizmetler engelli  insanları izole eder ve başkalarına bağımlı kılar.</a:t>
            </a:r>
            <a:endParaRPr lang="tr-TR" sz="2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3568" y="1196752"/>
            <a:ext cx="7632848" cy="4929411"/>
          </a:xfrm>
        </p:spPr>
        <p:txBody>
          <a:bodyPr>
            <a:normAutofit/>
          </a:bodyPr>
          <a:lstStyle/>
          <a:p>
            <a:pPr algn="just">
              <a:buNone/>
            </a:pPr>
            <a:r>
              <a:rPr lang="tr-TR" sz="2800" dirty="0" smtClean="0"/>
              <a:t>    Gelişimsel engelliliğe sahip çocukların aile fertleri diğer ailelerin üyelerine göre daha az saat çalışmakta, işlerinden ayrılmış olma ihtimalleri daha yüksek olmakta, daha şiddetli ekonomik sorunlar yaşamakta ve yeni bir işe başlama eğilimini daha az göstermektedir.</a:t>
            </a:r>
            <a:endParaRPr lang="tr-TR"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4000" b="1" dirty="0" smtClean="0"/>
              <a:t>Engelleri ve eşitsizlikleri aşm</a:t>
            </a:r>
            <a:r>
              <a:rPr lang="tr-TR" b="1" dirty="0" smtClean="0"/>
              <a:t>ak</a:t>
            </a:r>
            <a:endParaRPr lang="tr-TR" b="1" dirty="0"/>
          </a:p>
        </p:txBody>
      </p:sp>
      <p:sp>
        <p:nvSpPr>
          <p:cNvPr id="3" name="2 İçerik Yer Tutucusu"/>
          <p:cNvSpPr>
            <a:spLocks noGrp="1"/>
          </p:cNvSpPr>
          <p:nvPr>
            <p:ph idx="1"/>
          </p:nvPr>
        </p:nvSpPr>
        <p:spPr>
          <a:xfrm>
            <a:off x="457200" y="1556792"/>
            <a:ext cx="7931224" cy="4569371"/>
          </a:xfrm>
        </p:spPr>
        <p:txBody>
          <a:bodyPr>
            <a:normAutofit fontScale="92500"/>
          </a:bodyPr>
          <a:lstStyle/>
          <a:p>
            <a:r>
              <a:rPr lang="tr-TR" sz="2800" b="1" dirty="0" smtClean="0"/>
              <a:t>Toplumun </a:t>
            </a:r>
            <a:r>
              <a:rPr lang="tr-TR" sz="2800" b="1" dirty="0" err="1" smtClean="0"/>
              <a:t>farkındalığını</a:t>
            </a:r>
            <a:r>
              <a:rPr lang="tr-TR" sz="2800" b="1" dirty="0" smtClean="0"/>
              <a:t> ve anlayışını geliştirme:</a:t>
            </a:r>
          </a:p>
          <a:p>
            <a:pPr algn="just">
              <a:buNone/>
            </a:pPr>
            <a:r>
              <a:rPr lang="tr-TR" sz="2800" dirty="0" smtClean="0"/>
              <a:t>    Karşılıklı saygı ve anlayış bütünleştirici bir </a:t>
            </a:r>
            <a:r>
              <a:rPr lang="sv-SE" sz="2800" dirty="0" smtClean="0"/>
              <a:t>topluma katkıda bulunur. Toplumun engelliliğe</a:t>
            </a:r>
            <a:r>
              <a:rPr lang="tr-TR" sz="2800" dirty="0" smtClean="0"/>
              <a:t> dair anlayışını geliştirmek, olumsuz algılara karşı koymak ve </a:t>
            </a:r>
            <a:r>
              <a:rPr lang="tr-TR" sz="2800" dirty="0" smtClean="0"/>
              <a:t>engelliliği </a:t>
            </a:r>
            <a:r>
              <a:rPr lang="tr-TR" sz="2800" dirty="0" smtClean="0"/>
              <a:t>adil bir şekilde anlatmak bu yüzden çok önemlidir. Hükümetler, gönüllü kuruluşlar ve uzman </a:t>
            </a:r>
            <a:r>
              <a:rPr lang="nb-NO" sz="2800" dirty="0" smtClean="0"/>
              <a:t>dernekleri </a:t>
            </a:r>
            <a:r>
              <a:rPr lang="tr-TR" sz="2800" dirty="0" smtClean="0"/>
              <a:t>engellilik hakkında </a:t>
            </a:r>
            <a:r>
              <a:rPr lang="tr-TR" sz="2800" dirty="0" smtClean="0"/>
              <a:t>tavırları değiştirecek sosyal kampanyaları düzenlemeyi düşünebilir. Bu sürece medyayı dahil etmek, kampanyaların başarılı olması </a:t>
            </a:r>
            <a:r>
              <a:rPr lang="it-IT" sz="2800" dirty="0" smtClean="0"/>
              <a:t>ve engelli insanlar ile aileleri hakkında pozitif</a:t>
            </a:r>
            <a:r>
              <a:rPr lang="tr-TR" sz="2800" dirty="0" smtClean="0"/>
              <a:t> hikayelerin yayılabilmesi için hayati önem taşımaktadır.</a:t>
            </a:r>
            <a:endParaRPr lang="tr-TR"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1052736"/>
            <a:ext cx="7776864" cy="5073427"/>
          </a:xfrm>
        </p:spPr>
        <p:txBody>
          <a:bodyPr>
            <a:normAutofit/>
          </a:bodyPr>
          <a:lstStyle/>
          <a:p>
            <a:pPr algn="just">
              <a:buNone/>
            </a:pPr>
            <a:r>
              <a:rPr lang="tr-TR" dirty="0" smtClean="0"/>
              <a:t>    </a:t>
            </a:r>
            <a:r>
              <a:rPr lang="tr-TR" sz="2600" dirty="0" smtClean="0"/>
              <a:t>Engellilik konusuna ne kadar ilgi gösterir ve engellilerin toplumsal hayata diğer bireylerle eşit şekilde katılımı konusuna özen gösterirsek eldeki imkanları azami olarak engelliler için kullanmış oluruz. Mesele yalnızca kaldırıma bir rampa yapmak </a:t>
            </a:r>
            <a:r>
              <a:rPr lang="tr-TR" sz="2600" dirty="0" smtClean="0"/>
              <a:t>değil; </a:t>
            </a:r>
            <a:r>
              <a:rPr lang="tr-TR" sz="2600" dirty="0" smtClean="0"/>
              <a:t>öncelikle onu standarda uygun yapmak ardından ise onu kullanacak olan engelli kişiyi tek başına özgürce dışarı çıkarmaya yüreklendirmektir. Diğer bir ifadeyle, fiziksel düzenlemelerin toplumsal bir karşılığının olması gerekmektedir.</a:t>
            </a:r>
          </a:p>
          <a:p>
            <a:pPr>
              <a:buNone/>
            </a:pPr>
            <a:endParaRPr lang="tr-TR" dirty="0" smtClean="0"/>
          </a:p>
          <a:p>
            <a:pPr>
              <a:buNone/>
            </a:pP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4000" b="1" dirty="0" smtClean="0"/>
              <a:t>ENGELLİ BİREYLER İLE İLETİŞİM</a:t>
            </a:r>
            <a:r>
              <a:rPr lang="tr-TR" b="1" dirty="0" smtClean="0"/>
              <a:t> </a:t>
            </a:r>
            <a:endParaRPr lang="tr-TR" dirty="0"/>
          </a:p>
        </p:txBody>
      </p:sp>
      <p:sp>
        <p:nvSpPr>
          <p:cNvPr id="3" name="2 İçerik Yer Tutucusu"/>
          <p:cNvSpPr>
            <a:spLocks noGrp="1"/>
          </p:cNvSpPr>
          <p:nvPr>
            <p:ph idx="1"/>
          </p:nvPr>
        </p:nvSpPr>
        <p:spPr>
          <a:xfrm>
            <a:off x="457200" y="1556792"/>
            <a:ext cx="8003232" cy="4569371"/>
          </a:xfrm>
        </p:spPr>
        <p:txBody>
          <a:bodyPr>
            <a:normAutofit/>
          </a:bodyPr>
          <a:lstStyle/>
          <a:p>
            <a:r>
              <a:rPr lang="tr-TR" b="1" dirty="0" smtClean="0"/>
              <a:t>Görme Sorunu Olan Bireylerle İletişim :</a:t>
            </a:r>
          </a:p>
          <a:p>
            <a:pPr algn="just">
              <a:buNone/>
            </a:pPr>
            <a:r>
              <a:rPr lang="tr-TR" dirty="0" smtClean="0"/>
              <a:t>    </a:t>
            </a:r>
            <a:r>
              <a:rPr lang="tr-TR" sz="2600" dirty="0" smtClean="0"/>
              <a:t>Görme engelliler, gören insanlarla iletişim kurarken önemli ölçüde sözel iletişim unsurlarını kullanırlar. Beden dillerini kullandıklarında sadece karşıdaki gören kişi bu dili algılayıp yorumlar. Görme engelli bireyler iletişim sırasında göz kontağı sağlayamazlar. Görmeyenlerle iletişim kurarken, kişinin yanında biri olsun veya olmasın görmeyen kişiye yönelip iletişim kurulmalıdır. </a:t>
            </a:r>
          </a:p>
          <a:p>
            <a:pPr>
              <a:buNone/>
            </a:pPr>
            <a:endParaRPr lang="tr-TR" sz="2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548680"/>
            <a:ext cx="7200800" cy="936104"/>
          </a:xfrm>
        </p:spPr>
        <p:txBody>
          <a:bodyPr>
            <a:normAutofit fontScale="90000"/>
          </a:bodyPr>
          <a:lstStyle/>
          <a:p>
            <a:r>
              <a:rPr lang="tr-TR" b="1" dirty="0" smtClean="0"/>
              <a:t>Engellilik Hakkında Ne Biliyoruz?</a:t>
            </a:r>
            <a:endParaRPr lang="tr-TR" b="1" dirty="0"/>
          </a:p>
        </p:txBody>
      </p:sp>
      <p:sp>
        <p:nvSpPr>
          <p:cNvPr id="3" name="2 İçerik Yer Tutucusu"/>
          <p:cNvSpPr>
            <a:spLocks noGrp="1"/>
          </p:cNvSpPr>
          <p:nvPr>
            <p:ph idx="1"/>
          </p:nvPr>
        </p:nvSpPr>
        <p:spPr>
          <a:xfrm>
            <a:off x="755576" y="1772816"/>
            <a:ext cx="7416824" cy="4353347"/>
          </a:xfrm>
        </p:spPr>
        <p:txBody>
          <a:bodyPr>
            <a:normAutofit/>
          </a:bodyPr>
          <a:lstStyle/>
          <a:p>
            <a:pPr algn="just">
              <a:buNone/>
            </a:pPr>
            <a:r>
              <a:rPr lang="tr-TR" sz="2800" dirty="0" smtClean="0"/>
              <a:t>    </a:t>
            </a:r>
          </a:p>
          <a:p>
            <a:pPr>
              <a:buNone/>
            </a:pPr>
            <a:endParaRPr lang="tr-TR" dirty="0"/>
          </a:p>
        </p:txBody>
      </p:sp>
      <p:sp>
        <p:nvSpPr>
          <p:cNvPr id="4" name="3 Dikdörtgen"/>
          <p:cNvSpPr/>
          <p:nvPr/>
        </p:nvSpPr>
        <p:spPr>
          <a:xfrm>
            <a:off x="251520" y="1844824"/>
            <a:ext cx="8496944" cy="2893100"/>
          </a:xfrm>
          <a:prstGeom prst="rect">
            <a:avLst/>
          </a:prstGeom>
        </p:spPr>
        <p:txBody>
          <a:bodyPr wrap="square">
            <a:spAutoFit/>
          </a:bodyPr>
          <a:lstStyle/>
          <a:p>
            <a:pPr algn="just">
              <a:buNone/>
            </a:pPr>
            <a:r>
              <a:rPr lang="tr-TR" sz="2600" dirty="0" smtClean="0"/>
              <a:t>Engelli bireyi</a:t>
            </a:r>
            <a:r>
              <a:rPr lang="tr-TR" sz="2600" dirty="0" smtClean="0"/>
              <a:t>; “</a:t>
            </a:r>
            <a:r>
              <a:rPr lang="tr-TR" sz="2600" dirty="0" smtClean="0"/>
              <a:t>doğuştan veya </a:t>
            </a:r>
            <a:r>
              <a:rPr lang="tr-TR" sz="2600" dirty="0" smtClean="0"/>
              <a:t>sonradan herhangi bir nedenle</a:t>
            </a:r>
            <a:r>
              <a:rPr lang="tr-TR" sz="2600" dirty="0" smtClean="0"/>
              <a:t> bedensel, </a:t>
            </a:r>
            <a:r>
              <a:rPr lang="tr-TR" sz="2600" dirty="0" smtClean="0"/>
              <a:t>zihinsel, ruhsal, duygusal ve sosyal</a:t>
            </a:r>
            <a:r>
              <a:rPr lang="tr-TR" sz="2600" dirty="0" smtClean="0"/>
              <a:t> yeteneklerini çeşitli derecelerde kaybetmesi </a:t>
            </a:r>
            <a:r>
              <a:rPr lang="tr-TR" sz="2600" dirty="0" smtClean="0"/>
              <a:t>nedeniyle</a:t>
            </a:r>
            <a:r>
              <a:rPr lang="tr-TR" sz="2600" dirty="0" smtClean="0"/>
              <a:t> toplumsal yaşama uyum </a:t>
            </a:r>
            <a:r>
              <a:rPr lang="tr-TR" sz="2600" dirty="0" smtClean="0"/>
              <a:t>sağlama </a:t>
            </a:r>
            <a:r>
              <a:rPr lang="tr-TR" sz="2600" dirty="0" smtClean="0"/>
              <a:t>ve </a:t>
            </a:r>
            <a:r>
              <a:rPr lang="tr-TR" sz="2600" dirty="0" smtClean="0"/>
              <a:t>günlük ihtiyaçlarını karşılamada</a:t>
            </a:r>
            <a:r>
              <a:rPr lang="tr-TR" sz="2600" dirty="0" smtClean="0"/>
              <a:t> güçlükleri olan ve korunma, </a:t>
            </a:r>
            <a:r>
              <a:rPr lang="tr-TR" sz="2600" dirty="0" smtClean="0"/>
              <a:t>bakım,rehabilitasyon</a:t>
            </a:r>
            <a:r>
              <a:rPr lang="tr-TR" sz="2600" dirty="0" smtClean="0"/>
              <a:t>, danışmanlık ve  destek hizmetlerine ihtiyaç duyan </a:t>
            </a:r>
            <a:r>
              <a:rPr lang="tr-TR" sz="2600" dirty="0" smtClean="0"/>
              <a:t>kişi” olarak</a:t>
            </a:r>
            <a:r>
              <a:rPr lang="tr-TR" sz="2600" dirty="0" smtClean="0"/>
              <a:t> tanımlamak mümkündür.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idx="1"/>
          </p:nvPr>
        </p:nvSpPr>
        <p:spPr>
          <a:xfrm>
            <a:off x="539552" y="548681"/>
            <a:ext cx="7848872" cy="5544616"/>
          </a:xfrm>
        </p:spPr>
        <p:txBody>
          <a:bodyPr>
            <a:normAutofit lnSpcReduction="10000"/>
          </a:bodyPr>
          <a:lstStyle/>
          <a:p>
            <a:pPr>
              <a:buNone/>
            </a:pPr>
            <a:r>
              <a:rPr lang="tr-TR" b="1" dirty="0" smtClean="0"/>
              <a:t>   Görme </a:t>
            </a:r>
            <a:r>
              <a:rPr lang="tr-TR" b="1" dirty="0" smtClean="0"/>
              <a:t>engelli birey ile iletişim kurarken dikkat edilmesi gereken hususlar :</a:t>
            </a:r>
            <a:endParaRPr lang="tr-TR" dirty="0" smtClean="0"/>
          </a:p>
          <a:p>
            <a:pPr algn="just"/>
            <a:r>
              <a:rPr lang="tr-TR" sz="3000" dirty="0" smtClean="0"/>
              <a:t>Görme engelli bir kişi ile karşılaştığınızda, öncelikle kendinizi sesli olarak tanıtınız. </a:t>
            </a:r>
          </a:p>
          <a:p>
            <a:pPr algn="just"/>
            <a:r>
              <a:rPr lang="tr-TR" sz="3000" dirty="0" smtClean="0"/>
              <a:t>Görme engelli bir kişiye rehberlik edecekseniz onun sizin kolunuza girmesine izin veriniz. </a:t>
            </a:r>
          </a:p>
          <a:p>
            <a:pPr algn="just"/>
            <a:r>
              <a:rPr lang="tr-TR" sz="3000" dirty="0" smtClean="0"/>
              <a:t>Görme engelliye, önündeki engeller konusunda bilgi veriniz. </a:t>
            </a:r>
          </a:p>
          <a:p>
            <a:pPr algn="just"/>
            <a:r>
              <a:rPr lang="tr-TR" sz="3000" dirty="0" smtClean="0"/>
              <a:t>Görme engelli kişi ile normal bir ses tonu ile direkt ona yönelik olarak konuşun. Sesinizi yükseltmeyin ve tane tane konuşma gibi özel bir çaba göstermeyiniz. </a:t>
            </a:r>
          </a:p>
          <a:p>
            <a:pPr>
              <a:buNone/>
            </a:pPr>
            <a:endParaRPr lang="tr-TR" b="1" dirty="0" smtClean="0"/>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1124744"/>
            <a:ext cx="7848872" cy="5001419"/>
          </a:xfrm>
        </p:spPr>
        <p:txBody>
          <a:bodyPr>
            <a:normAutofit/>
          </a:bodyPr>
          <a:lstStyle/>
          <a:p>
            <a:pPr algn="just">
              <a:buNone/>
            </a:pPr>
            <a:r>
              <a:rPr lang="tr-TR" dirty="0" smtClean="0"/>
              <a:t>    </a:t>
            </a:r>
            <a:r>
              <a:rPr lang="tr-TR" sz="2600" dirty="0" smtClean="0"/>
              <a:t>Görme engelli bir kişinin yanına gelirken ya da yanından ayrılırken mutlaka sesli olarak bildiriniz. </a:t>
            </a:r>
          </a:p>
          <a:p>
            <a:pPr algn="just">
              <a:buNone/>
            </a:pPr>
            <a:r>
              <a:rPr lang="tr-TR" sz="2600" dirty="0" smtClean="0"/>
              <a:t>    </a:t>
            </a:r>
            <a:r>
              <a:rPr lang="tr-TR" sz="2600" dirty="0" smtClean="0"/>
              <a:t>Görme engelli bireye, bir şeyi tarif ederken “bak orada”, “şurada” gibi görsel ipuçlarını içeren yönlendirmeler yerine onun bulunduğu yere göre “sağ tarafta koltuğun yanındaki konsolun üstünde” gibi daha tanımlayıcı bilgiler veriniz. </a:t>
            </a:r>
          </a:p>
          <a:p>
            <a:endParaRPr lang="tr-TR" dirty="0" smtClean="0"/>
          </a:p>
          <a:p>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11560" y="620688"/>
            <a:ext cx="7848872" cy="5505475"/>
          </a:xfrm>
        </p:spPr>
        <p:txBody>
          <a:bodyPr>
            <a:normAutofit fontScale="77500" lnSpcReduction="20000"/>
          </a:bodyPr>
          <a:lstStyle/>
          <a:p>
            <a:pPr algn="just">
              <a:buNone/>
            </a:pPr>
            <a:r>
              <a:rPr lang="tr-TR" b="1" dirty="0" smtClean="0"/>
              <a:t>Konuşma </a:t>
            </a:r>
            <a:r>
              <a:rPr lang="tr-TR" b="1" dirty="0" smtClean="0"/>
              <a:t>engelli bireyler </a:t>
            </a:r>
            <a:r>
              <a:rPr lang="tr-TR" b="1" dirty="0" smtClean="0"/>
              <a:t>ile iletişim kurarken dikkat edilmesi gereken hususlar: </a:t>
            </a:r>
            <a:endParaRPr lang="tr-TR" dirty="0" smtClean="0"/>
          </a:p>
          <a:p>
            <a:pPr algn="just"/>
            <a:r>
              <a:rPr lang="tr-TR" sz="3400" dirty="0" smtClean="0"/>
              <a:t>Konuşma </a:t>
            </a:r>
            <a:r>
              <a:rPr lang="tr-TR" sz="3400" dirty="0" smtClean="0"/>
              <a:t>engeli olan </a:t>
            </a:r>
            <a:r>
              <a:rPr lang="tr-TR" sz="3400" dirty="0" smtClean="0"/>
              <a:t>bireylerle basit cümleler ve kalıplar içinde konuşun. </a:t>
            </a:r>
          </a:p>
          <a:p>
            <a:pPr algn="just"/>
            <a:r>
              <a:rPr lang="tr-TR" sz="3400" dirty="0" smtClean="0"/>
              <a:t>Sabırla onu dinleyin. </a:t>
            </a:r>
          </a:p>
          <a:p>
            <a:pPr algn="just"/>
            <a:r>
              <a:rPr lang="tr-TR" sz="3400" dirty="0" smtClean="0"/>
              <a:t>Birey konuşurken onun dudak hareketlerine değil gözlerinin içine bakınız. </a:t>
            </a:r>
            <a:r>
              <a:rPr lang="tr-TR" sz="3400" dirty="0" smtClean="0"/>
              <a:t>S</a:t>
            </a:r>
            <a:r>
              <a:rPr lang="tr-TR" sz="3400" dirty="0" smtClean="0"/>
              <a:t>uçlayıcı </a:t>
            </a:r>
            <a:r>
              <a:rPr lang="tr-TR" sz="3400" dirty="0" smtClean="0"/>
              <a:t>etkileri olabilecek olumsuz ifadelerden kaçının. </a:t>
            </a:r>
          </a:p>
          <a:p>
            <a:pPr algn="just"/>
            <a:r>
              <a:rPr lang="tr-TR" sz="3400" dirty="0" smtClean="0"/>
              <a:t> Herkesin bazı güçlükleri olabileceğini ifade edin. </a:t>
            </a:r>
          </a:p>
          <a:p>
            <a:pPr algn="just"/>
            <a:r>
              <a:rPr lang="tr-TR" sz="3400" dirty="0" smtClean="0"/>
              <a:t>Yaşadığı konuşma güçlüğü hakkındaki duygularını onla konuşmaktan çekinmeyin. </a:t>
            </a:r>
          </a:p>
          <a:p>
            <a:pPr algn="just"/>
            <a:r>
              <a:rPr lang="tr-TR" sz="3400" dirty="0" smtClean="0"/>
              <a:t> Kişinin nasıl söylediğinden çok, ne söylediğini dikkatle dinleyin, konuşmaya müdahale etmeden göz </a:t>
            </a:r>
            <a:r>
              <a:rPr lang="tr-TR" sz="3400" dirty="0" smtClean="0"/>
              <a:t>kontağını sürdürün. </a:t>
            </a:r>
            <a:endParaRPr lang="tr-TR" sz="3400" dirty="0" smtClean="0"/>
          </a:p>
          <a:p>
            <a:endParaRPr lang="tr-TR" dirty="0" smtClean="0"/>
          </a:p>
          <a:p>
            <a:pPr algn="just">
              <a:buNone/>
            </a:pPr>
            <a:endParaRPr lang="tr-TR" b="1" dirty="0" smtClean="0"/>
          </a:p>
          <a:p>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1"/>
            <a:ext cx="8147248" cy="4392489"/>
          </a:xfrm>
        </p:spPr>
        <p:txBody>
          <a:bodyPr>
            <a:normAutofit/>
          </a:bodyPr>
          <a:lstStyle/>
          <a:p>
            <a:pPr>
              <a:buNone/>
            </a:pPr>
            <a:endParaRPr lang="tr-TR" dirty="0" smtClean="0"/>
          </a:p>
          <a:p>
            <a:r>
              <a:rPr lang="tr-TR" sz="2600" dirty="0" smtClean="0"/>
              <a:t>Konuşmasını onun yerine tamamlamayın. </a:t>
            </a:r>
          </a:p>
          <a:p>
            <a:r>
              <a:rPr lang="tr-TR" sz="2600" dirty="0" smtClean="0"/>
              <a:t>Birey akıcı konuşmadığında da </a:t>
            </a:r>
            <a:r>
              <a:rPr lang="tr-TR" sz="2600" dirty="0" smtClean="0"/>
              <a:t>akıcı konuştuğundaki </a:t>
            </a:r>
            <a:r>
              <a:rPr lang="tr-TR" sz="2600" dirty="0" smtClean="0"/>
              <a:t>gibi davranın. </a:t>
            </a:r>
          </a:p>
          <a:p>
            <a:r>
              <a:rPr lang="tr-TR" sz="2600" dirty="0" smtClean="0"/>
              <a:t> Onu baskı altına almaksızın konuşması için cesaretlendirin. </a:t>
            </a:r>
          </a:p>
          <a:p>
            <a:r>
              <a:rPr lang="tr-TR" sz="2600" dirty="0" smtClean="0"/>
              <a:t>Sakin bir konuşma ve dinleme ortamı sağlamaya çalışın. </a:t>
            </a:r>
          </a:p>
          <a:p>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idx="1"/>
          </p:nvPr>
        </p:nvSpPr>
        <p:spPr>
          <a:xfrm>
            <a:off x="467544" y="836712"/>
            <a:ext cx="8064896" cy="4896543"/>
          </a:xfrm>
        </p:spPr>
        <p:txBody>
          <a:bodyPr>
            <a:normAutofit fontScale="47500" lnSpcReduction="20000"/>
          </a:bodyPr>
          <a:lstStyle/>
          <a:p>
            <a:pPr>
              <a:buNone/>
            </a:pPr>
            <a:r>
              <a:rPr lang="tr-TR" dirty="0" smtClean="0"/>
              <a:t>   </a:t>
            </a:r>
            <a:r>
              <a:rPr lang="tr-TR" sz="4500" b="1" dirty="0" smtClean="0"/>
              <a:t>İşitme </a:t>
            </a:r>
            <a:r>
              <a:rPr lang="tr-TR" sz="4500" b="1" dirty="0" smtClean="0"/>
              <a:t>engelli bireyler ile iletişim kurarken dikkat edilmesi gereken hususlar </a:t>
            </a:r>
            <a:r>
              <a:rPr lang="tr-TR" sz="4500" b="1" dirty="0" smtClean="0"/>
              <a:t>:</a:t>
            </a:r>
            <a:endParaRPr lang="tr-TR" sz="4500" dirty="0" smtClean="0"/>
          </a:p>
          <a:p>
            <a:r>
              <a:rPr lang="tr-TR" sz="4700" dirty="0" smtClean="0"/>
              <a:t>Konuşmaya başlamadan önce işitme engelli bireyi tanımaya çalışınız. </a:t>
            </a:r>
          </a:p>
          <a:p>
            <a:r>
              <a:rPr lang="tr-TR" sz="4700" dirty="0" smtClean="0"/>
              <a:t>Konuşmalarınızı rahatlıkla anlayıp anlayamadığını test ediniz. </a:t>
            </a:r>
          </a:p>
          <a:p>
            <a:r>
              <a:rPr lang="tr-TR" sz="4700" dirty="0" smtClean="0"/>
              <a:t>Konuşurken göz hizasına gelecek şekilde ayakta durunuz veya oturunuz. </a:t>
            </a:r>
          </a:p>
          <a:p>
            <a:r>
              <a:rPr lang="tr-TR" sz="4700" dirty="0" smtClean="0"/>
              <a:t>İşitme engelli bireyin size baktığından emin olunuz. </a:t>
            </a:r>
            <a:endParaRPr lang="tr-TR" sz="4700" dirty="0" smtClean="0"/>
          </a:p>
          <a:p>
            <a:pPr algn="just"/>
            <a:r>
              <a:rPr lang="tr-TR" sz="4700" dirty="0" smtClean="0"/>
              <a:t>Konuşmaya başladığınız anda yüzünüzün özellikle dudağınızın işitme engelli bireyin görebilecek bir konumda olmasına dikkat ediniz. </a:t>
            </a:r>
          </a:p>
          <a:p>
            <a:pPr algn="just"/>
            <a:r>
              <a:rPr lang="tr-TR" sz="4700" dirty="0" smtClean="0"/>
              <a:t>Ağır işiten bireyler için mümkünse gürültüsüz ortamlarda konuşmayı deneyiniz. </a:t>
            </a:r>
            <a:endParaRPr lang="tr-TR" sz="4700" dirty="0" smtClean="0"/>
          </a:p>
          <a:p>
            <a:pPr>
              <a:buNone/>
            </a:pPr>
            <a:endParaRPr lang="tr-TR" sz="3400" b="1" dirty="0" smtClean="0"/>
          </a:p>
          <a:p>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52736"/>
            <a:ext cx="7931224" cy="5073427"/>
          </a:xfrm>
        </p:spPr>
        <p:txBody>
          <a:bodyPr>
            <a:normAutofit fontScale="32500" lnSpcReduction="20000"/>
          </a:bodyPr>
          <a:lstStyle/>
          <a:p>
            <a:endParaRPr lang="tr-TR" dirty="0" smtClean="0"/>
          </a:p>
          <a:p>
            <a:pPr algn="just"/>
            <a:r>
              <a:rPr lang="tr-TR" sz="8000" dirty="0" smtClean="0"/>
              <a:t>Cihaz </a:t>
            </a:r>
            <a:r>
              <a:rPr lang="tr-TR" sz="8000" dirty="0" smtClean="0"/>
              <a:t>kullanan bir işitme engellinin, cihazı taktığında işitmesinin normal duyan biri gibi tam olmayacağını unutmayınız. (Hiçbir işitme cihazı normal duyan bir kulak kadar duyarlı olamaz.) </a:t>
            </a:r>
          </a:p>
          <a:p>
            <a:pPr algn="just"/>
            <a:r>
              <a:rPr lang="tr-TR" sz="8000" dirty="0" smtClean="0"/>
              <a:t> Konuşmanızda anlaşılır ve kısa cümleler kurunuz. Konuşurken cümlelerinizi eksik bırakmayın ve tamamlayınız. </a:t>
            </a:r>
          </a:p>
          <a:p>
            <a:pPr algn="just"/>
            <a:r>
              <a:rPr lang="tr-TR" sz="8000" dirty="0" smtClean="0"/>
              <a:t> Konuştuğunuz ortamın aydınlık olduğuna dikkat ediniz. </a:t>
            </a:r>
          </a:p>
          <a:p>
            <a:pPr algn="just"/>
            <a:r>
              <a:rPr lang="tr-TR" sz="8000" dirty="0" smtClean="0"/>
              <a:t> Konuşurken başka yönlere bakmayınız. </a:t>
            </a:r>
          </a:p>
          <a:p>
            <a:pPr algn="just"/>
            <a:r>
              <a:rPr lang="tr-TR" sz="8000" dirty="0" smtClean="0"/>
              <a:t> Gerekirse kâğıda yazdırınız. </a:t>
            </a:r>
          </a:p>
          <a:p>
            <a:pPr>
              <a:buNone/>
            </a:pPr>
            <a:endParaRPr lang="tr-TR" sz="8000" dirty="0" smtClean="0"/>
          </a:p>
          <a:p>
            <a:pPr algn="just"/>
            <a:endParaRPr lang="tr-TR" sz="45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620688"/>
            <a:ext cx="8136904" cy="5244827"/>
          </a:xfrm>
        </p:spPr>
        <p:txBody>
          <a:bodyPr>
            <a:normAutofit/>
          </a:bodyPr>
          <a:lstStyle/>
          <a:p>
            <a:pPr>
              <a:buNone/>
            </a:pPr>
            <a:endParaRPr lang="tr-TR" dirty="0" smtClean="0"/>
          </a:p>
          <a:p>
            <a:pPr algn="just"/>
            <a:r>
              <a:rPr lang="tr-TR" sz="2600" dirty="0" smtClean="0"/>
              <a:t>Konuşurken ağzınızı elle veya kâğıt gibi herhangi bir şeyle kapatmayınız. (Dudak hareketleriniz görünmelidir.) </a:t>
            </a:r>
          </a:p>
          <a:p>
            <a:pPr algn="just"/>
            <a:r>
              <a:rPr lang="tr-TR" sz="2600" dirty="0" smtClean="0"/>
              <a:t>Normal tonda normal konuşma seyrinizden biraz yavaş konuşmayı deneyiniz. Ama hiçbir zaman heceleyerek konuşmayınız. </a:t>
            </a:r>
          </a:p>
          <a:p>
            <a:pPr algn="just"/>
            <a:r>
              <a:rPr lang="tr-TR" sz="2600" dirty="0" smtClean="0"/>
              <a:t>Mümkünse yüz ifadelerinizi etkili kullanınız. Çünkü mimikler ve yüz ifadeleriniz dudak okumayı kolaylaştırır, unutmayınız. </a:t>
            </a:r>
          </a:p>
          <a:p>
            <a:pPr algn="just"/>
            <a:r>
              <a:rPr lang="tr-TR" sz="2600" dirty="0" smtClean="0"/>
              <a:t> Her şeyden önce sabırlı ve anlayışlı olunuz. </a:t>
            </a:r>
          </a:p>
          <a:p>
            <a:pPr>
              <a:buNone/>
            </a:pPr>
            <a:endParaRPr lang="tr-TR" dirty="0" smtClean="0"/>
          </a:p>
          <a:p>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b="1" dirty="0" smtClean="0"/>
              <a:t>Zihinsel Engelli Bireylerle İletişim </a:t>
            </a:r>
            <a:endParaRPr lang="tr-TR" sz="4000" dirty="0"/>
          </a:p>
        </p:txBody>
      </p:sp>
      <p:sp>
        <p:nvSpPr>
          <p:cNvPr id="3" name="2 İçerik Yer Tutucusu"/>
          <p:cNvSpPr>
            <a:spLocks noGrp="1"/>
          </p:cNvSpPr>
          <p:nvPr>
            <p:ph idx="1"/>
          </p:nvPr>
        </p:nvSpPr>
        <p:spPr>
          <a:xfrm>
            <a:off x="457200" y="1628800"/>
            <a:ext cx="8075240" cy="4497363"/>
          </a:xfrm>
        </p:spPr>
        <p:txBody>
          <a:bodyPr>
            <a:normAutofit/>
          </a:bodyPr>
          <a:lstStyle/>
          <a:p>
            <a:pPr algn="just">
              <a:buNone/>
            </a:pPr>
            <a:r>
              <a:rPr lang="tr-TR" sz="2800" dirty="0" smtClean="0"/>
              <a:t>    </a:t>
            </a:r>
            <a:r>
              <a:rPr lang="tr-TR" sz="2600" dirty="0" smtClean="0"/>
              <a:t>Zihinsel yetersizlik; doğum öncesi, doğum sırası ve doğum sonrasında çeşitli nedenlere bağlı, genel zihinsel işlevlerde normallerden önemli derecede gerilik ve bunun yanı sıra uyumsal davranışlarda da yetersizlik gösterme durumudur.</a:t>
            </a:r>
          </a:p>
          <a:p>
            <a:pPr algn="just">
              <a:buNone/>
            </a:pPr>
            <a:r>
              <a:rPr lang="tr-TR" sz="2600" dirty="0" smtClean="0"/>
              <a:t>    Zihinsel engelli bireylerde davranış şekillendirme süresi, kişiden kişiye değişebilir. İyi bir davranış şekillendirmenin temel öğeleri arasında hastayla empati kurmak, onu cesaretlendirme ve ona güven duygusu aşılama, olumlu yönde etkileme sayılabilir. </a:t>
            </a:r>
            <a:endParaRPr lang="tr-TR" sz="26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4704"/>
            <a:ext cx="7715200" cy="5361459"/>
          </a:xfrm>
        </p:spPr>
        <p:txBody>
          <a:bodyPr>
            <a:normAutofit fontScale="85000" lnSpcReduction="10000"/>
          </a:bodyPr>
          <a:lstStyle/>
          <a:p>
            <a:endParaRPr lang="tr-TR" dirty="0" smtClean="0"/>
          </a:p>
          <a:p>
            <a:pPr algn="just"/>
            <a:r>
              <a:rPr lang="tr-TR" sz="3100" dirty="0" smtClean="0"/>
              <a:t>Yapılmak istenen işlemler önce anlatılmalıdır. </a:t>
            </a:r>
          </a:p>
          <a:p>
            <a:pPr algn="just"/>
            <a:r>
              <a:rPr lang="tr-TR" sz="3100" dirty="0" smtClean="0"/>
              <a:t>Ne </a:t>
            </a:r>
            <a:r>
              <a:rPr lang="tr-TR" sz="3100" dirty="0" smtClean="0"/>
              <a:t>yapılacağı gösterilmeli</a:t>
            </a:r>
            <a:r>
              <a:rPr lang="tr-TR" sz="3100" dirty="0" smtClean="0"/>
              <a:t>, açıklanmadan yapılacak her işlem onların korkmasına ve tedavileri reddetmesine neden olacaktır. </a:t>
            </a:r>
          </a:p>
          <a:p>
            <a:pPr algn="just"/>
            <a:r>
              <a:rPr lang="tr-TR" sz="3100" dirty="0" smtClean="0"/>
              <a:t> Sözel ve sözel olmayan mesajların anlaşılabilmesi için basit, özel, dikkatle seçilmiş olması gerekir. </a:t>
            </a:r>
          </a:p>
          <a:p>
            <a:pPr algn="just"/>
            <a:r>
              <a:rPr lang="tr-TR" sz="3100" dirty="0" smtClean="0"/>
              <a:t>Zihinsel engelli bireylerin kendilerini tam olarak ifade edebilmeleri için önyargı olmadan kabul edilmeleri gerektiğini hatırlayınız. </a:t>
            </a:r>
          </a:p>
          <a:p>
            <a:pPr algn="just"/>
            <a:r>
              <a:rPr lang="tr-TR" sz="3100" dirty="0" smtClean="0"/>
              <a:t>Tam bilgi alabilmek için sorular dikkatli bir şekilde sorulmalıdır. Her soruyu farklı şekillerde tekrarlayarak cevapları doğrulayınız. </a:t>
            </a:r>
          </a:p>
          <a:p>
            <a:endParaRPr lang="tr-TR" dirty="0" smtClean="0"/>
          </a:p>
          <a:p>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7859216" cy="5217443"/>
          </a:xfrm>
        </p:spPr>
        <p:txBody>
          <a:bodyPr>
            <a:normAutofit/>
          </a:bodyPr>
          <a:lstStyle/>
          <a:p>
            <a:pPr algn="just">
              <a:buNone/>
            </a:pPr>
            <a:r>
              <a:rPr lang="tr-TR" sz="3000" b="1" dirty="0" smtClean="0"/>
              <a:t>  Tekerlekli sandalye kullanan bireyler ile iletişim kurarken dikkat edilecek noktalar </a:t>
            </a:r>
            <a:endParaRPr lang="tr-TR" sz="3000" dirty="0" smtClean="0"/>
          </a:p>
          <a:p>
            <a:pPr algn="just"/>
            <a:r>
              <a:rPr lang="tr-TR" sz="2600" dirty="0" smtClean="0"/>
              <a:t>Tekerlekli sandalye kullanan birey ile konuşurken sandalyenizi aynı seviyeye getirin. Eğer bu mümkün değilse biraz mesafe bırakarak göz kontağı kurulabilecek bir noktaya geliniz. </a:t>
            </a:r>
          </a:p>
          <a:p>
            <a:pPr algn="just"/>
            <a:r>
              <a:rPr lang="tr-TR" sz="2600" dirty="0" smtClean="0"/>
              <a:t>Tekerlekli sandalyeli bireylerin kullanmaları muhtemel araç gereçleri ulaşabilecekleri yerlere yerleştiriniz. </a:t>
            </a:r>
          </a:p>
          <a:p>
            <a:r>
              <a:rPr lang="tr-TR" sz="2600" dirty="0" smtClean="0"/>
              <a:t>Dolaştıkları yollar üzerinde onları engelleyecek eşyalar bırakmayınız. </a:t>
            </a:r>
          </a:p>
          <a:p>
            <a:pPr algn="just"/>
            <a:endParaRPr lang="tr-TR" sz="3000" dirty="0" smtClean="0"/>
          </a:p>
          <a:p>
            <a:endParaRPr lang="tr-TR" dirty="0" smtClean="0"/>
          </a:p>
          <a:p>
            <a:pPr>
              <a:buNone/>
            </a:pPr>
            <a:endParaRPr lang="tr-T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764704"/>
            <a:ext cx="8496944" cy="5328592"/>
          </a:xfrm>
        </p:spPr>
        <p:txBody>
          <a:bodyPr>
            <a:normAutofit/>
          </a:bodyPr>
          <a:lstStyle/>
          <a:p>
            <a:pPr algn="just">
              <a:buNone/>
            </a:pPr>
            <a:r>
              <a:rPr lang="tr-TR" sz="2600" dirty="0" smtClean="0"/>
              <a:t>    Engellilik </a:t>
            </a:r>
            <a:r>
              <a:rPr lang="tr-TR" sz="2600" dirty="0" smtClean="0"/>
              <a:t>insan olma halinin bir parçasıdır;  </a:t>
            </a:r>
            <a:r>
              <a:rPr lang="tr-TR" sz="2600" dirty="0" smtClean="0"/>
              <a:t>neredeyse herkes </a:t>
            </a:r>
            <a:r>
              <a:rPr lang="tr-TR" sz="2600" dirty="0" smtClean="0"/>
              <a:t>yaşamının belli bir noktasında geçici veya kalıcı olarak zayıf düşecek ve uzun yıllar yaşayan insanlar işlevlerini yerine getirme konusunda artan zorluklarla karşılaşacaktır</a:t>
            </a:r>
            <a:r>
              <a:rPr lang="tr-TR" sz="2600" dirty="0" smtClean="0"/>
              <a:t>.</a:t>
            </a:r>
            <a:r>
              <a:rPr lang="tr-TR" sz="2600" dirty="0" smtClean="0"/>
              <a:t> </a:t>
            </a:r>
            <a:endParaRPr lang="tr-TR" sz="2600" dirty="0" smtClean="0"/>
          </a:p>
          <a:p>
            <a:pPr algn="just">
              <a:buNone/>
            </a:pPr>
            <a:r>
              <a:rPr lang="tr-TR" sz="2600" dirty="0" smtClean="0"/>
              <a:t> </a:t>
            </a:r>
            <a:r>
              <a:rPr lang="tr-TR" sz="2600" dirty="0" smtClean="0"/>
              <a:t>    Engelli</a:t>
            </a:r>
            <a:r>
              <a:rPr lang="tr-TR" sz="2600" dirty="0" smtClean="0"/>
              <a:t> bireyler sosyal hayata katılımda pek çok sorunla </a:t>
            </a:r>
            <a:r>
              <a:rPr lang="tr-TR" sz="2600" dirty="0" smtClean="0"/>
              <a:t>karşılaşmaktadırlar. Bu sorunlar; eğitim,</a:t>
            </a:r>
            <a:r>
              <a:rPr lang="tr-TR" sz="2600" dirty="0" smtClean="0"/>
              <a:t> istihdam, fiziksel çevre, ulaşım ve konut, aile ve </a:t>
            </a:r>
            <a:r>
              <a:rPr lang="tr-TR" sz="2600" dirty="0" err="1" smtClean="0"/>
              <a:t>özelyaşamla</a:t>
            </a:r>
            <a:r>
              <a:rPr lang="tr-TR" sz="2600" dirty="0" smtClean="0"/>
              <a:t> ilgili </a:t>
            </a:r>
            <a:r>
              <a:rPr lang="tr-TR" sz="2600" dirty="0" smtClean="0"/>
              <a:t>sorunlar, </a:t>
            </a:r>
            <a:r>
              <a:rPr lang="tr-TR" sz="2600" dirty="0" err="1" smtClean="0"/>
              <a:t>psiko</a:t>
            </a:r>
            <a:r>
              <a:rPr lang="tr-TR" sz="2600" dirty="0" smtClean="0"/>
              <a:t>-sosyal</a:t>
            </a:r>
            <a:r>
              <a:rPr lang="tr-TR" sz="2600" dirty="0" smtClean="0"/>
              <a:t> sorunlar, rehabilitasyonla ilgili </a:t>
            </a:r>
            <a:r>
              <a:rPr lang="tr-TR" sz="2600" dirty="0" smtClean="0"/>
              <a:t>sorunlar</a:t>
            </a:r>
            <a:r>
              <a:rPr lang="tr-TR" sz="2600" dirty="0" smtClean="0"/>
              <a:t>, sosyal </a:t>
            </a:r>
            <a:r>
              <a:rPr lang="tr-TR" sz="2600" dirty="0" smtClean="0"/>
              <a:t>dışlan-</a:t>
            </a:r>
            <a:r>
              <a:rPr lang="tr-TR" sz="2600" dirty="0" err="1" smtClean="0"/>
              <a:t>ma</a:t>
            </a:r>
            <a:r>
              <a:rPr lang="tr-TR" sz="2600" dirty="0" smtClean="0"/>
              <a:t> ve ayrımcı uygulamalarla ilgili sorunlardır.</a:t>
            </a:r>
          </a:p>
          <a:p>
            <a:pPr algn="just">
              <a:buNone/>
            </a:pPr>
            <a:r>
              <a:rPr lang="tr-TR" sz="2600" dirty="0" smtClean="0"/>
              <a:t> </a:t>
            </a:r>
          </a:p>
          <a:p>
            <a:pPr algn="just">
              <a:buNone/>
            </a:pPr>
            <a:endParaRPr lang="tr-TR" sz="2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908720"/>
            <a:ext cx="7941568" cy="5174035"/>
          </a:xfrm>
        </p:spPr>
        <p:txBody>
          <a:bodyPr>
            <a:normAutofit fontScale="85000" lnSpcReduction="20000"/>
          </a:bodyPr>
          <a:lstStyle/>
          <a:p>
            <a:pPr>
              <a:buNone/>
            </a:pPr>
            <a:r>
              <a:rPr lang="tr-TR" dirty="0" smtClean="0"/>
              <a:t>    </a:t>
            </a:r>
            <a:r>
              <a:rPr lang="tr-TR" b="1" dirty="0" err="1" smtClean="0"/>
              <a:t>Serebral</a:t>
            </a:r>
            <a:r>
              <a:rPr lang="tr-TR" b="1" dirty="0" smtClean="0"/>
              <a:t> </a:t>
            </a:r>
            <a:r>
              <a:rPr lang="tr-TR" b="1" dirty="0" err="1" smtClean="0"/>
              <a:t>palsili</a:t>
            </a:r>
            <a:r>
              <a:rPr lang="tr-TR" b="1" dirty="0" smtClean="0"/>
              <a:t> bireyler ile iletişim kurarken dikkat edilecek noktalar </a:t>
            </a:r>
            <a:endParaRPr lang="tr-TR" dirty="0" smtClean="0"/>
          </a:p>
          <a:p>
            <a:pPr algn="just"/>
            <a:r>
              <a:rPr lang="tr-TR" sz="3100" dirty="0" err="1" smtClean="0"/>
              <a:t>Serebral</a:t>
            </a:r>
            <a:r>
              <a:rPr lang="tr-TR" sz="3100" dirty="0" smtClean="0"/>
              <a:t> </a:t>
            </a:r>
            <a:r>
              <a:rPr lang="tr-TR" sz="3100" dirty="0" err="1" smtClean="0"/>
              <a:t>palsili</a:t>
            </a:r>
            <a:r>
              <a:rPr lang="tr-TR" sz="3100" dirty="0" smtClean="0"/>
              <a:t> bireylerde, konuşma güçlüğü ve istem dışı hareketler görülür. Bunları normal karşılayınız ve herhangi biriyle nasıl konuşuyorsanız onlarla da öyle konuşunuz. </a:t>
            </a:r>
          </a:p>
          <a:p>
            <a:pPr algn="just"/>
            <a:r>
              <a:rPr lang="tr-TR" sz="3100" dirty="0" err="1" smtClean="0"/>
              <a:t>Serebral</a:t>
            </a:r>
            <a:r>
              <a:rPr lang="tr-TR" sz="3100" dirty="0" smtClean="0"/>
              <a:t> </a:t>
            </a:r>
            <a:r>
              <a:rPr lang="tr-TR" sz="3100" dirty="0" err="1" smtClean="0"/>
              <a:t>palsili</a:t>
            </a:r>
            <a:r>
              <a:rPr lang="tr-TR" sz="3100" dirty="0" smtClean="0"/>
              <a:t> bireyi anlayıp anlamadığınızdan emin değilseniz, doğrulamak için söylediğini tekrarlayınız. Yine anlayamadıysanız, bir kâğıda (eğer yazabiliyorsa) yazmasını isteyiniz. </a:t>
            </a:r>
          </a:p>
          <a:p>
            <a:pPr algn="just"/>
            <a:r>
              <a:rPr lang="tr-TR" sz="3100" dirty="0" smtClean="0"/>
              <a:t> </a:t>
            </a:r>
            <a:r>
              <a:rPr lang="tr-TR" sz="3100" dirty="0" err="1" smtClean="0"/>
              <a:t>Serebral</a:t>
            </a:r>
            <a:r>
              <a:rPr lang="tr-TR" sz="3100" dirty="0" smtClean="0"/>
              <a:t> </a:t>
            </a:r>
            <a:r>
              <a:rPr lang="tr-TR" sz="3100" dirty="0" err="1" smtClean="0"/>
              <a:t>palsili</a:t>
            </a:r>
            <a:r>
              <a:rPr lang="tr-TR" sz="3100" dirty="0" smtClean="0"/>
              <a:t> bireyle sessiz bir ortamda konuşmanız iletişiminizi kolaylaştırır. </a:t>
            </a:r>
          </a:p>
          <a:p>
            <a:pPr algn="just"/>
            <a:r>
              <a:rPr lang="tr-TR" sz="3100" dirty="0" err="1" smtClean="0"/>
              <a:t>Serebral</a:t>
            </a:r>
            <a:r>
              <a:rPr lang="tr-TR" sz="3100" dirty="0" smtClean="0"/>
              <a:t> </a:t>
            </a:r>
            <a:r>
              <a:rPr lang="tr-TR" sz="3100" dirty="0" err="1" smtClean="0"/>
              <a:t>palsili</a:t>
            </a:r>
            <a:r>
              <a:rPr lang="tr-TR" sz="3100" dirty="0" smtClean="0"/>
              <a:t> bireyler, yavaş konuşabilirler; konuşmalarını bitirmelerini bekleyiniz. </a:t>
            </a:r>
          </a:p>
          <a:p>
            <a:endParaRPr lang="tr-TR" dirty="0" smtClean="0"/>
          </a:p>
          <a:p>
            <a:pPr>
              <a:buNone/>
            </a:pP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idx="1"/>
          </p:nvPr>
        </p:nvSpPr>
        <p:spPr>
          <a:xfrm>
            <a:off x="611560" y="1124744"/>
            <a:ext cx="7920880" cy="5001419"/>
          </a:xfrm>
        </p:spPr>
        <p:txBody>
          <a:bodyPr>
            <a:normAutofit/>
          </a:bodyPr>
          <a:lstStyle/>
          <a:p>
            <a:pPr>
              <a:buNone/>
            </a:pPr>
            <a:r>
              <a:rPr lang="tr-TR" sz="3000" dirty="0" smtClean="0"/>
              <a:t>   </a:t>
            </a:r>
            <a:r>
              <a:rPr lang="tr-TR" sz="3000" b="1" dirty="0" smtClean="0"/>
              <a:t>Otizmi olan bireyler ile iletişim kurarken dikkat edilecek noktalar </a:t>
            </a:r>
            <a:r>
              <a:rPr lang="tr-TR" sz="3000" b="1" dirty="0" smtClean="0"/>
              <a:t>:</a:t>
            </a:r>
            <a:endParaRPr lang="tr-TR" sz="3000" dirty="0" smtClean="0"/>
          </a:p>
          <a:p>
            <a:r>
              <a:rPr lang="tr-TR" sz="2600" dirty="0" smtClean="0"/>
              <a:t>Otizmi olan bazı bireylerin, konuşulanları anlama becerisi az gelişmiştir. Bunun için bir şey anlatırken parçalara bölerek anlatmak gerekir. </a:t>
            </a:r>
          </a:p>
          <a:p>
            <a:r>
              <a:rPr lang="tr-TR" sz="2600" dirty="0" smtClean="0"/>
              <a:t> Otizmi olan kişiler, iletişimde genellikle mimik ve ya jestlerini kullanırlar. Bunun için onlarla iletişim kurarken bunlara dikkat edilmelidir. </a:t>
            </a:r>
          </a:p>
          <a:p>
            <a:pPr>
              <a:buNone/>
            </a:pPr>
            <a:endParaRPr lang="tr-TR" sz="2600" b="1" dirty="0" smtClean="0"/>
          </a:p>
          <a:p>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75656" y="1988840"/>
            <a:ext cx="6480720" cy="4137323"/>
          </a:xfrm>
        </p:spPr>
        <p:txBody>
          <a:bodyPr/>
          <a:lstStyle/>
          <a:p>
            <a:pPr>
              <a:buNone/>
            </a:pPr>
            <a:r>
              <a:rPr lang="tr-TR" dirty="0" smtClean="0"/>
              <a:t>DİNLEDİĞİNİZ İÇİN TEŞEKKÜRLER…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1124743"/>
            <a:ext cx="7704856" cy="4752529"/>
          </a:xfrm>
        </p:spPr>
        <p:txBody>
          <a:bodyPr>
            <a:normAutofit/>
          </a:bodyPr>
          <a:lstStyle/>
          <a:p>
            <a:pPr algn="just">
              <a:buNone/>
            </a:pPr>
            <a:r>
              <a:rPr lang="tr-TR" sz="2600" dirty="0" smtClean="0"/>
              <a:t>      Dünyada sistemler belli standartlara göre kurulmuştur. Bu standartların dışında yer almak </a:t>
            </a:r>
            <a:r>
              <a:rPr lang="tr-TR" sz="2600" dirty="0" smtClean="0"/>
              <a:t>bireyleri </a:t>
            </a:r>
            <a:r>
              <a:rPr lang="tr-TR" sz="2600" dirty="0" smtClean="0"/>
              <a:t>sistemin </a:t>
            </a:r>
            <a:r>
              <a:rPr lang="tr-TR" sz="2600" dirty="0" smtClean="0"/>
              <a:t>de dışına itmektedir. Başka bir deyişle farklı olan kişi her zaman sıkıntı çeker. </a:t>
            </a:r>
          </a:p>
          <a:p>
            <a:pPr algn="just">
              <a:buNone/>
            </a:pPr>
            <a:r>
              <a:rPr lang="tr-TR" sz="2600" dirty="0" smtClean="0"/>
              <a:t>    Farklı olan kişi sisteme uymak zorunda kalınca iş yapamaz duruma düşmektedir. Sistemin kimi kapsamasına karar verilirse: İnsanları iyileştirerek – normalleştirerek – mevcut düzene uyum sağlatmak ya da sistemleri değiştirerek, düzeni engellilere uygun hâle getirmek.</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859216" cy="1066130"/>
          </a:xfrm>
        </p:spPr>
        <p:txBody>
          <a:bodyPr>
            <a:normAutofit/>
          </a:bodyPr>
          <a:lstStyle/>
          <a:p>
            <a:r>
              <a:rPr lang="tr-TR" sz="4000" b="1" dirty="0" smtClean="0"/>
              <a:t>Artan Sayılar</a:t>
            </a:r>
            <a:endParaRPr lang="tr-TR" sz="4000" b="1" dirty="0"/>
          </a:p>
        </p:txBody>
      </p:sp>
      <p:sp>
        <p:nvSpPr>
          <p:cNvPr id="3" name="2 İçerik Yer Tutucusu"/>
          <p:cNvSpPr>
            <a:spLocks noGrp="1"/>
          </p:cNvSpPr>
          <p:nvPr>
            <p:ph idx="1"/>
          </p:nvPr>
        </p:nvSpPr>
        <p:spPr>
          <a:xfrm>
            <a:off x="395536" y="1556792"/>
            <a:ext cx="7992888" cy="4464496"/>
          </a:xfrm>
        </p:spPr>
        <p:txBody>
          <a:bodyPr>
            <a:normAutofit/>
          </a:bodyPr>
          <a:lstStyle/>
          <a:p>
            <a:pPr algn="just">
              <a:buNone/>
            </a:pPr>
            <a:r>
              <a:rPr lang="tr-TR" dirty="0" smtClean="0"/>
              <a:t>    </a:t>
            </a:r>
            <a:r>
              <a:rPr lang="tr-TR" sz="2600" dirty="0" smtClean="0"/>
              <a:t>Engelli insanların </a:t>
            </a:r>
            <a:r>
              <a:rPr lang="tr-TR" sz="2600" dirty="0" smtClean="0"/>
              <a:t>sayısı; nüfusların yaşlanması </a:t>
            </a:r>
            <a:r>
              <a:rPr lang="es-ES" sz="2600" dirty="0" smtClean="0"/>
              <a:t>ve </a:t>
            </a:r>
            <a:r>
              <a:rPr lang="es-ES" sz="2600" dirty="0" smtClean="0"/>
              <a:t>diyabet, kalp ve damar hastalıkları ve akıl</a:t>
            </a:r>
            <a:r>
              <a:rPr lang="tr-TR" sz="2600" dirty="0" smtClean="0"/>
              <a:t> hastalığı gibi engellilik ile ilgili kronik sağlık sorunlarının dünya çapında artıyor </a:t>
            </a:r>
            <a:r>
              <a:rPr lang="tr-TR" sz="2600" dirty="0" smtClean="0"/>
              <a:t>olmasına bağlı olarak artmaktadır. Belirli </a:t>
            </a:r>
            <a:r>
              <a:rPr lang="tr-TR" sz="2600" dirty="0" smtClean="0"/>
              <a:t>bir ülkede engelliliğe ilişkin </a:t>
            </a:r>
            <a:r>
              <a:rPr lang="tr-TR" sz="2600" dirty="0" smtClean="0"/>
              <a:t>örüntüler; sağlık </a:t>
            </a:r>
            <a:r>
              <a:rPr lang="tr-TR" sz="2600" dirty="0" smtClean="0"/>
              <a:t>sorunlarındaki eğilimler ile trafik kazaları, doğal afetler, çatışma, beslenme ve madde bağımlılığı gibi çevresel ve diğer faktörlerden etkilenmektedir.</a:t>
            </a:r>
            <a:endParaRPr lang="tr-TR" sz="2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İnsanları Engelleyen Faktörler</a:t>
            </a:r>
            <a:br>
              <a:rPr lang="tr-TR" b="1" dirty="0" smtClean="0"/>
            </a:br>
            <a:r>
              <a:rPr lang="tr-TR" b="1" dirty="0" smtClean="0"/>
              <a:t>Nelerdir?</a:t>
            </a:r>
            <a:endParaRPr lang="tr-TR" b="1" dirty="0"/>
          </a:p>
        </p:txBody>
      </p:sp>
      <p:sp>
        <p:nvSpPr>
          <p:cNvPr id="3" name="2 İçerik Yer Tutucusu"/>
          <p:cNvSpPr>
            <a:spLocks noGrp="1"/>
          </p:cNvSpPr>
          <p:nvPr>
            <p:ph idx="1"/>
          </p:nvPr>
        </p:nvSpPr>
        <p:spPr>
          <a:xfrm>
            <a:off x="467544" y="1628800"/>
            <a:ext cx="7992888" cy="4497363"/>
          </a:xfrm>
        </p:spPr>
        <p:txBody>
          <a:bodyPr>
            <a:normAutofit/>
          </a:bodyPr>
          <a:lstStyle/>
          <a:p>
            <a:pPr>
              <a:buNone/>
            </a:pPr>
            <a:r>
              <a:rPr lang="tr-TR" b="1" dirty="0" smtClean="0"/>
              <a:t>• Yetersiz politikalar ve standartlar:</a:t>
            </a:r>
          </a:p>
          <a:p>
            <a:pPr algn="just">
              <a:buNone/>
            </a:pPr>
            <a:r>
              <a:rPr lang="tr-TR" sz="2800" b="1" dirty="0" smtClean="0"/>
              <a:t>   </a:t>
            </a:r>
            <a:r>
              <a:rPr lang="tr-TR" sz="2800" b="1" dirty="0" smtClean="0"/>
              <a:t> </a:t>
            </a:r>
            <a:r>
              <a:rPr lang="tr-TR" sz="2600" dirty="0" smtClean="0"/>
              <a:t>Politika tasarımları her zaman engelli insanların ihtiyaçlarını göz önünde </a:t>
            </a:r>
            <a:r>
              <a:rPr lang="sv-SE" sz="2600" dirty="0" smtClean="0"/>
              <a:t>bulundurmamakta veya var olan politikalar</a:t>
            </a:r>
            <a:r>
              <a:rPr lang="tr-TR" sz="2600" dirty="0" smtClean="0"/>
              <a:t> ve standartlar yerine getirilmemektedir. Engelli çocukların okula gitmeleri için finansal ve hedeflenen diğer teşviklerdeki yetersizlik ve engelli </a:t>
            </a:r>
            <a:r>
              <a:rPr lang="nn-NO" sz="2600" dirty="0" smtClean="0"/>
              <a:t>çocuklar ve aileleri için sosyal koruma ve</a:t>
            </a:r>
            <a:r>
              <a:rPr lang="tr-TR" sz="2600" dirty="0" smtClean="0"/>
              <a:t> destek hizmetlerindeki yetersizlik, eğitim politikasında var olan yaygın sorunlar arasında yer almaktadır.</a:t>
            </a:r>
            <a:endParaRPr lang="tr-TR" sz="2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idx="1"/>
          </p:nvPr>
        </p:nvSpPr>
        <p:spPr>
          <a:xfrm>
            <a:off x="683568" y="1124745"/>
            <a:ext cx="7848872" cy="4896543"/>
          </a:xfrm>
        </p:spPr>
        <p:txBody>
          <a:bodyPr>
            <a:normAutofit fontScale="92500" lnSpcReduction="10000"/>
          </a:bodyPr>
          <a:lstStyle/>
          <a:p>
            <a:pPr>
              <a:buNone/>
            </a:pPr>
            <a:r>
              <a:rPr lang="tr-TR" b="1" dirty="0" smtClean="0"/>
              <a:t>• Olumsuz tavırlar:</a:t>
            </a:r>
          </a:p>
          <a:p>
            <a:pPr algn="just">
              <a:buNone/>
            </a:pPr>
            <a:r>
              <a:rPr lang="tr-TR" sz="2800" dirty="0" smtClean="0"/>
              <a:t>     </a:t>
            </a:r>
            <a:r>
              <a:rPr lang="tr-TR" sz="2800" dirty="0" smtClean="0"/>
              <a:t>İnançlar ve önyargılar; eğitim, istihdam, sağlık ve sosyal katılım konularında engeller oluşturmaktadır. Örneğin, öğretmenlerin, okul yöneticilerinin, diğer çocukların ve hatta aile üyelerinin tavırları engelli çocukların özel eğitim kurumları dışındaki okullarda kapsanmasını etkilemektedir. </a:t>
            </a:r>
          </a:p>
          <a:p>
            <a:pPr algn="just">
              <a:buNone/>
            </a:pPr>
            <a:r>
              <a:rPr lang="tr-TR" sz="2800" dirty="0" smtClean="0"/>
              <a:t>     İşverenlerin engelli insanların engelli olmayan akranlarına göre daha az verimli olduğuna dair yanlış kanıları ve çalışma yaşamında engellerin kaldırılmasını sağlayan mevcut düzenlemeler konusundaki cehalet, istihdam fırsatlarını sınırlamaktadır.</a:t>
            </a:r>
            <a:endParaRPr lang="tr-TR"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idx="1"/>
          </p:nvPr>
        </p:nvSpPr>
        <p:spPr>
          <a:xfrm>
            <a:off x="611560" y="908720"/>
            <a:ext cx="7992888" cy="5217443"/>
          </a:xfrm>
        </p:spPr>
        <p:txBody>
          <a:bodyPr>
            <a:normAutofit/>
          </a:bodyPr>
          <a:lstStyle/>
          <a:p>
            <a:r>
              <a:rPr lang="tr-TR" sz="3000" b="1" dirty="0" smtClean="0"/>
              <a:t>Yeterli hizmet sağlanmaması</a:t>
            </a:r>
            <a:r>
              <a:rPr lang="tr-TR" b="1" dirty="0" smtClean="0"/>
              <a:t>:</a:t>
            </a:r>
          </a:p>
          <a:p>
            <a:pPr algn="just">
              <a:buNone/>
            </a:pPr>
            <a:r>
              <a:rPr lang="tr-TR" sz="2800" dirty="0" smtClean="0"/>
              <a:t>    </a:t>
            </a:r>
            <a:r>
              <a:rPr lang="tr-TR" sz="2600" dirty="0" smtClean="0"/>
              <a:t>Engelli insanlar özellikle sağlık, rehabilitasyon, destek ve yardım hizmetlerindeki eksiklikler karşısında savunmasızdır</a:t>
            </a:r>
            <a:r>
              <a:rPr lang="tr-TR" sz="2600" dirty="0" smtClean="0"/>
              <a:t>.</a:t>
            </a:r>
          </a:p>
          <a:p>
            <a:pPr algn="just">
              <a:buNone/>
            </a:pPr>
            <a:endParaRPr lang="tr-TR" sz="2600" dirty="0" smtClean="0"/>
          </a:p>
          <a:p>
            <a:r>
              <a:rPr lang="tr-TR" sz="3000" b="1" dirty="0" smtClean="0"/>
              <a:t>Hizmet iletimi sorunları:</a:t>
            </a:r>
          </a:p>
          <a:p>
            <a:pPr algn="just">
              <a:buNone/>
            </a:pPr>
            <a:r>
              <a:rPr lang="tr-TR" sz="2800" b="1" dirty="0" smtClean="0"/>
              <a:t>    </a:t>
            </a:r>
            <a:r>
              <a:rPr lang="tr-TR" sz="2600" dirty="0" smtClean="0"/>
              <a:t>Hizmetlerin kötü </a:t>
            </a:r>
            <a:r>
              <a:rPr lang="it-IT" sz="2600" dirty="0" smtClean="0"/>
              <a:t>koordine edilmesi, personel sayısının yetersiz</a:t>
            </a:r>
            <a:r>
              <a:rPr lang="tr-TR" sz="2600" dirty="0" smtClean="0"/>
              <a:t> ve çalışanların niteliklerinin zayıf olması engelli insanlar için sağlanan hizmetlerin kalitesini, erişilebilirliğini ve yeterliliğini etkileyebilir.</a:t>
            </a:r>
            <a:endParaRPr lang="tr-TR" sz="2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idx="1"/>
          </p:nvPr>
        </p:nvSpPr>
        <p:spPr>
          <a:xfrm>
            <a:off x="395536" y="764704"/>
            <a:ext cx="8136904" cy="5361459"/>
          </a:xfrm>
        </p:spPr>
        <p:txBody>
          <a:bodyPr>
            <a:normAutofit fontScale="92500"/>
          </a:bodyPr>
          <a:lstStyle/>
          <a:p>
            <a:pPr>
              <a:buNone/>
            </a:pPr>
            <a:r>
              <a:rPr lang="tr-TR" b="1" dirty="0" smtClean="0"/>
              <a:t>• Yetersiz finansman:</a:t>
            </a:r>
          </a:p>
          <a:p>
            <a:pPr algn="just">
              <a:buNone/>
            </a:pPr>
            <a:r>
              <a:rPr lang="tr-TR" sz="3000" dirty="0" smtClean="0"/>
              <a:t>    </a:t>
            </a:r>
            <a:r>
              <a:rPr lang="tr-TR" sz="2800" dirty="0" smtClean="0"/>
              <a:t>Politikaların ve planların uygulanması için ayrılan kaynaklar genellikle yetersizdir. Etkin finansman eksikliği, milli geliri ne olursa olsun tüm ülkelerde sürdürülebilir hizmetlerin sağlanmasına engel olan başlıca unsurdur.</a:t>
            </a:r>
          </a:p>
          <a:p>
            <a:pPr>
              <a:buNone/>
            </a:pPr>
            <a:r>
              <a:rPr lang="tr-TR" sz="2800" b="1" dirty="0" smtClean="0"/>
              <a:t>• </a:t>
            </a:r>
            <a:r>
              <a:rPr lang="tr-TR" b="1" dirty="0" smtClean="0"/>
              <a:t>Yetersiz erişilebilirlik:</a:t>
            </a:r>
          </a:p>
          <a:p>
            <a:pPr algn="just">
              <a:buNone/>
            </a:pPr>
            <a:r>
              <a:rPr lang="tr-TR" sz="2800" b="1" dirty="0" smtClean="0"/>
              <a:t>    </a:t>
            </a:r>
            <a:r>
              <a:rPr lang="tr-TR" sz="2800" dirty="0" smtClean="0"/>
              <a:t>Birçok mekan (kamusal kullanıma açık alanlar ve binalar dahil), ulaşım sistemi ve bilgi edinme herkes için erişilebilir değildir. Engelli bir insanın iş arama konusunda cesaretinin kırılmasının veya sağlık hizmetlerinden mahrum kalmasının en sık görülen nedeni ulaşıma erişememektir.</a:t>
            </a:r>
            <a:endParaRPr lang="tr-TR" sz="2800" b="1" dirty="0" smtClean="0"/>
          </a:p>
          <a:p>
            <a:pPr algn="just">
              <a:buNone/>
            </a:pPr>
            <a:endParaRPr lang="tr-TR" sz="2800"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359</TotalTime>
  <Words>1839</Words>
  <Application>Microsoft Office PowerPoint</Application>
  <PresentationFormat>Ekran Gösterisi (4:3)</PresentationFormat>
  <Paragraphs>118</Paragraphs>
  <Slides>32</Slides>
  <Notes>0</Notes>
  <HiddenSlides>0</HiddenSlides>
  <MMClips>0</MMClips>
  <ScaleCrop>false</ScaleCrop>
  <HeadingPairs>
    <vt:vector size="4" baseType="variant">
      <vt:variant>
        <vt:lpstr>Tema</vt:lpstr>
      </vt:variant>
      <vt:variant>
        <vt:i4>1</vt:i4>
      </vt:variant>
      <vt:variant>
        <vt:lpstr>Slayt Başlıkları</vt:lpstr>
      </vt:variant>
      <vt:variant>
        <vt:i4>32</vt:i4>
      </vt:variant>
    </vt:vector>
  </HeadingPairs>
  <TitlesOfParts>
    <vt:vector size="33" baseType="lpstr">
      <vt:lpstr>Ofis Teması</vt:lpstr>
      <vt:lpstr>ENGELLİLİK VE FARKINDALIK ENGELLİLERLE ETKİLİ İLETİŞİM</vt:lpstr>
      <vt:lpstr>Engellilik Hakkında Ne Biliyoruz?</vt:lpstr>
      <vt:lpstr>Slayt 3</vt:lpstr>
      <vt:lpstr>Slayt 4</vt:lpstr>
      <vt:lpstr>Artan Sayılar</vt:lpstr>
      <vt:lpstr>İnsanları Engelleyen Faktörler Nelerdir?</vt:lpstr>
      <vt:lpstr>Slayt 7</vt:lpstr>
      <vt:lpstr>Slayt 8</vt:lpstr>
      <vt:lpstr>Slayt 9</vt:lpstr>
      <vt:lpstr>Slayt 10</vt:lpstr>
      <vt:lpstr>Slayt 11</vt:lpstr>
      <vt:lpstr>Engelli insanların yaşamları nasıl etkilenmektedir?</vt:lpstr>
      <vt:lpstr>Slayt 13</vt:lpstr>
      <vt:lpstr>Slayt 14</vt:lpstr>
      <vt:lpstr>Slayt 15</vt:lpstr>
      <vt:lpstr>Slayt 16</vt:lpstr>
      <vt:lpstr>Engelleri ve eşitsizlikleri aşmak</vt:lpstr>
      <vt:lpstr>Slayt 18</vt:lpstr>
      <vt:lpstr>ENGELLİ BİREYLER İLE İLETİŞİM </vt:lpstr>
      <vt:lpstr>Slayt 20</vt:lpstr>
      <vt:lpstr>Slayt 21</vt:lpstr>
      <vt:lpstr>Slayt 22</vt:lpstr>
      <vt:lpstr>Slayt 23</vt:lpstr>
      <vt:lpstr>Slayt 24</vt:lpstr>
      <vt:lpstr>Slayt 25</vt:lpstr>
      <vt:lpstr>Slayt 26</vt:lpstr>
      <vt:lpstr>Zihinsel Engelli Bireylerle İletişim </vt:lpstr>
      <vt:lpstr>Slayt 28</vt:lpstr>
      <vt:lpstr>Slayt 29</vt:lpstr>
      <vt:lpstr>Slayt 30</vt:lpstr>
      <vt:lpstr>Slayt 31</vt:lpstr>
      <vt:lpstr>Slayt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Ezgi</dc:creator>
  <cp:lastModifiedBy>Ezgi</cp:lastModifiedBy>
  <cp:revision>319</cp:revision>
  <dcterms:created xsi:type="dcterms:W3CDTF">2016-09-03T11:53:00Z</dcterms:created>
  <dcterms:modified xsi:type="dcterms:W3CDTF">2016-09-04T18:24:59Z</dcterms:modified>
</cp:coreProperties>
</file>